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4" r:id="rId4"/>
    <p:sldId id="28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 varScale="1">
        <p:scale>
          <a:sx n="72" d="100"/>
          <a:sy n="72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09E05-B305-4F5B-8BB1-F00C2D3066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6A7610-7056-4A1E-AF61-8BA0A0D81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B5263-8D6A-4C8A-A638-C3BF6BC01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6038-BCE8-4067-BF7F-DCC49728AF1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E3155-459C-4F5F-8C00-609A90C86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B5E50-2A53-4407-90E9-6D60660AE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E865-061D-4637-9ACA-9BE084CA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53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F783D-8B35-4D3A-A822-957A33A4C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1971F7-6B59-433A-BDCF-7CFD105A70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DB1D1-B957-4CF4-A4DA-F3BAD03A4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6038-BCE8-4067-BF7F-DCC49728AF1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687AB-0990-4A3D-97A7-7F9882226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E6129-4FC9-4B87-8BB7-EF37A822C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E865-061D-4637-9ACA-9BE084CA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687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6370B0-194F-4D07-B103-7A8540EF99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E446F3-5F74-4B11-BEAF-D6767B3997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0A594-525E-4139-95F1-7915030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6038-BCE8-4067-BF7F-DCC49728AF1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423CC-9FA6-44E2-BAB3-2EA25DFC4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67BC6-59A5-4BE3-9017-E24CC93F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E865-061D-4637-9ACA-9BE084CA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04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520D6-3490-45A0-B0B9-1EE38C315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427A2-771D-4FDB-9A5B-B1AE9FE667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335B3-1147-4719-9F84-276D89A42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6038-BCE8-4067-BF7F-DCC49728AF1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69C8F-DD7D-4AFB-B082-8B945AD65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EC989-4150-4A6B-84C1-52AC55620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E865-061D-4637-9ACA-9BE084CA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12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543E9-FCB4-4762-8270-B35C2ED71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B47E4-A3E5-4FF2-9C42-B4963D3F8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BDF6D-4577-4F0D-9958-19999408C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6038-BCE8-4067-BF7F-DCC49728AF1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E0AB3-66B6-4A49-ABD1-580B1A93A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D1063-48C6-4AFE-B7B6-DA9C01AB1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E865-061D-4637-9ACA-9BE084CA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28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D48A7-7AA1-4650-9C96-1974C38E1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973B0-F27F-440C-9910-4016100C93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2D8ACC-E93A-4ADA-9760-7AE6CA66C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785369-6A40-4385-83F6-BF34CBAA3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6038-BCE8-4067-BF7F-DCC49728AF1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69A3C8-0A3E-4AEC-880A-BA47C8493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8E8D4-4000-4526-B277-070E4F52B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E865-061D-4637-9ACA-9BE084CA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76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09D97-7412-45D5-95E4-6A7554A8A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7F9AB5-EB2E-446F-8E6A-693291E7D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756ABC-5917-419F-835C-A891B9FBF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09A29A-624B-48C0-B2E7-B4675BCCA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604427-B159-441F-B396-6856CB223D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D14B12-2ABE-45B3-B54E-285280E80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6038-BCE8-4067-BF7F-DCC49728AF1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F4252C-5A43-4488-B840-B4DCDA3E2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487026-5E9B-4CF4-AF9D-25C9D678D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E865-061D-4637-9ACA-9BE084CA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12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32C4D-EEC6-427C-A4A6-24EF59349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C126C9-5A40-4168-B7D8-8889FF4FC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6038-BCE8-4067-BF7F-DCC49728AF1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DF7CAB-C046-45AC-AB20-8D3A0579B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FA8C59-FAB3-48AD-A5AC-3A26865EB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E865-061D-4637-9ACA-9BE084CA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36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978440-93C0-4EC8-846A-F13F3050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6038-BCE8-4067-BF7F-DCC49728AF1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08557E-6E57-4E5F-A3F0-932583464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FE9BD-5DB1-4CA6-9004-EC1A29A87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E865-061D-4637-9ACA-9BE084CA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113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98370-FCD8-4EDC-AB56-E6AF895B9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91E9F-CF17-41EA-8D8F-0AB3B267A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9385A1-391B-4A37-94E2-AEE809896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7B842-97B8-422F-A785-F88767ADA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6038-BCE8-4067-BF7F-DCC49728AF1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27B009-7C9A-4871-B2C0-6C6E6352B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367F85-DECD-4D53-B0B7-4FB2CAE6D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E865-061D-4637-9ACA-9BE084CA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9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2EA11-C6C0-4F9A-BB9C-2C77CEE58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0D6DA4-CF93-4BDE-A2A0-0DF5F6D77D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DFBD35-1D38-46F4-AC8E-495807BB2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DE796-56F6-40CF-B8E1-C37E7E56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76038-BCE8-4067-BF7F-DCC49728AF1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FB4DF1-C6C8-402C-B696-284F0E6CB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16AA1A-B21E-46E2-81DC-FF3144B3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8E865-061D-4637-9ACA-9BE084CA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7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26DA40-B5F5-4863-AABC-17CE5ED62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1FC43-D9E5-47A2-B997-B7F267E99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595700-BFD0-4261-B82F-FBCF6A0C2B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76038-BCE8-4067-BF7F-DCC49728AF1B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D1E31-719D-480B-B02F-7817A3F2C8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D585D-333F-4198-B038-94E5EFC3C1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8E865-061D-4637-9ACA-9BE084CA4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4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B8700-CC64-45A1-8787-E6B318EA8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9E4EF-8278-4297-B0E0-04A1BB5AC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52401"/>
            <a:ext cx="8839200" cy="6553199"/>
          </a:xfrm>
        </p:spPr>
        <p:txBody>
          <a:bodyPr>
            <a:normAutofit/>
          </a:bodyPr>
          <a:lstStyle/>
          <a:p>
            <a:r>
              <a:rPr lang="en-US" dirty="0"/>
              <a:t>3-Adaptation:</a:t>
            </a:r>
          </a:p>
          <a:p>
            <a:r>
              <a:rPr lang="en-US" dirty="0"/>
              <a:t>Def: </a:t>
            </a:r>
            <a:r>
              <a:rPr lang="en-US" b="1" dirty="0"/>
              <a:t>Decrease frequency of action potential despite constant application of</a:t>
            </a:r>
          </a:p>
          <a:p>
            <a:pPr marL="0" indent="0">
              <a:buNone/>
            </a:pPr>
            <a:r>
              <a:rPr lang="en-US" b="1" dirty="0"/>
              <a:t>Stimulus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-Classification of receptors according to adaptation:</a:t>
            </a:r>
          </a:p>
          <a:p>
            <a:pPr marL="0" indent="0">
              <a:buNone/>
            </a:pPr>
            <a:r>
              <a:rPr lang="en-US" b="1" dirty="0"/>
              <a:t>1- Slow adapting receptors </a:t>
            </a:r>
          </a:p>
          <a:p>
            <a:pPr marL="0" indent="0">
              <a:buNone/>
            </a:pPr>
            <a:r>
              <a:rPr lang="en-US" b="1" dirty="0"/>
              <a:t>-Ex pain receptors</a:t>
            </a:r>
          </a:p>
          <a:p>
            <a:pPr marL="0" indent="0">
              <a:buNone/>
            </a:pPr>
            <a:r>
              <a:rPr lang="en-US" b="1" dirty="0"/>
              <a:t>2- Moderate adapting receptors</a:t>
            </a:r>
          </a:p>
          <a:p>
            <a:pPr marL="0" indent="0">
              <a:buNone/>
            </a:pPr>
            <a:r>
              <a:rPr lang="en-US" b="1" dirty="0"/>
              <a:t>-Ex temperature receptors , smell receptors</a:t>
            </a:r>
          </a:p>
          <a:p>
            <a:pPr marL="0" indent="0">
              <a:buNone/>
            </a:pPr>
            <a:r>
              <a:rPr lang="en-US" b="1" dirty="0"/>
              <a:t>3- Rapid adapting receptors</a:t>
            </a:r>
          </a:p>
          <a:p>
            <a:pPr marL="0" indent="0">
              <a:buNone/>
            </a:pPr>
            <a:r>
              <a:rPr lang="en-US" b="1" dirty="0"/>
              <a:t>-Ex touch receptors  (Pacinian corpuscle, </a:t>
            </a:r>
            <a:r>
              <a:rPr lang="en-US" b="1" dirty="0" err="1"/>
              <a:t>Messiner</a:t>
            </a:r>
            <a:r>
              <a:rPr lang="en-US" b="1" dirty="0"/>
              <a:t> corpuscle.)</a:t>
            </a:r>
            <a:endParaRPr lang="ar-EG" dirty="0"/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FFCF1D8-7208-4D3E-B73F-B857DA53D0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5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4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ED8F6-8E23-4DA1-83BE-F8D235EAB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92736-4399-4FF7-AEF2-26F307277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52401"/>
            <a:ext cx="8763000" cy="655319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Mechanism of adaptation:</a:t>
            </a:r>
          </a:p>
          <a:p>
            <a:pPr marL="0" indent="0">
              <a:buNone/>
            </a:pPr>
            <a:r>
              <a:rPr lang="en-US" dirty="0"/>
              <a:t>1-inactivation of Na+ channels In nerve terminal</a:t>
            </a:r>
          </a:p>
          <a:p>
            <a:pPr marL="0" indent="0">
              <a:buNone/>
            </a:pPr>
            <a:r>
              <a:rPr lang="en-US" dirty="0"/>
              <a:t>2-inactivation of Na+ channels in first node of </a:t>
            </a:r>
            <a:r>
              <a:rPr lang="en-US" dirty="0" err="1"/>
              <a:t>ranvier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3-remodelling of receptors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NB: Relation between the strength of stimulus and magnitude of receptor potential:</a:t>
            </a:r>
          </a:p>
          <a:p>
            <a:r>
              <a:rPr lang="en-US" dirty="0"/>
              <a:t>* The magnitude of receptor potential increases as the strength of stimulus</a:t>
            </a:r>
          </a:p>
          <a:p>
            <a:r>
              <a:rPr lang="en-US" dirty="0"/>
              <a:t>increases</a:t>
            </a:r>
          </a:p>
          <a:p>
            <a:r>
              <a:rPr lang="en-US" dirty="0"/>
              <a:t>Relation between the magnitude of receptor potential and frequency of </a:t>
            </a:r>
          </a:p>
          <a:p>
            <a:r>
              <a:rPr lang="en-US" dirty="0"/>
              <a:t>impulses formed in sensory nerve:</a:t>
            </a:r>
          </a:p>
          <a:p>
            <a:r>
              <a:rPr lang="en-US" dirty="0"/>
              <a:t>* The more the receptor potential the greater the frequency of action potential</a:t>
            </a:r>
            <a:endParaRPr lang="ar-EG" dirty="0"/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47992D7-43A5-44D5-A9EF-9070CFAC34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8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B1897-68C9-4044-BB95-5573F0DCB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F20B0-ACA5-44B5-BF8D-699CE6693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52401"/>
            <a:ext cx="8839200" cy="6629399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Sensory code:</a:t>
            </a:r>
          </a:p>
          <a:p>
            <a:r>
              <a:rPr lang="en-US" dirty="0"/>
              <a:t>Def: ability of the CNS to detect</a:t>
            </a:r>
          </a:p>
          <a:p>
            <a:r>
              <a:rPr lang="en-US" dirty="0"/>
              <a:t>1-modality ( type), 2- Locality (site) , 3- intensity of sensation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1-Modality of sensation: </a:t>
            </a:r>
          </a:p>
          <a:p>
            <a:pPr marL="0" indent="0">
              <a:buNone/>
            </a:pPr>
            <a:r>
              <a:rPr lang="en-US" dirty="0"/>
              <a:t>Adequate stimulus:</a:t>
            </a:r>
          </a:p>
          <a:p>
            <a:pPr marL="0" indent="0">
              <a:buNone/>
            </a:pPr>
            <a:r>
              <a:rPr lang="en-US" dirty="0"/>
              <a:t>Def: each receptor is specialized to receive certain stimulus ---called adequate</a:t>
            </a:r>
          </a:p>
          <a:p>
            <a:pPr marL="0" indent="0">
              <a:buNone/>
            </a:pPr>
            <a:r>
              <a:rPr lang="en-US" dirty="0"/>
              <a:t>stimulus</a:t>
            </a:r>
          </a:p>
          <a:p>
            <a:pPr marL="0" indent="0">
              <a:buNone/>
            </a:pPr>
            <a:r>
              <a:rPr lang="en-US" dirty="0"/>
              <a:t>-Mullers law:</a:t>
            </a:r>
          </a:p>
          <a:p>
            <a:pPr marL="0" indent="0">
              <a:buNone/>
            </a:pPr>
            <a:r>
              <a:rPr lang="en-US" dirty="0"/>
              <a:t>Each receptor gives only one type of sensation when stimulated -  this is irrespective of the method of stimulation</a:t>
            </a:r>
          </a:p>
          <a:p>
            <a:pPr marL="0" indent="0">
              <a:buNone/>
            </a:pPr>
            <a:r>
              <a:rPr lang="en-US" dirty="0"/>
              <a:t>-Labeled line principle:</a:t>
            </a:r>
          </a:p>
          <a:p>
            <a:pPr marL="0" indent="0">
              <a:buNone/>
            </a:pPr>
            <a:r>
              <a:rPr lang="en-US" dirty="0"/>
              <a:t>Each sensation reaches the CNS in a specific pathway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3B64A3F-415D-4CE5-9669-9EE2EE5941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3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78F4D-23D5-4B52-B142-1589C9CEC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4D21A-FA21-4D75-A89F-472000852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52401"/>
            <a:ext cx="8839200" cy="6553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2-Locality of sensation:</a:t>
            </a:r>
          </a:p>
          <a:p>
            <a:pPr marL="0" indent="0">
              <a:buNone/>
            </a:pPr>
            <a:r>
              <a:rPr lang="en-US" dirty="0"/>
              <a:t>-Law of projection:</a:t>
            </a:r>
          </a:p>
          <a:p>
            <a:pPr marL="0" indent="0">
              <a:buNone/>
            </a:pPr>
            <a:r>
              <a:rPr lang="en-US" dirty="0"/>
              <a:t>-each part of the body sends the impulses to specific area of the brain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3-Intensity of sensation: </a:t>
            </a:r>
          </a:p>
          <a:p>
            <a:pPr marL="0" indent="0">
              <a:buNone/>
            </a:pPr>
            <a:r>
              <a:rPr lang="en-US" dirty="0"/>
              <a:t>The intensity of stimulus is encoded by:</a:t>
            </a:r>
          </a:p>
          <a:p>
            <a:pPr marL="0" indent="0">
              <a:buNone/>
            </a:pPr>
            <a:r>
              <a:rPr lang="en-US" dirty="0"/>
              <a:t>1-number of receptors activated by the stimulus:</a:t>
            </a:r>
          </a:p>
          <a:p>
            <a:pPr marL="0" indent="0">
              <a:buNone/>
            </a:pPr>
            <a:r>
              <a:rPr lang="en-US" dirty="0"/>
              <a:t>The higher intensity of stimulus ------- stimulate more receptors -----more action potential to brain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2-frequency of impulses:</a:t>
            </a:r>
          </a:p>
          <a:p>
            <a:pPr marL="0" indent="0">
              <a:buNone/>
            </a:pPr>
            <a:r>
              <a:rPr lang="en-US" dirty="0"/>
              <a:t>Stronger stimuli ----- Increase frequency of A.P.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7C7FC11-8375-4492-835F-9D45D4DCE6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4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3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293</Words>
  <Application>Microsoft Office PowerPoint</Application>
  <PresentationFormat>Widescreen</PresentationFormat>
  <Paragraphs>45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Dr.Ashraf Kotb-ellatief Ali</dc:creator>
  <cp:lastModifiedBy>Dr.Ashraf Kotb-ellatief Ali</cp:lastModifiedBy>
  <cp:revision>4</cp:revision>
  <dcterms:created xsi:type="dcterms:W3CDTF">2025-10-13T20:05:59Z</dcterms:created>
  <dcterms:modified xsi:type="dcterms:W3CDTF">2025-10-13T20:36:51Z</dcterms:modified>
</cp:coreProperties>
</file>