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0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5" r:id="rId16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1D6A-839C-4DC8-BE6D-92345A68952C}" type="datetimeFigureOut">
              <a:rPr lang="ar-EG" smtClean="0"/>
              <a:t>22/08/1442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9160-579B-4855-8905-43FB8171C02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03135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1D6A-839C-4DC8-BE6D-92345A68952C}" type="datetimeFigureOut">
              <a:rPr lang="ar-EG" smtClean="0"/>
              <a:t>22/08/1442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9160-579B-4855-8905-43FB8171C02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79554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1D6A-839C-4DC8-BE6D-92345A68952C}" type="datetimeFigureOut">
              <a:rPr lang="ar-EG" smtClean="0"/>
              <a:t>22/08/1442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9160-579B-4855-8905-43FB8171C02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99403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1D6A-839C-4DC8-BE6D-92345A68952C}" type="datetimeFigureOut">
              <a:rPr lang="ar-EG" smtClean="0"/>
              <a:t>22/08/1442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9160-579B-4855-8905-43FB8171C02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92987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1D6A-839C-4DC8-BE6D-92345A68952C}" type="datetimeFigureOut">
              <a:rPr lang="ar-EG" smtClean="0"/>
              <a:t>22/08/1442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9160-579B-4855-8905-43FB8171C02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0508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1D6A-839C-4DC8-BE6D-92345A68952C}" type="datetimeFigureOut">
              <a:rPr lang="ar-EG" smtClean="0"/>
              <a:t>22/08/1442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9160-579B-4855-8905-43FB8171C02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34893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1D6A-839C-4DC8-BE6D-92345A68952C}" type="datetimeFigureOut">
              <a:rPr lang="ar-EG" smtClean="0"/>
              <a:t>22/08/1442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9160-579B-4855-8905-43FB8171C02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56279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1D6A-839C-4DC8-BE6D-92345A68952C}" type="datetimeFigureOut">
              <a:rPr lang="ar-EG" smtClean="0"/>
              <a:t>22/08/1442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9160-579B-4855-8905-43FB8171C02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34706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1D6A-839C-4DC8-BE6D-92345A68952C}" type="datetimeFigureOut">
              <a:rPr lang="ar-EG" smtClean="0"/>
              <a:t>22/08/1442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9160-579B-4855-8905-43FB8171C02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14382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1D6A-839C-4DC8-BE6D-92345A68952C}" type="datetimeFigureOut">
              <a:rPr lang="ar-EG" smtClean="0"/>
              <a:t>22/08/1442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9160-579B-4855-8905-43FB8171C02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42912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71D6A-839C-4DC8-BE6D-92345A68952C}" type="datetimeFigureOut">
              <a:rPr lang="ar-EG" smtClean="0"/>
              <a:t>22/08/1442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9160-579B-4855-8905-43FB8171C02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79275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71D6A-839C-4DC8-BE6D-92345A68952C}" type="datetimeFigureOut">
              <a:rPr lang="ar-EG" smtClean="0"/>
              <a:t>22/08/1442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99160-579B-4855-8905-43FB8171C02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96315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76200"/>
            <a:ext cx="8991600" cy="6705600"/>
          </a:xfrm>
        </p:spPr>
        <p:txBody>
          <a:bodyPr/>
          <a:lstStyle/>
          <a:p>
            <a:pPr algn="l"/>
            <a:r>
              <a:rPr lang="en-US" dirty="0" smtClean="0"/>
              <a:t>Action potential:</a:t>
            </a:r>
          </a:p>
          <a:p>
            <a:pPr algn="l"/>
            <a:r>
              <a:rPr lang="en-US" dirty="0" smtClean="0"/>
              <a:t>-the membrane potential during rest is -70mv</a:t>
            </a:r>
          </a:p>
          <a:p>
            <a:pPr algn="l"/>
            <a:r>
              <a:rPr lang="en-US" dirty="0" smtClean="0"/>
              <a:t>-the stimulus is threshold stimulus----means stimulus that make the membrane potential reach the threshold </a:t>
            </a:r>
          </a:p>
          <a:p>
            <a:pPr algn="l"/>
            <a:r>
              <a:rPr lang="en-US" dirty="0" smtClean="0"/>
              <a:t>-</a:t>
            </a:r>
            <a:r>
              <a:rPr lang="en-US" b="1" u="sng" dirty="0" smtClean="0"/>
              <a:t>latent period:</a:t>
            </a:r>
            <a:r>
              <a:rPr lang="en-US" dirty="0" smtClean="0"/>
              <a:t> period between application of stimulus and beginning of response</a:t>
            </a:r>
          </a:p>
          <a:p>
            <a:pPr algn="l"/>
            <a:r>
              <a:rPr lang="en-US" b="1" u="sng" dirty="0" smtClean="0"/>
              <a:t>-partial depolarization: </a:t>
            </a:r>
            <a:r>
              <a:rPr lang="en-US" dirty="0" smtClean="0"/>
              <a:t>from RMP-70 mv to potential</a:t>
            </a:r>
            <a:r>
              <a:rPr lang="en-US" b="1" u="sng" dirty="0" smtClean="0"/>
              <a:t> </a:t>
            </a:r>
            <a:r>
              <a:rPr lang="en-US" dirty="0" smtClean="0"/>
              <a:t>-55mv due to opening of some Na+ voltage gated channels</a:t>
            </a:r>
          </a:p>
          <a:p>
            <a:pPr algn="l"/>
            <a:r>
              <a:rPr lang="en-US" dirty="0" smtClean="0"/>
              <a:t>-</a:t>
            </a:r>
            <a:r>
              <a:rPr lang="en-US" b="1" u="sng" dirty="0" smtClean="0"/>
              <a:t>Firing level: </a:t>
            </a:r>
            <a:r>
              <a:rPr lang="en-US" dirty="0" smtClean="0"/>
              <a:t>it is the potential where all Na+ channels are opened</a:t>
            </a:r>
            <a:endParaRPr lang="en-US" b="1" u="sng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6651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76200"/>
            <a:ext cx="8991600" cy="6629400"/>
          </a:xfrm>
        </p:spPr>
        <p:txBody>
          <a:bodyPr/>
          <a:lstStyle/>
          <a:p>
            <a:pPr algn="l"/>
            <a:r>
              <a:rPr lang="en-US" dirty="0" smtClean="0"/>
              <a:t>Difference between the </a:t>
            </a:r>
            <a:r>
              <a:rPr lang="en-US" b="1" dirty="0" smtClean="0"/>
              <a:t>action potential </a:t>
            </a:r>
            <a:r>
              <a:rPr lang="en-US" dirty="0" smtClean="0"/>
              <a:t>and </a:t>
            </a:r>
            <a:r>
              <a:rPr lang="en-US" b="1" dirty="0" smtClean="0"/>
              <a:t>local response</a:t>
            </a:r>
            <a:r>
              <a:rPr lang="en-US" dirty="0" smtClean="0"/>
              <a:t>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12564"/>
              </p:ext>
            </p:extLst>
          </p:nvPr>
        </p:nvGraphicFramePr>
        <p:xfrm>
          <a:off x="437882" y="862885"/>
          <a:ext cx="11384924" cy="5532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2462"/>
                <a:gridCol w="5692462"/>
              </a:tblGrid>
              <a:tr h="524389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Local response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Action potential</a:t>
                      </a:r>
                      <a:endParaRPr lang="en-US" dirty="0"/>
                    </a:p>
                  </a:txBody>
                  <a:tcPr/>
                </a:tc>
              </a:tr>
              <a:tr h="500844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-from the RMP till</a:t>
                      </a:r>
                      <a:r>
                        <a:rPr lang="en-US" baseline="0" dirty="0" smtClean="0"/>
                        <a:t> the FIRING LEVEL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-partial depolarization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-caused by </a:t>
                      </a:r>
                      <a:r>
                        <a:rPr lang="en-US" baseline="0" dirty="0" err="1" smtClean="0"/>
                        <a:t>subthreshold</a:t>
                      </a:r>
                      <a:r>
                        <a:rPr lang="en-US" baseline="0" dirty="0" smtClean="0"/>
                        <a:t> stimulus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-not conducted (localized)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-not obey all or non law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-can be graded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-can be summated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-not accompanied by ARP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-the whole action potential</a:t>
                      </a:r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-complete depolarization and reverse of polarity</a:t>
                      </a:r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-caused by threshold stimulus</a:t>
                      </a:r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-propagated</a:t>
                      </a:r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-obeys</a:t>
                      </a:r>
                      <a:r>
                        <a:rPr lang="en-US" baseline="0" dirty="0" smtClean="0"/>
                        <a:t> all or non law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-can not be graded 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-can not be summated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-accompanied by ARP</a:t>
                      </a:r>
                      <a:endParaRPr lang="en-US" dirty="0" smtClean="0"/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884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823" y="274639"/>
            <a:ext cx="10354613" cy="5851525"/>
          </a:xfrm>
        </p:spPr>
      </p:pic>
    </p:spTree>
    <p:extLst>
      <p:ext uri="{BB962C8B-B14F-4D97-AF65-F5344CB8AC3E}">
        <p14:creationId xmlns:p14="http://schemas.microsoft.com/office/powerpoint/2010/main" val="340293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76200"/>
            <a:ext cx="8991600" cy="6705600"/>
          </a:xfrm>
        </p:spPr>
        <p:txBody>
          <a:bodyPr/>
          <a:lstStyle/>
          <a:p>
            <a:pPr algn="l"/>
            <a:r>
              <a:rPr lang="en-US" dirty="0" smtClean="0"/>
              <a:t>Factors affecting excitability of nerve: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18477"/>
              </p:ext>
            </p:extLst>
          </p:nvPr>
        </p:nvGraphicFramePr>
        <p:xfrm>
          <a:off x="309092" y="609599"/>
          <a:ext cx="11397804" cy="5739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8902"/>
                <a:gridCol w="5698902"/>
              </a:tblGrid>
              <a:tr h="5809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Factors increase</a:t>
                      </a:r>
                      <a:r>
                        <a:rPr lang="en-US" baseline="0" dirty="0" smtClean="0"/>
                        <a:t> excitability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Factors decrease excitability</a:t>
                      </a:r>
                      <a:endParaRPr lang="en-US" dirty="0"/>
                    </a:p>
                  </a:txBody>
                  <a:tcPr/>
                </a:tc>
              </a:tr>
              <a:tr h="5158745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-conditions that increase Na+ permeability</a:t>
                      </a:r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-Low </a:t>
                      </a:r>
                      <a:r>
                        <a:rPr lang="en-US" dirty="0" err="1" smtClean="0"/>
                        <a:t>Ca</a:t>
                      </a:r>
                      <a:r>
                        <a:rPr lang="en-US" dirty="0" smtClean="0"/>
                        <a:t>++</a:t>
                      </a:r>
                      <a:r>
                        <a:rPr lang="en-US" baseline="0" dirty="0" smtClean="0"/>
                        <a:t> in the ECF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-high K+ in ECF (decrease K+ efflux)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-local response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</a:t>
                      </a:r>
                      <a:r>
                        <a:rPr lang="en-US" baseline="0" dirty="0" err="1" smtClean="0"/>
                        <a:t>Veratrine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-condition</a:t>
                      </a:r>
                      <a:r>
                        <a:rPr lang="en-US" baseline="0" dirty="0" smtClean="0"/>
                        <a:t>s decrease Na+ permeability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-high </a:t>
                      </a:r>
                      <a:r>
                        <a:rPr lang="en-US" baseline="0" dirty="0" err="1" smtClean="0"/>
                        <a:t>Ca</a:t>
                      </a:r>
                      <a:r>
                        <a:rPr lang="en-US" baseline="0" dirty="0" smtClean="0"/>
                        <a:t>++ in ECF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-Low K+ in the ECF –increase K+ exit</a:t>
                      </a:r>
                    </a:p>
                    <a:p>
                      <a:pPr algn="l"/>
                      <a:r>
                        <a:rPr lang="en-US" baseline="0" dirty="0" smtClean="0"/>
                        <a:t>Case:</a:t>
                      </a:r>
                    </a:p>
                    <a:p>
                      <a:pPr algn="l"/>
                      <a:r>
                        <a:rPr lang="en-US" baseline="0" dirty="0" smtClean="0"/>
                        <a:t>FAMILIAL PERIODIC PARALYSIS:</a:t>
                      </a:r>
                    </a:p>
                    <a:p>
                      <a:pPr algn="l"/>
                      <a:r>
                        <a:rPr lang="en-US" baseline="0" dirty="0" smtClean="0"/>
                        <a:t>*hereditary disease</a:t>
                      </a:r>
                    </a:p>
                    <a:p>
                      <a:pPr algn="l"/>
                      <a:r>
                        <a:rPr lang="en-US" baseline="0" dirty="0" smtClean="0"/>
                        <a:t>*there is hypokalemia</a:t>
                      </a:r>
                    </a:p>
                    <a:p>
                      <a:pPr algn="l"/>
                      <a:r>
                        <a:rPr lang="en-US" baseline="0" dirty="0" smtClean="0"/>
                        <a:t>*more K+ exit</a:t>
                      </a:r>
                    </a:p>
                    <a:p>
                      <a:pPr algn="l"/>
                      <a:r>
                        <a:rPr lang="en-US" baseline="0" dirty="0" smtClean="0"/>
                        <a:t>*decrease nerve excitability &amp; paralysis</a:t>
                      </a:r>
                    </a:p>
                    <a:p>
                      <a:pPr algn="l"/>
                      <a:r>
                        <a:rPr lang="en-US" baseline="0" dirty="0" smtClean="0"/>
                        <a:t>*treated by K+ </a:t>
                      </a:r>
                      <a:r>
                        <a:rPr lang="en-US" baseline="0" dirty="0" err="1" smtClean="0"/>
                        <a:t>adminstration</a:t>
                      </a:r>
                      <a:endParaRPr lang="en-US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128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76200"/>
            <a:ext cx="8991600" cy="6705600"/>
          </a:xfrm>
        </p:spPr>
        <p:txBody>
          <a:bodyPr/>
          <a:lstStyle/>
          <a:p>
            <a:pPr algn="l"/>
            <a:r>
              <a:rPr lang="en-US" dirty="0" smtClean="0"/>
              <a:t>Propagation of action potential:</a:t>
            </a:r>
          </a:p>
          <a:p>
            <a:pPr algn="l"/>
            <a:r>
              <a:rPr lang="en-US" dirty="0" smtClean="0"/>
              <a:t>In </a:t>
            </a:r>
            <a:r>
              <a:rPr lang="en-US" dirty="0" err="1" smtClean="0"/>
              <a:t>myelinated</a:t>
            </a:r>
            <a:r>
              <a:rPr lang="en-US" dirty="0" smtClean="0"/>
              <a:t> nerve fibers ----</a:t>
            </a:r>
            <a:r>
              <a:rPr lang="en-US" dirty="0" err="1" smtClean="0"/>
              <a:t>saltatory</a:t>
            </a:r>
            <a:r>
              <a:rPr lang="en-US" dirty="0" smtClean="0"/>
              <a:t> conduction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                                                 rapid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In non </a:t>
            </a:r>
            <a:r>
              <a:rPr lang="en-US" dirty="0" err="1" smtClean="0"/>
              <a:t>myelinated</a:t>
            </a:r>
            <a:r>
              <a:rPr lang="en-US" dirty="0" smtClean="0"/>
              <a:t> nerve fibers--passive conduction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05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3639" y="274638"/>
            <a:ext cx="11165983" cy="62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384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92" y="274638"/>
            <a:ext cx="11243256" cy="6202362"/>
          </a:xfrm>
        </p:spPr>
      </p:pic>
    </p:spTree>
    <p:extLst>
      <p:ext uri="{BB962C8B-B14F-4D97-AF65-F5344CB8AC3E}">
        <p14:creationId xmlns:p14="http://schemas.microsoft.com/office/powerpoint/2010/main" val="3727889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76200"/>
            <a:ext cx="8991600" cy="6705600"/>
          </a:xfrm>
        </p:spPr>
        <p:txBody>
          <a:bodyPr/>
          <a:lstStyle/>
          <a:p>
            <a:pPr algn="l"/>
            <a:r>
              <a:rPr lang="en-US" dirty="0" smtClean="0"/>
              <a:t>-</a:t>
            </a:r>
            <a:r>
              <a:rPr lang="en-US" b="1" u="sng" dirty="0" smtClean="0"/>
              <a:t>After depolarization</a:t>
            </a:r>
            <a:r>
              <a:rPr lang="en-US" dirty="0" smtClean="0"/>
              <a:t>:</a:t>
            </a:r>
          </a:p>
          <a:p>
            <a:pPr algn="l"/>
            <a:r>
              <a:rPr lang="en-US" dirty="0" smtClean="0"/>
              <a:t>Membrane potential become below resting level due to</a:t>
            </a:r>
          </a:p>
          <a:p>
            <a:pPr algn="l"/>
            <a:r>
              <a:rPr lang="en-US" dirty="0" smtClean="0"/>
              <a:t>*K+ exit</a:t>
            </a:r>
          </a:p>
          <a:p>
            <a:pPr algn="l"/>
            <a:r>
              <a:rPr lang="en-US" dirty="0" smtClean="0"/>
              <a:t>*slow close of K+ channels</a:t>
            </a:r>
          </a:p>
          <a:p>
            <a:pPr algn="l"/>
            <a:r>
              <a:rPr lang="en-US" dirty="0" smtClean="0"/>
              <a:t>-</a:t>
            </a:r>
            <a:r>
              <a:rPr lang="en-US" b="1" u="sng" dirty="0"/>
              <a:t>A</a:t>
            </a:r>
            <a:r>
              <a:rPr lang="en-US" b="1" u="sng" dirty="0" smtClean="0"/>
              <a:t>fter hyperpolarization</a:t>
            </a:r>
            <a:r>
              <a:rPr lang="en-US" dirty="0" smtClean="0"/>
              <a:t>:</a:t>
            </a:r>
          </a:p>
          <a:p>
            <a:pPr algn="l"/>
            <a:r>
              <a:rPr lang="en-US" dirty="0" smtClean="0"/>
              <a:t>Membrane potential return to resting level by Na+-K+ pump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71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76200"/>
            <a:ext cx="8991600" cy="6705600"/>
          </a:xfrm>
        </p:spPr>
        <p:txBody>
          <a:bodyPr/>
          <a:lstStyle/>
          <a:p>
            <a:pPr algn="l"/>
            <a:r>
              <a:rPr lang="en-US" dirty="0" smtClean="0"/>
              <a:t>Voltage gated Na+ channels may be:</a:t>
            </a:r>
          </a:p>
          <a:p>
            <a:pPr algn="l"/>
            <a:r>
              <a:rPr lang="en-US" dirty="0" smtClean="0"/>
              <a:t>-At rest (-90mv)-----closed from outside</a:t>
            </a:r>
          </a:p>
          <a:p>
            <a:pPr algn="l"/>
            <a:r>
              <a:rPr lang="en-US" dirty="0" smtClean="0"/>
              <a:t>-Activated (-90mv till +35mv)-opened from outside</a:t>
            </a:r>
          </a:p>
          <a:p>
            <a:pPr algn="l"/>
            <a:r>
              <a:rPr lang="en-US" dirty="0" smtClean="0"/>
              <a:t>-in activated (+35mv till -90mv)--closed from inside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Voltage gated K+ channels:</a:t>
            </a:r>
          </a:p>
          <a:p>
            <a:pPr algn="l"/>
            <a:r>
              <a:rPr lang="en-US" dirty="0" smtClean="0"/>
              <a:t>-At rest (-90mv)-----closed from inside</a:t>
            </a:r>
          </a:p>
          <a:p>
            <a:pPr algn="l"/>
            <a:r>
              <a:rPr lang="en-US" dirty="0" smtClean="0"/>
              <a:t>-activated (+35mv till -90mv) opened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6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322" y="274639"/>
            <a:ext cx="8562878" cy="5851525"/>
          </a:xfrm>
        </p:spPr>
      </p:pic>
    </p:spTree>
    <p:extLst>
      <p:ext uri="{BB962C8B-B14F-4D97-AF65-F5344CB8AC3E}">
        <p14:creationId xmlns:p14="http://schemas.microsoft.com/office/powerpoint/2010/main" val="3106836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274638"/>
            <a:ext cx="10662634" cy="6049962"/>
          </a:xfrm>
        </p:spPr>
      </p:pic>
    </p:spTree>
    <p:extLst>
      <p:ext uri="{BB962C8B-B14F-4D97-AF65-F5344CB8AC3E}">
        <p14:creationId xmlns:p14="http://schemas.microsoft.com/office/powerpoint/2010/main" val="3999765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76200"/>
            <a:ext cx="8991600" cy="6705600"/>
          </a:xfrm>
        </p:spPr>
        <p:txBody>
          <a:bodyPr/>
          <a:lstStyle/>
          <a:p>
            <a:pPr algn="l"/>
            <a:r>
              <a:rPr lang="en-US" dirty="0" smtClean="0"/>
              <a:t>Excitability changes during action potential: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639674"/>
              </p:ext>
            </p:extLst>
          </p:nvPr>
        </p:nvGraphicFramePr>
        <p:xfrm>
          <a:off x="386366" y="685800"/>
          <a:ext cx="11590986" cy="601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5493"/>
                <a:gridCol w="5795493"/>
              </a:tblGrid>
              <a:tr h="60929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Absolute</a:t>
                      </a:r>
                      <a:r>
                        <a:rPr lang="en-US" baseline="0" dirty="0" smtClean="0"/>
                        <a:t> refractory period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Relative refractory period</a:t>
                      </a:r>
                      <a:endParaRPr lang="en-US" dirty="0"/>
                    </a:p>
                  </a:txBody>
                  <a:tcPr/>
                </a:tc>
              </a:tr>
              <a:tr h="5410509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-it is the </a:t>
                      </a:r>
                      <a:r>
                        <a:rPr lang="en-US" b="1" dirty="0" smtClean="0"/>
                        <a:t>period</a:t>
                      </a:r>
                      <a:r>
                        <a:rPr lang="en-US" dirty="0" smtClean="0"/>
                        <a:t> within the action potential where the </a:t>
                      </a:r>
                      <a:r>
                        <a:rPr lang="en-US" b="1" dirty="0" smtClean="0"/>
                        <a:t>nerve can not be stimulated </a:t>
                      </a:r>
                      <a:r>
                        <a:rPr lang="en-US" dirty="0" smtClean="0"/>
                        <a:t>by any</a:t>
                      </a:r>
                      <a:r>
                        <a:rPr lang="en-US" baseline="0" dirty="0" smtClean="0"/>
                        <a:t> stimulus </a:t>
                      </a:r>
                      <a:r>
                        <a:rPr lang="en-US" b="1" baseline="0" dirty="0" smtClean="0"/>
                        <a:t>whatever its intensity is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-from the </a:t>
                      </a:r>
                      <a:r>
                        <a:rPr lang="en-US" b="1" baseline="0" dirty="0" smtClean="0"/>
                        <a:t>firing level till the first third of repolarization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depoalrization</a:t>
                      </a:r>
                      <a:r>
                        <a:rPr lang="en-US" baseline="0" dirty="0" smtClean="0"/>
                        <a:t> and beginning of repolarization)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-Due to *</a:t>
                      </a:r>
                      <a:r>
                        <a:rPr lang="en-US" b="1" baseline="0" dirty="0" smtClean="0"/>
                        <a:t>all Na+ channels are either opened OR inactivated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-Excitability is </a:t>
                      </a:r>
                      <a:r>
                        <a:rPr lang="en-US" b="1" baseline="0" dirty="0" smtClean="0"/>
                        <a:t>lost </a:t>
                      </a:r>
                      <a:r>
                        <a:rPr lang="en-US" baseline="0" dirty="0" smtClean="0"/>
                        <a:t>during this period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-it is the period within the action potential where the </a:t>
                      </a:r>
                      <a:r>
                        <a:rPr lang="en-US" b="1" dirty="0" smtClean="0"/>
                        <a:t>nerve can</a:t>
                      </a:r>
                      <a:r>
                        <a:rPr lang="en-US" b="1" baseline="0" dirty="0" smtClean="0"/>
                        <a:t> be stimulated but needs greater stimulus than the threshold </a:t>
                      </a:r>
                      <a:r>
                        <a:rPr lang="en-US" baseline="0" dirty="0" smtClean="0"/>
                        <a:t>to  stimulate it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-coincides with </a:t>
                      </a:r>
                      <a:r>
                        <a:rPr lang="en-US" b="1" baseline="0" dirty="0" smtClean="0"/>
                        <a:t>second and third </a:t>
                      </a:r>
                      <a:r>
                        <a:rPr lang="en-US" baseline="0" dirty="0" smtClean="0"/>
                        <a:t>part of </a:t>
                      </a:r>
                      <a:r>
                        <a:rPr lang="en-US" b="1" baseline="0" dirty="0" smtClean="0"/>
                        <a:t>repolarization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-Due to recovery of </a:t>
                      </a:r>
                      <a:r>
                        <a:rPr lang="en-US" b="1" baseline="0" dirty="0" smtClean="0"/>
                        <a:t>SOME Na+ </a:t>
                      </a:r>
                      <a:r>
                        <a:rPr lang="en-US" baseline="0" dirty="0" smtClean="0"/>
                        <a:t>channels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734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34183"/>
            <a:ext cx="10515600" cy="5691981"/>
          </a:xfrm>
        </p:spPr>
      </p:pic>
    </p:spTree>
    <p:extLst>
      <p:ext uri="{BB962C8B-B14F-4D97-AF65-F5344CB8AC3E}">
        <p14:creationId xmlns:p14="http://schemas.microsoft.com/office/powerpoint/2010/main" val="412561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76200"/>
            <a:ext cx="8991600" cy="6705600"/>
          </a:xfrm>
        </p:spPr>
        <p:txBody>
          <a:bodyPr/>
          <a:lstStyle/>
          <a:p>
            <a:pPr algn="l"/>
            <a:r>
              <a:rPr lang="en-US" dirty="0" smtClean="0"/>
              <a:t>Difference between the depolarization and repolarization: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653008"/>
              </p:ext>
            </p:extLst>
          </p:nvPr>
        </p:nvGraphicFramePr>
        <p:xfrm>
          <a:off x="283334" y="643944"/>
          <a:ext cx="11590986" cy="5782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5493"/>
                <a:gridCol w="5795493"/>
              </a:tblGrid>
              <a:tr h="798164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Depolarization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Repolarization </a:t>
                      </a:r>
                      <a:endParaRPr lang="en-US" dirty="0"/>
                    </a:p>
                  </a:txBody>
                  <a:tcPr/>
                </a:tc>
              </a:tr>
              <a:tr h="498445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-membrane potential decreases  in number    (-70mv to -55mv )</a:t>
                      </a:r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-the depolarization is either partial depolarization </a:t>
                      </a:r>
                      <a:r>
                        <a:rPr lang="en-US" baseline="0" dirty="0" smtClean="0"/>
                        <a:t> (not reach the firing level -55mv or the +35mv) OR complete depolarization (reach the firing level -55mv and +35mv)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-Due to open of Na+ voltage gated channels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r>
                        <a:rPr lang="en-US" baseline="0" dirty="0" smtClean="0"/>
                        <a:t>-from the ascending limb</a:t>
                      </a:r>
                    </a:p>
                    <a:p>
                      <a:pPr algn="l"/>
                      <a:endParaRPr lang="en-US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-the membrane potential return to normal resting RMP</a:t>
                      </a:r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-the repolarization is formed of 2 parts rapid part (first 2/3) and slow part (last 1/3)</a:t>
                      </a:r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-Due to open of K+ channels</a:t>
                      </a:r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-it forms the descending</a:t>
                      </a:r>
                      <a:r>
                        <a:rPr lang="en-US" baseline="0" dirty="0" smtClean="0"/>
                        <a:t> limb</a:t>
                      </a:r>
                    </a:p>
                    <a:p>
                      <a:pPr algn="l"/>
                      <a:endParaRPr lang="en-US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66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792" y="76200"/>
            <a:ext cx="11372045" cy="6705600"/>
          </a:xfrm>
        </p:spPr>
        <p:txBody>
          <a:bodyPr/>
          <a:lstStyle/>
          <a:p>
            <a:pPr algn="l"/>
            <a:r>
              <a:rPr lang="en-US" dirty="0" smtClean="0"/>
              <a:t>Properties of action potential:</a:t>
            </a:r>
          </a:p>
          <a:p>
            <a:pPr algn="l"/>
            <a:r>
              <a:rPr lang="en-US" dirty="0" smtClean="0"/>
              <a:t>1-caused by threshold stimulus</a:t>
            </a:r>
          </a:p>
          <a:p>
            <a:pPr algn="l"/>
            <a:r>
              <a:rPr lang="en-US" dirty="0" smtClean="0"/>
              <a:t>2-can be propagated</a:t>
            </a:r>
          </a:p>
          <a:p>
            <a:pPr algn="l"/>
            <a:r>
              <a:rPr lang="en-US" dirty="0" smtClean="0"/>
              <a:t>3-obeys all or non law (if reach the firing level ----all action potential occur)</a:t>
            </a:r>
          </a:p>
          <a:p>
            <a:pPr algn="l"/>
            <a:r>
              <a:rPr lang="en-US" dirty="0" smtClean="0"/>
              <a:t>4-can not be graded </a:t>
            </a:r>
          </a:p>
          <a:p>
            <a:pPr algn="l"/>
            <a:r>
              <a:rPr lang="en-US" dirty="0" smtClean="0"/>
              <a:t>5-can not be summated </a:t>
            </a:r>
          </a:p>
          <a:p>
            <a:pPr algn="l"/>
            <a:r>
              <a:rPr lang="en-US" dirty="0" smtClean="0"/>
              <a:t>6-has ARP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37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664</Words>
  <Application>Microsoft Office PowerPoint</Application>
  <PresentationFormat>Widescreen</PresentationFormat>
  <Paragraphs>123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</dc:creator>
  <cp:lastModifiedBy>TOSHIBA</cp:lastModifiedBy>
  <cp:revision>2</cp:revision>
  <dcterms:created xsi:type="dcterms:W3CDTF">2021-04-04T09:38:36Z</dcterms:created>
  <dcterms:modified xsi:type="dcterms:W3CDTF">2021-04-04T09:52:08Z</dcterms:modified>
</cp:coreProperties>
</file>