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0" r:id="rId4"/>
    <p:sldId id="257" r:id="rId5"/>
    <p:sldId id="258" r:id="rId6"/>
    <p:sldId id="276" r:id="rId7"/>
    <p:sldId id="272" r:id="rId8"/>
    <p:sldId id="271" r:id="rId9"/>
    <p:sldId id="273" r:id="rId10"/>
    <p:sldId id="274" r:id="rId11"/>
    <p:sldId id="259" r:id="rId12"/>
    <p:sldId id="260" r:id="rId13"/>
    <p:sldId id="261" r:id="rId14"/>
    <p:sldId id="279" r:id="rId15"/>
    <p:sldId id="264" r:id="rId16"/>
    <p:sldId id="265" r:id="rId17"/>
    <p:sldId id="275" r:id="rId18"/>
    <p:sldId id="266" r:id="rId19"/>
    <p:sldId id="280" r:id="rId20"/>
    <p:sldId id="263" r:id="rId21"/>
    <p:sldId id="282" r:id="rId22"/>
    <p:sldId id="281" r:id="rId23"/>
    <p:sldId id="267" r:id="rId24"/>
    <p:sldId id="268" r:id="rId25"/>
    <p:sldId id="26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C06F-B8E8-41DA-91BA-9E989154378B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A6D80-9E71-404C-B690-C4CA1E3B6C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C06F-B8E8-41DA-91BA-9E989154378B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A6D80-9E71-404C-B690-C4CA1E3B6C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C06F-B8E8-41DA-91BA-9E989154378B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A6D80-9E71-404C-B690-C4CA1E3B6C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C06F-B8E8-41DA-91BA-9E989154378B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A6D80-9E71-404C-B690-C4CA1E3B6C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C06F-B8E8-41DA-91BA-9E989154378B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A6D80-9E71-404C-B690-C4CA1E3B6C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C06F-B8E8-41DA-91BA-9E989154378B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A6D80-9E71-404C-B690-C4CA1E3B6C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C06F-B8E8-41DA-91BA-9E989154378B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A6D80-9E71-404C-B690-C4CA1E3B6C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C06F-B8E8-41DA-91BA-9E989154378B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A6D80-9E71-404C-B690-C4CA1E3B6C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C06F-B8E8-41DA-91BA-9E989154378B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A6D80-9E71-404C-B690-C4CA1E3B6C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C06F-B8E8-41DA-91BA-9E989154378B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A6D80-9E71-404C-B690-C4CA1E3B6C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C06F-B8E8-41DA-91BA-9E989154378B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A6D80-9E71-404C-B690-C4CA1E3B6C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5C06F-B8E8-41DA-91BA-9E989154378B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A6D80-9E71-404C-B690-C4CA1E3B6C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52400"/>
            <a:ext cx="8991600" cy="6477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phases of the cardiac cycle are</a:t>
            </a:r>
          </a:p>
          <a:p>
            <a:r>
              <a:rPr lang="en-US" dirty="0"/>
              <a:t>1-Atrial systole </a:t>
            </a:r>
            <a:r>
              <a:rPr lang="en-US" dirty="0" smtClean="0"/>
              <a:t>:</a:t>
            </a:r>
          </a:p>
          <a:p>
            <a:r>
              <a:rPr lang="en-US" dirty="0" smtClean="0"/>
              <a:t>30% of blood pass from atria to ventricles by atrial systole</a:t>
            </a:r>
            <a:endParaRPr lang="en-US" dirty="0"/>
          </a:p>
          <a:p>
            <a:r>
              <a:rPr lang="en-US" dirty="0"/>
              <a:t>2-Isovolumetric contraction phase </a:t>
            </a:r>
            <a:r>
              <a:rPr lang="en-US" dirty="0" smtClean="0"/>
              <a:t>:</a:t>
            </a:r>
          </a:p>
          <a:p>
            <a:r>
              <a:rPr lang="en-US" dirty="0" smtClean="0"/>
              <a:t>Increase ventricle pressure with no change in length of ventricle muscle (NO ventricle contraction in this phase )</a:t>
            </a:r>
            <a:endParaRPr lang="en-US" dirty="0"/>
          </a:p>
          <a:p>
            <a:r>
              <a:rPr lang="en-US" dirty="0"/>
              <a:t>3-Maximal ejection </a:t>
            </a:r>
            <a:r>
              <a:rPr lang="en-US" dirty="0" smtClean="0"/>
              <a:t>phase</a:t>
            </a:r>
          </a:p>
          <a:p>
            <a:r>
              <a:rPr lang="en-US" dirty="0" smtClean="0"/>
              <a:t>Great amount of blood pass from ventricles to pulmonary artery and aorta</a:t>
            </a:r>
            <a:endParaRPr lang="en-US" dirty="0"/>
          </a:p>
          <a:p>
            <a:r>
              <a:rPr lang="en-US" dirty="0"/>
              <a:t>4-Reduced ejection phase </a:t>
            </a:r>
            <a:endParaRPr lang="en-US" dirty="0" smtClean="0"/>
          </a:p>
          <a:p>
            <a:r>
              <a:rPr lang="en-US" dirty="0" smtClean="0"/>
              <a:t>Less amount of blood pass from ventricles to aorta and pulmonary artery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10" y="152400"/>
            <a:ext cx="878608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10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6477000"/>
          </a:xfrm>
        </p:spPr>
        <p:txBody>
          <a:bodyPr>
            <a:normAutofit fontScale="85000" lnSpcReduction="10000"/>
          </a:bodyPr>
          <a:lstStyle/>
          <a:p>
            <a:r>
              <a:rPr lang="en-US" b="1" u="sng" dirty="0"/>
              <a:t>Ventricle pressure changes during cardiac cycle </a:t>
            </a:r>
          </a:p>
          <a:p>
            <a:r>
              <a:rPr lang="en-US" b="1" u="sng" dirty="0" smtClean="0"/>
              <a:t>During </a:t>
            </a:r>
            <a:r>
              <a:rPr lang="en-US" b="1" u="sng" dirty="0" err="1"/>
              <a:t>a</a:t>
            </a:r>
            <a:r>
              <a:rPr lang="en-US" b="1" u="sng" dirty="0" err="1" smtClean="0"/>
              <a:t>trial</a:t>
            </a:r>
            <a:r>
              <a:rPr lang="en-US" b="1" u="sng" dirty="0" smtClean="0"/>
              <a:t> systole phase:</a:t>
            </a:r>
          </a:p>
          <a:p>
            <a:r>
              <a:rPr lang="en-US" dirty="0" smtClean="0"/>
              <a:t>Increase </a:t>
            </a:r>
            <a:r>
              <a:rPr lang="en-US" dirty="0"/>
              <a:t>then decrease  </a:t>
            </a:r>
            <a:r>
              <a:rPr lang="en-US" dirty="0" smtClean="0"/>
              <a:t>due to: </a:t>
            </a:r>
          </a:p>
          <a:p>
            <a:r>
              <a:rPr lang="en-US" dirty="0" smtClean="0"/>
              <a:t>blood </a:t>
            </a:r>
            <a:r>
              <a:rPr lang="en-US" dirty="0"/>
              <a:t>flows from atria to ventricle increase ventricle </a:t>
            </a:r>
            <a:r>
              <a:rPr lang="en-US" dirty="0" smtClean="0"/>
              <a:t>pressure then </a:t>
            </a:r>
            <a:r>
              <a:rPr lang="en-US" dirty="0"/>
              <a:t>ventricle </a:t>
            </a:r>
            <a:r>
              <a:rPr lang="en-US" dirty="0" smtClean="0"/>
              <a:t>relax to</a:t>
            </a:r>
            <a:r>
              <a:rPr lang="en-US" dirty="0"/>
              <a:t> accommodate the blood </a:t>
            </a:r>
            <a:r>
              <a:rPr lang="en-US" dirty="0" smtClean="0"/>
              <a:t>leading to  </a:t>
            </a:r>
            <a:r>
              <a:rPr lang="en-US" dirty="0"/>
              <a:t>decrease ventricle pressure </a:t>
            </a:r>
          </a:p>
          <a:p>
            <a:endParaRPr lang="en-US" dirty="0" smtClean="0"/>
          </a:p>
          <a:p>
            <a:r>
              <a:rPr lang="en-US" b="1" u="sng" dirty="0" smtClean="0"/>
              <a:t>During isometric contraction phase </a:t>
            </a:r>
            <a:r>
              <a:rPr lang="en-US" dirty="0" smtClean="0"/>
              <a:t>:</a:t>
            </a:r>
          </a:p>
          <a:p>
            <a:r>
              <a:rPr lang="en-US" dirty="0"/>
              <a:t> Increase Pressure  in ventricles with no change in volume of the ventricles  to reach (80 mmHg)</a:t>
            </a:r>
          </a:p>
          <a:p>
            <a:r>
              <a:rPr lang="en-US" b="1" u="sng" dirty="0" smtClean="0"/>
              <a:t>During maximal ejection phase </a:t>
            </a:r>
            <a:r>
              <a:rPr lang="en-US" dirty="0" smtClean="0"/>
              <a:t>: </a:t>
            </a:r>
          </a:p>
          <a:p>
            <a:r>
              <a:rPr lang="en-US" dirty="0"/>
              <a:t>Increase Ventricle pressure due to contraction of ventricle --contract increase pressure in ventricles   to  reach 120 mmHg in left ventricle  25 mmHg in right ventricle 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477000"/>
          </a:xfrm>
        </p:spPr>
        <p:txBody>
          <a:bodyPr>
            <a:normAutofit fontScale="85000" lnSpcReduction="10000"/>
          </a:bodyPr>
          <a:lstStyle/>
          <a:p>
            <a:r>
              <a:rPr lang="en-US" b="1" u="sng" dirty="0" smtClean="0"/>
              <a:t>During reduced ejection phase :</a:t>
            </a:r>
          </a:p>
          <a:p>
            <a:r>
              <a:rPr lang="en-US" dirty="0" smtClean="0"/>
              <a:t>Pressure begins to decrease due to Decrease </a:t>
            </a:r>
            <a:r>
              <a:rPr lang="en-US" dirty="0"/>
              <a:t> flow of blood from ventricle to aorta ---decrease pressure in ventricles 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b="1" u="sng" dirty="0" smtClean="0"/>
              <a:t>During isometric relaxation phase </a:t>
            </a:r>
          </a:p>
          <a:p>
            <a:r>
              <a:rPr lang="en-US" dirty="0"/>
              <a:t>Decrease Ventricle pressure decreases without change in volume </a:t>
            </a:r>
            <a:endParaRPr lang="en-US" dirty="0" smtClean="0"/>
          </a:p>
          <a:p>
            <a:endParaRPr lang="en-US" dirty="0" smtClean="0"/>
          </a:p>
          <a:p>
            <a:r>
              <a:rPr lang="en-US" b="1" u="sng" dirty="0" smtClean="0"/>
              <a:t>During maximal and reduced filling phases </a:t>
            </a:r>
          </a:p>
          <a:p>
            <a:r>
              <a:rPr lang="en-US" dirty="0"/>
              <a:t> Increase  Blood flows from atria to ventricles by gravity –increases ventricle  pressure 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6400800"/>
          </a:xfrm>
        </p:spPr>
        <p:txBody>
          <a:bodyPr/>
          <a:lstStyle/>
          <a:p>
            <a:r>
              <a:rPr lang="en-US" dirty="0" smtClean="0"/>
              <a:t>State of the A-V valves :</a:t>
            </a:r>
          </a:p>
          <a:p>
            <a:r>
              <a:rPr lang="en-US" dirty="0"/>
              <a:t> </a:t>
            </a:r>
            <a:r>
              <a:rPr lang="en-US" dirty="0" err="1" smtClean="0"/>
              <a:t>atrial</a:t>
            </a:r>
            <a:r>
              <a:rPr lang="en-US" dirty="0" smtClean="0"/>
              <a:t> systole phase open</a:t>
            </a:r>
          </a:p>
          <a:p>
            <a:r>
              <a:rPr lang="en-US" dirty="0" smtClean="0"/>
              <a:t>Isometric contraction phase  </a:t>
            </a:r>
            <a:r>
              <a:rPr lang="en-US" dirty="0"/>
              <a:t>closed </a:t>
            </a:r>
            <a:endParaRPr lang="en-US" dirty="0" smtClean="0"/>
          </a:p>
          <a:p>
            <a:r>
              <a:rPr lang="en-US" dirty="0" smtClean="0"/>
              <a:t>Maximal ejection phase closed </a:t>
            </a:r>
          </a:p>
          <a:p>
            <a:r>
              <a:rPr lang="en-US" dirty="0" smtClean="0"/>
              <a:t>Reduced ejection phase closed </a:t>
            </a:r>
          </a:p>
          <a:p>
            <a:r>
              <a:rPr lang="en-US" dirty="0" smtClean="0"/>
              <a:t>Isometric relaxation phase closed </a:t>
            </a:r>
          </a:p>
          <a:p>
            <a:r>
              <a:rPr lang="en-US" dirty="0" smtClean="0"/>
              <a:t>Maximal filling and reduced filling phases Open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 of semilunar valves </a:t>
            </a:r>
          </a:p>
          <a:p>
            <a:r>
              <a:rPr lang="en-US" dirty="0" smtClean="0"/>
              <a:t>Close in all phases of cardiac cycle except the two phases </a:t>
            </a:r>
          </a:p>
          <a:p>
            <a:r>
              <a:rPr lang="en-US" dirty="0" smtClean="0"/>
              <a:t>-maximal and reduced ejection phases 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954623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52400"/>
            <a:ext cx="8839199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18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299"/>
            <a:ext cx="8686800" cy="651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92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45" y="274637"/>
            <a:ext cx="8779555" cy="635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40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991600" cy="674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69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52400"/>
            <a:ext cx="9067800" cy="1323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23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839200" cy="6553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5-Isovolumetric relaxation phase</a:t>
            </a:r>
          </a:p>
          <a:p>
            <a:r>
              <a:rPr lang="en-US" dirty="0"/>
              <a:t>Decrease ventricle pressure with no change in length of ventricle muscle (ventricle muscle shows no change in length ONLY pressure decreases )</a:t>
            </a:r>
          </a:p>
          <a:p>
            <a:r>
              <a:rPr lang="en-US" dirty="0"/>
              <a:t>6-Maximal filling phase</a:t>
            </a:r>
          </a:p>
          <a:p>
            <a:r>
              <a:rPr lang="en-US" dirty="0"/>
              <a:t>70% of blood pass from atrium to ventricle by gravity </a:t>
            </a:r>
          </a:p>
          <a:p>
            <a:r>
              <a:rPr lang="en-US" dirty="0"/>
              <a:t>7-Reduced filling phase</a:t>
            </a:r>
          </a:p>
          <a:p>
            <a:r>
              <a:rPr lang="en-US" dirty="0"/>
              <a:t>Blood pass from atrium to ventricle by gravity 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(2,3,4 ) ----ventricle systole phases </a:t>
            </a:r>
          </a:p>
          <a:p>
            <a:r>
              <a:rPr lang="en-US" dirty="0"/>
              <a:t>(5,6,7) ----ventricle diastole phases </a:t>
            </a: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448744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6477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49"/>
            <a:ext cx="8915400" cy="668655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52400"/>
            <a:ext cx="884319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97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17878"/>
            <a:ext cx="8534400" cy="642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93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1449"/>
            <a:ext cx="8686800" cy="651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801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299"/>
            <a:ext cx="8763000" cy="657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69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-857250"/>
            <a:ext cx="8839200" cy="771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03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300"/>
            <a:ext cx="883920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40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</p:spPr>
        <p:txBody>
          <a:bodyPr>
            <a:normAutofit fontScale="70000" lnSpcReduction="20000"/>
          </a:bodyPr>
          <a:lstStyle/>
          <a:p>
            <a:r>
              <a:rPr lang="en-US" b="1" u="sng" dirty="0" smtClean="0"/>
              <a:t>I-Atrial </a:t>
            </a:r>
            <a:r>
              <a:rPr lang="en-US" b="1" u="sng" dirty="0"/>
              <a:t>pressure changes during cardiac cycle </a:t>
            </a:r>
          </a:p>
          <a:p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>during atrial systole </a:t>
            </a:r>
            <a:r>
              <a:rPr lang="en-US" dirty="0" smtClean="0"/>
              <a:t>: </a:t>
            </a:r>
            <a:endParaRPr lang="en-US" dirty="0" smtClean="0"/>
          </a:p>
          <a:p>
            <a:r>
              <a:rPr lang="en-US" dirty="0" smtClean="0"/>
              <a:t>Increase atrial pressure (+</a:t>
            </a:r>
            <a:r>
              <a:rPr lang="en-US" dirty="0" err="1"/>
              <a:t>ve</a:t>
            </a:r>
            <a:r>
              <a:rPr lang="en-US" dirty="0"/>
              <a:t> a) due to systole of atria </a:t>
            </a:r>
          </a:p>
          <a:p>
            <a:r>
              <a:rPr lang="en-US" dirty="0"/>
              <a:t>Then decrease </a:t>
            </a:r>
            <a:r>
              <a:rPr lang="en-US" dirty="0" smtClean="0"/>
              <a:t>atrial pressure (-</a:t>
            </a:r>
            <a:r>
              <a:rPr lang="en-US" dirty="0" err="1"/>
              <a:t>ve</a:t>
            </a:r>
            <a:r>
              <a:rPr lang="en-US" dirty="0"/>
              <a:t> a) due to leave of blood from atria to ventricle by systole (30%)</a:t>
            </a:r>
            <a:br>
              <a:rPr lang="en-US" dirty="0"/>
            </a:b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b="1" u="sng" dirty="0" smtClean="0"/>
              <a:t>During </a:t>
            </a:r>
            <a:r>
              <a:rPr lang="en-US" b="1" u="sng" dirty="0" err="1" smtClean="0"/>
              <a:t>isovolumetric</a:t>
            </a:r>
            <a:r>
              <a:rPr lang="en-US" b="1" u="sng" dirty="0" smtClean="0"/>
              <a:t> contraction phase</a:t>
            </a:r>
            <a:r>
              <a:rPr lang="en-US" dirty="0" smtClean="0"/>
              <a:t>:</a:t>
            </a:r>
          </a:p>
          <a:p>
            <a:r>
              <a:rPr lang="en-US" dirty="0" smtClean="0"/>
              <a:t> Increase</a:t>
            </a:r>
            <a:r>
              <a:rPr lang="en-US" dirty="0"/>
              <a:t> </a:t>
            </a:r>
            <a:r>
              <a:rPr lang="en-US" dirty="0" smtClean="0"/>
              <a:t>atrial pressure  </a:t>
            </a:r>
            <a:r>
              <a:rPr lang="en-US" dirty="0"/>
              <a:t>(+</a:t>
            </a:r>
            <a:r>
              <a:rPr lang="en-US" dirty="0" err="1"/>
              <a:t>ve</a:t>
            </a:r>
            <a:r>
              <a:rPr lang="en-US" dirty="0"/>
              <a:t> c)  due to elevation of the A-V ring up by the increased ventricle pressure –this leads to decrease atrial volume </a:t>
            </a:r>
            <a:r>
              <a:rPr lang="en-US" dirty="0" smtClean="0"/>
              <a:t>and increase </a:t>
            </a:r>
            <a:r>
              <a:rPr lang="en-US" dirty="0"/>
              <a:t>atrial pressure 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b="1" u="sng" dirty="0" smtClean="0"/>
              <a:t>During maximal  and reduced ejection phase</a:t>
            </a:r>
            <a:r>
              <a:rPr lang="en-US" dirty="0"/>
              <a:t>s</a:t>
            </a:r>
            <a:r>
              <a:rPr lang="en-US" dirty="0" smtClean="0"/>
              <a:t>: </a:t>
            </a:r>
          </a:p>
          <a:p>
            <a:r>
              <a:rPr lang="en-US" dirty="0" smtClean="0"/>
              <a:t>Decrease </a:t>
            </a:r>
            <a:r>
              <a:rPr lang="en-US" dirty="0"/>
              <a:t>(-</a:t>
            </a:r>
            <a:r>
              <a:rPr lang="en-US" dirty="0" err="1"/>
              <a:t>ve</a:t>
            </a:r>
            <a:r>
              <a:rPr lang="en-US" dirty="0"/>
              <a:t> c) the blood leaves ventricles so the A-V ring falls down leading to increase </a:t>
            </a:r>
            <a:r>
              <a:rPr lang="en-US" dirty="0" err="1"/>
              <a:t>atrial</a:t>
            </a:r>
            <a:r>
              <a:rPr lang="en-US" dirty="0"/>
              <a:t> </a:t>
            </a:r>
            <a:r>
              <a:rPr lang="en-US" dirty="0" smtClean="0"/>
              <a:t>volume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r>
              <a:rPr lang="en-US" b="1" u="sng" dirty="0" smtClean="0"/>
              <a:t>During isometric relaxation phase : </a:t>
            </a:r>
          </a:p>
          <a:p>
            <a:r>
              <a:rPr lang="en-US" dirty="0" smtClean="0"/>
              <a:t>Increase </a:t>
            </a:r>
            <a:r>
              <a:rPr lang="en-US" dirty="0"/>
              <a:t>(+</a:t>
            </a:r>
            <a:r>
              <a:rPr lang="en-US" dirty="0" err="1"/>
              <a:t>ve</a:t>
            </a:r>
            <a:r>
              <a:rPr lang="en-US" dirty="0"/>
              <a:t> v) venous return fills the atria leading to increase </a:t>
            </a:r>
            <a:r>
              <a:rPr lang="en-US" dirty="0" err="1"/>
              <a:t>atrial</a:t>
            </a:r>
            <a:r>
              <a:rPr lang="en-US" dirty="0"/>
              <a:t> pressure 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b="1" u="sng" dirty="0" smtClean="0"/>
              <a:t>During maximal filling and reduced filling phases </a:t>
            </a:r>
            <a:r>
              <a:rPr lang="en-US" dirty="0" smtClean="0"/>
              <a:t>Decrease</a:t>
            </a:r>
            <a:r>
              <a:rPr lang="en-US" dirty="0"/>
              <a:t>(-</a:t>
            </a:r>
            <a:r>
              <a:rPr lang="en-US" dirty="0" err="1"/>
              <a:t>ve</a:t>
            </a:r>
            <a:r>
              <a:rPr lang="en-US" dirty="0"/>
              <a:t> v)  Decrease venous  return to atria and blood leaves the atria to ventricles by gravity (70%) leading </a:t>
            </a:r>
            <a:r>
              <a:rPr lang="en-US" dirty="0" smtClean="0"/>
              <a:t>to decrease </a:t>
            </a:r>
            <a:r>
              <a:rPr lang="en-US" dirty="0" err="1"/>
              <a:t>atrial</a:t>
            </a:r>
            <a:r>
              <a:rPr lang="en-US" dirty="0"/>
              <a:t> pressure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"/>
            <a:ext cx="88392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2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"/>
            <a:ext cx="8839200" cy="668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95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8991600" cy="634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02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1"/>
            <a:ext cx="8839200" cy="651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84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196</Words>
  <Application>Microsoft Office PowerPoint</Application>
  <PresentationFormat>On-screen Show (4:3)</PresentationFormat>
  <Paragraphs>61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ashraf.kottb</dc:creator>
  <cp:lastModifiedBy>TOSHIBA</cp:lastModifiedBy>
  <cp:revision>10</cp:revision>
  <dcterms:created xsi:type="dcterms:W3CDTF">2017-01-22T05:08:31Z</dcterms:created>
  <dcterms:modified xsi:type="dcterms:W3CDTF">2021-11-10T08:27:32Z</dcterms:modified>
</cp:coreProperties>
</file>