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296F-76E9-4D49-8913-EFFB928342E5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5CDA-6C91-452B-A13F-D67D2BDC7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296F-76E9-4D49-8913-EFFB928342E5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5CDA-6C91-452B-A13F-D67D2BDC7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296F-76E9-4D49-8913-EFFB928342E5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5CDA-6C91-452B-A13F-D67D2BDC7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296F-76E9-4D49-8913-EFFB928342E5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5CDA-6C91-452B-A13F-D67D2BDC7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296F-76E9-4D49-8913-EFFB928342E5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5CDA-6C91-452B-A13F-D67D2BDC7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296F-76E9-4D49-8913-EFFB928342E5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5CDA-6C91-452B-A13F-D67D2BDC7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296F-76E9-4D49-8913-EFFB928342E5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5CDA-6C91-452B-A13F-D67D2BDC7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296F-76E9-4D49-8913-EFFB928342E5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5CDA-6C91-452B-A13F-D67D2BDC7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296F-76E9-4D49-8913-EFFB928342E5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5CDA-6C91-452B-A13F-D67D2BDC7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296F-76E9-4D49-8913-EFFB928342E5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5CDA-6C91-452B-A13F-D67D2BDC7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296F-76E9-4D49-8913-EFFB928342E5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95CDA-6C91-452B-A13F-D67D2BDC7D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9296F-76E9-4D49-8913-EFFB928342E5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95CDA-6C91-452B-A13F-D67D2BDC7D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763000" cy="6858000"/>
          </a:xfrm>
        </p:spPr>
        <p:txBody>
          <a:bodyPr>
            <a:normAutofit/>
          </a:bodyPr>
          <a:lstStyle/>
          <a:p>
            <a:r>
              <a:rPr lang="en-US" dirty="0"/>
              <a:t>Jaundice:</a:t>
            </a:r>
          </a:p>
          <a:p>
            <a:r>
              <a:rPr lang="en-US" dirty="0" err="1"/>
              <a:t>Def</a:t>
            </a:r>
            <a:r>
              <a:rPr lang="en-US" dirty="0"/>
              <a:t>:</a:t>
            </a:r>
          </a:p>
          <a:p>
            <a:r>
              <a:rPr lang="en-US" dirty="0"/>
              <a:t>Yellow color of skin and mucous membrane due to increased bilirubin level (above 2mg%) normal 0.5 mg%</a:t>
            </a:r>
          </a:p>
          <a:p>
            <a:r>
              <a:rPr lang="en-US" dirty="0"/>
              <a:t>Causes of </a:t>
            </a:r>
            <a:r>
              <a:rPr lang="en-US" dirty="0" err="1"/>
              <a:t>hyperbilirubinemia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841398"/>
              </p:ext>
            </p:extLst>
          </p:nvPr>
        </p:nvGraphicFramePr>
        <p:xfrm>
          <a:off x="152400" y="3352800"/>
          <a:ext cx="88392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7540">
                <a:tc>
                  <a:txBody>
                    <a:bodyPr/>
                    <a:lstStyle/>
                    <a:p>
                      <a:r>
                        <a:rPr lang="en-US" dirty="0"/>
                        <a:t>Causes</a:t>
                      </a:r>
                      <a:r>
                        <a:rPr lang="en-US" baseline="0" dirty="0"/>
                        <a:t> of increased free bilirubin (unconjugated)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Causes of conjugated bilirubin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540">
                <a:tc>
                  <a:txBody>
                    <a:bodyPr/>
                    <a:lstStyle/>
                    <a:p>
                      <a:r>
                        <a:rPr lang="en-US" dirty="0"/>
                        <a:t>-hemolytic anemia (increase formation of bilirubin)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-liver disease (decrease uptake of bilirubin by liver </a:t>
                      </a:r>
                      <a:r>
                        <a:rPr lang="en-US" dirty="0" err="1"/>
                        <a:t>cella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-intrahepatic obstruction of bile </a:t>
                      </a:r>
                      <a:r>
                        <a:rPr lang="en-US" dirty="0" err="1"/>
                        <a:t>canaliculi</a:t>
                      </a:r>
                      <a:endParaRPr lang="en-US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extrahepatic</a:t>
                      </a:r>
                      <a:r>
                        <a:rPr lang="en-US" dirty="0"/>
                        <a:t> obstruction of bile pathway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jaundice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8057571"/>
              </p:ext>
            </p:extLst>
          </p:nvPr>
        </p:nvGraphicFramePr>
        <p:xfrm>
          <a:off x="0" y="1219200"/>
          <a:ext cx="9296400" cy="635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4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Hemolytic jaundice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Obstructive jaundice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Hepatotoxic jaundice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Causes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-incompatible blood transfusion ---lead to RBCs hemolysis</a:t>
                      </a:r>
                      <a:r>
                        <a:rPr lang="en-US" baseline="0" dirty="0"/>
                        <a:t> and </a:t>
                      </a:r>
                      <a:r>
                        <a:rPr lang="en-US" baseline="0" dirty="0" err="1"/>
                        <a:t>Hb</a:t>
                      </a:r>
                      <a:r>
                        <a:rPr lang="en-US" baseline="0" dirty="0"/>
                        <a:t> release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-hemolytic anemia ---hemolysis of RBCs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-Stone in the bile duct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-Cancer head of </a:t>
                      </a:r>
                      <a:r>
                        <a:rPr lang="en-US" dirty="0" err="1"/>
                        <a:t>pancrease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-liver diseases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/>
                        <a:t>Blood 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-Von den berg 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-There is </a:t>
                      </a:r>
                      <a:r>
                        <a:rPr lang="en-US" dirty="0" err="1"/>
                        <a:t>hembilirubin</a:t>
                      </a:r>
                      <a:r>
                        <a:rPr lang="en-US" dirty="0"/>
                        <a:t> type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-indirect</a:t>
                      </a:r>
                      <a:r>
                        <a:rPr lang="en-US" baseline="0" dirty="0"/>
                        <a:t> bilirubin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-no bile salts present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-There is </a:t>
                      </a:r>
                      <a:r>
                        <a:rPr lang="en-US" dirty="0" err="1"/>
                        <a:t>cholebilirubin</a:t>
                      </a:r>
                      <a:r>
                        <a:rPr lang="en-US" dirty="0"/>
                        <a:t> type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-Direct bilirubin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-bile salts present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-There are both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hemibilirubin</a:t>
                      </a:r>
                      <a:r>
                        <a:rPr lang="en-US" baseline="0" dirty="0"/>
                        <a:t> and </a:t>
                      </a:r>
                      <a:r>
                        <a:rPr lang="en-US" baseline="0" dirty="0" err="1"/>
                        <a:t>cholebilirubin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-Biphasic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-bile salts present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Urine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-No bilirubin in urine</a:t>
                      </a:r>
                    </a:p>
                    <a:p>
                      <a:r>
                        <a:rPr lang="en-US" dirty="0"/>
                        <a:t>-increase </a:t>
                      </a:r>
                      <a:r>
                        <a:rPr lang="en-US" dirty="0" err="1"/>
                        <a:t>urobilinogen</a:t>
                      </a:r>
                      <a:endParaRPr lang="en-US" dirty="0"/>
                    </a:p>
                    <a:p>
                      <a:r>
                        <a:rPr lang="en-US" dirty="0"/>
                        <a:t>-not affect urine</a:t>
                      </a:r>
                      <a:r>
                        <a:rPr lang="en-US" baseline="0" dirty="0"/>
                        <a:t> color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cholebilirubin</a:t>
                      </a:r>
                      <a:r>
                        <a:rPr lang="en-US" dirty="0"/>
                        <a:t> +++</a:t>
                      </a:r>
                    </a:p>
                    <a:p>
                      <a:r>
                        <a:rPr lang="en-US" dirty="0"/>
                        <a:t>-very dark urine</a:t>
                      </a:r>
                    </a:p>
                    <a:p>
                      <a:r>
                        <a:rPr lang="en-US" dirty="0"/>
                        <a:t>-bile salts +++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cholibilirubin</a:t>
                      </a:r>
                      <a:r>
                        <a:rPr lang="en-US" dirty="0"/>
                        <a:t> +++</a:t>
                      </a:r>
                    </a:p>
                    <a:p>
                      <a:r>
                        <a:rPr lang="en-US" dirty="0"/>
                        <a:t>-dark urine</a:t>
                      </a:r>
                    </a:p>
                    <a:p>
                      <a:r>
                        <a:rPr lang="en-US" dirty="0"/>
                        <a:t>-bile salts +++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0640">
                <a:tc>
                  <a:txBody>
                    <a:bodyPr/>
                    <a:lstStyle/>
                    <a:p>
                      <a:r>
                        <a:rPr lang="en-US" dirty="0"/>
                        <a:t>Stool (</a:t>
                      </a:r>
                      <a:r>
                        <a:rPr lang="en-US" dirty="0" err="1"/>
                        <a:t>strcobilinogen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-very dark stool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-absent (pale stool)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Decrease</a:t>
                      </a:r>
                    </a:p>
                    <a:p>
                      <a:r>
                        <a:rPr lang="en-US" dirty="0"/>
                        <a:t>(</a:t>
                      </a:r>
                      <a:r>
                        <a:rPr lang="en-US"/>
                        <a:t>pale stool)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294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294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991600" cy="6858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214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Types of jaundice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ashraf.kottb</dc:creator>
  <cp:lastModifiedBy>ashraf kotb-ellatief</cp:lastModifiedBy>
  <cp:revision>11</cp:revision>
  <dcterms:created xsi:type="dcterms:W3CDTF">2015-04-14T05:24:53Z</dcterms:created>
  <dcterms:modified xsi:type="dcterms:W3CDTF">2025-04-13T11:50:30Z</dcterms:modified>
</cp:coreProperties>
</file>