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7" r:id="rId2"/>
    <p:sldId id="268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ACDEE9-408E-40C8-83C3-F2E2CCB35CE7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BB7FED-4DC6-4249-8D8E-DEBA82FD67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3888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altLang="en-US" smtClean="0"/>
          </a:p>
        </p:txBody>
      </p:sp>
      <p:sp>
        <p:nvSpPr>
          <p:cNvPr id="6144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1A26F7-E06E-4299-832B-365CA4018714}" type="slidenum">
              <a:rPr lang="ar-SA" smtClean="0">
                <a:ea typeface="Majalla UI"/>
                <a:cs typeface="Majalla UI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ar-SA" smtClean="0">
              <a:ea typeface="Majalla UI"/>
              <a:cs typeface="Majalla U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altLang="en-US" smtClean="0"/>
          </a:p>
        </p:txBody>
      </p:sp>
      <p:sp>
        <p:nvSpPr>
          <p:cNvPr id="7577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270270-1E51-4A8E-B99D-65F697845859}" type="slidenum">
              <a:rPr lang="ar-SA" smtClean="0">
                <a:ea typeface="Majalla UI"/>
                <a:cs typeface="Majalla UI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ar-SA" dirty="0" smtClean="0">
              <a:ea typeface="Majalla UI"/>
              <a:cs typeface="Majalla U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altLang="en-US" smtClean="0"/>
          </a:p>
        </p:txBody>
      </p:sp>
      <p:sp>
        <p:nvSpPr>
          <p:cNvPr id="7577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1336393-E1E3-4CF6-8AE9-BBFF75BA3240}" type="slidenum">
              <a:rPr lang="ar-SA" smtClean="0">
                <a:ea typeface="Majalla UI"/>
                <a:cs typeface="Majalla UI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ar-SA" dirty="0" smtClean="0">
              <a:ea typeface="Majalla UI"/>
              <a:cs typeface="Majalla U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altLang="en-US" smtClean="0"/>
          </a:p>
        </p:txBody>
      </p:sp>
      <p:sp>
        <p:nvSpPr>
          <p:cNvPr id="7577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B756452-F03F-4485-B5C1-32262F9E8AAA}" type="slidenum">
              <a:rPr lang="ar-SA" smtClean="0">
                <a:ea typeface="Majalla UI"/>
                <a:cs typeface="Majalla UI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ar-SA" dirty="0" smtClean="0">
              <a:ea typeface="Majalla UI"/>
              <a:cs typeface="Majalla U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altLang="en-US" smtClean="0"/>
          </a:p>
        </p:txBody>
      </p:sp>
      <p:sp>
        <p:nvSpPr>
          <p:cNvPr id="6349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D6DF21C-D454-4E57-BBA5-52928D630A4A}" type="slidenum">
              <a:rPr lang="ar-SA" smtClean="0">
                <a:ea typeface="Majalla UI"/>
                <a:cs typeface="Majalla UI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ar-SA" smtClean="0">
              <a:ea typeface="Majalla UI"/>
              <a:cs typeface="Majalla U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altLang="en-US" smtClean="0"/>
          </a:p>
        </p:txBody>
      </p:sp>
      <p:sp>
        <p:nvSpPr>
          <p:cNvPr id="6758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D7EDF4-1CF3-4623-B471-AA93DE0BF2B4}" type="slidenum">
              <a:rPr lang="ar-SA" smtClean="0">
                <a:ea typeface="Majalla UI"/>
                <a:cs typeface="Majalla UI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ar-SA" smtClean="0">
              <a:ea typeface="Majalla UI"/>
              <a:cs typeface="Majalla U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30C20-EE36-48B7-81EA-D65F25AEE56C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9EDE5-0B4A-453B-9D24-C1F1162F0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6970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30C20-EE36-48B7-81EA-D65F25AEE56C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9EDE5-0B4A-453B-9D24-C1F1162F0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446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30C20-EE36-48B7-81EA-D65F25AEE56C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9EDE5-0B4A-453B-9D24-C1F1162F0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5395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D00CB0-969F-469E-973F-21EE19BA92A9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189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30C20-EE36-48B7-81EA-D65F25AEE56C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9EDE5-0B4A-453B-9D24-C1F1162F0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050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30C20-EE36-48B7-81EA-D65F25AEE56C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9EDE5-0B4A-453B-9D24-C1F1162F0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45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30C20-EE36-48B7-81EA-D65F25AEE56C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9EDE5-0B4A-453B-9D24-C1F1162F0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401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30C20-EE36-48B7-81EA-D65F25AEE56C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9EDE5-0B4A-453B-9D24-C1F1162F0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452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30C20-EE36-48B7-81EA-D65F25AEE56C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9EDE5-0B4A-453B-9D24-C1F1162F0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9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30C20-EE36-48B7-81EA-D65F25AEE56C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9EDE5-0B4A-453B-9D24-C1F1162F0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652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30C20-EE36-48B7-81EA-D65F25AEE56C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9EDE5-0B4A-453B-9D24-C1F1162F0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037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30C20-EE36-48B7-81EA-D65F25AEE56C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9EDE5-0B4A-453B-9D24-C1F1162F0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081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430C20-EE36-48B7-81EA-D65F25AEE56C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09EDE5-0B4A-453B-9D24-C1F1162F0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661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u="sng" smtClean="0">
                <a:solidFill>
                  <a:srgbClr val="FF0000"/>
                </a:solidFill>
                <a:cs typeface="Traditional Arabic" pitchFamily="18" charset="-78"/>
              </a:rPr>
              <a:t>Cardiac muscle</a:t>
            </a:r>
          </a:p>
        </p:txBody>
      </p:sp>
      <p:sp>
        <p:nvSpPr>
          <p:cNvPr id="4198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773238"/>
            <a:ext cx="4038600" cy="45307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en-US" altLang="en-US" sz="3600" smtClean="0">
              <a:ea typeface="Majalla UI"/>
              <a:cs typeface="Majalla UI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altLang="en-US" sz="3600" b="1" u="sng" smtClean="0">
                <a:solidFill>
                  <a:srgbClr val="FF0000"/>
                </a:solidFill>
                <a:ea typeface="Majalla UI"/>
                <a:cs typeface="Majalla UI"/>
              </a:rPr>
              <a:t>1-Site:-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3600" b="1" smtClean="0">
                <a:solidFill>
                  <a:srgbClr val="0000FF"/>
                </a:solidFill>
                <a:ea typeface="Majalla UI"/>
                <a:cs typeface="Majalla UI"/>
              </a:rPr>
              <a:t>Cardiac muscle is limited to the heart.</a:t>
            </a:r>
          </a:p>
        </p:txBody>
      </p:sp>
      <p:pic>
        <p:nvPicPr>
          <p:cNvPr id="41991" name="Picture 7" descr="heart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16463" y="1557338"/>
            <a:ext cx="3887787" cy="4608512"/>
          </a:xfrm>
        </p:spPr>
      </p:pic>
    </p:spTree>
    <p:extLst>
      <p:ext uri="{BB962C8B-B14F-4D97-AF65-F5344CB8AC3E}">
        <p14:creationId xmlns:p14="http://schemas.microsoft.com/office/powerpoint/2010/main" val="3071239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9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9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9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9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9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9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4"/>
          <p:cNvSpPr>
            <a:spLocks noChangeArrowheads="1"/>
          </p:cNvSpPr>
          <p:nvPr/>
        </p:nvSpPr>
        <p:spPr bwMode="auto">
          <a:xfrm>
            <a:off x="381000" y="838200"/>
            <a:ext cx="8763000" cy="56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u="sng">
                <a:solidFill>
                  <a:srgbClr val="FF0000"/>
                </a:solidFill>
                <a:latin typeface="Arial" pitchFamily="34" charset="0"/>
              </a:rPr>
              <a:t>E.M. OF sarcolemma &amp; sarcoplasmic reticulum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1" u="sng">
              <a:latin typeface="Arial" pitchFamily="34" charset="0"/>
              <a:ea typeface="Majalla UI"/>
              <a:cs typeface="Majalla UI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1">
              <a:latin typeface="Arial" pitchFamily="34" charset="0"/>
              <a:ea typeface="Majalla UI"/>
              <a:cs typeface="Majalla UI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0000FF"/>
                </a:solidFill>
                <a:latin typeface="Arial" pitchFamily="34" charset="0"/>
              </a:rPr>
              <a:t>1-</a:t>
            </a:r>
            <a:r>
              <a:rPr lang="en-US" altLang="en-US" sz="3600" b="1">
                <a:latin typeface="Arial" pitchFamily="34" charset="0"/>
              </a:rPr>
              <a:t> </a:t>
            </a:r>
            <a:r>
              <a:rPr lang="en-US" altLang="en-US" sz="3600" b="1" u="sng">
                <a:solidFill>
                  <a:srgbClr val="FF0000"/>
                </a:solidFill>
                <a:latin typeface="Arial" pitchFamily="34" charset="0"/>
              </a:rPr>
              <a:t>Wide  T</a:t>
            </a:r>
            <a:r>
              <a:rPr lang="en-US" altLang="en-US" sz="3600" b="1">
                <a:latin typeface="Arial" pitchFamily="34" charset="0"/>
              </a:rPr>
              <a:t>  </a:t>
            </a:r>
            <a:r>
              <a:rPr lang="en-US" altLang="en-US" sz="3600" b="1">
                <a:solidFill>
                  <a:srgbClr val="FF0000"/>
                </a:solidFill>
                <a:latin typeface="Arial" pitchFamily="34" charset="0"/>
              </a:rPr>
              <a:t>tubule</a:t>
            </a:r>
            <a:r>
              <a:rPr lang="en-US" altLang="en-US" sz="3600" b="1">
                <a:latin typeface="Arial" pitchFamily="34" charset="0"/>
              </a:rPr>
              <a:t> –</a:t>
            </a:r>
            <a:r>
              <a:rPr lang="en-US" altLang="en-US" sz="3600" b="1" u="sng">
                <a:solidFill>
                  <a:schemeClr val="bg1"/>
                </a:solidFill>
                <a:latin typeface="Arial" pitchFamily="34" charset="0"/>
              </a:rPr>
              <a:t>sarcolemma</a:t>
            </a:r>
            <a:r>
              <a:rPr lang="en-US" altLang="en-US" sz="3600" b="1">
                <a:latin typeface="Arial" pitchFamily="34" charset="0"/>
              </a:rPr>
              <a:t>- (</a:t>
            </a:r>
            <a:r>
              <a:rPr lang="en-US" altLang="en-US" sz="3600" b="1">
                <a:solidFill>
                  <a:srgbClr val="FF0000"/>
                </a:solidFill>
                <a:latin typeface="Arial" pitchFamily="34" charset="0"/>
              </a:rPr>
              <a:t>wider than in skeletal 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0000FF"/>
                </a:solidFill>
                <a:latin typeface="Arial" pitchFamily="34" charset="0"/>
              </a:rPr>
              <a:t>2-T- tubule are present at the level of </a:t>
            </a:r>
            <a:r>
              <a:rPr lang="en-US" altLang="en-US" sz="3600" b="1" u="sng">
                <a:solidFill>
                  <a:srgbClr val="FF0000"/>
                </a:solidFill>
                <a:latin typeface="Arial" pitchFamily="34" charset="0"/>
              </a:rPr>
              <a:t>Z line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0000FF"/>
                </a:solidFill>
                <a:latin typeface="Arial" pitchFamily="34" charset="0"/>
              </a:rPr>
              <a:t>3-</a:t>
            </a:r>
            <a:r>
              <a:rPr lang="en-US" altLang="en-US" sz="3600" b="1" u="sng">
                <a:solidFill>
                  <a:srgbClr val="FF0000"/>
                </a:solidFill>
                <a:latin typeface="Arial" pitchFamily="34" charset="0"/>
              </a:rPr>
              <a:t>Poor</a:t>
            </a:r>
            <a:r>
              <a:rPr lang="en-US" altLang="en-US" sz="3600" b="1">
                <a:latin typeface="Arial" pitchFamily="34" charset="0"/>
              </a:rPr>
              <a:t> </a:t>
            </a:r>
            <a:r>
              <a:rPr lang="en-US" altLang="en-US" sz="3600" b="1">
                <a:solidFill>
                  <a:srgbClr val="0000FF"/>
                </a:solidFill>
                <a:latin typeface="Arial" pitchFamily="34" charset="0"/>
              </a:rPr>
              <a:t>sarcoplasmic reticulum.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0000FF"/>
                </a:solidFill>
                <a:latin typeface="Arial" pitchFamily="34" charset="0"/>
              </a:rPr>
              <a:t>4-</a:t>
            </a:r>
            <a:r>
              <a:rPr lang="en-US" altLang="en-US" sz="3600" b="1">
                <a:solidFill>
                  <a:srgbClr val="FF0000"/>
                </a:solidFill>
                <a:latin typeface="Arial" pitchFamily="34" charset="0"/>
              </a:rPr>
              <a:t>T</a:t>
            </a:r>
            <a:r>
              <a:rPr lang="en-US" altLang="en-US" sz="3600" b="1">
                <a:solidFill>
                  <a:srgbClr val="0000FF"/>
                </a:solidFill>
                <a:latin typeface="Arial" pitchFamily="34" charset="0"/>
              </a:rPr>
              <a:t>-tubule </a:t>
            </a:r>
            <a:r>
              <a:rPr lang="en-US" altLang="en-US" sz="3600" b="1">
                <a:latin typeface="Arial" pitchFamily="34" charset="0"/>
              </a:rPr>
              <a:t> </a:t>
            </a:r>
            <a:r>
              <a:rPr lang="en-US" altLang="en-US" sz="3600" b="1">
                <a:solidFill>
                  <a:srgbClr val="0000FF"/>
                </a:solidFill>
                <a:latin typeface="Arial" pitchFamily="34" charset="0"/>
              </a:rPr>
              <a:t>+</a:t>
            </a:r>
            <a:r>
              <a:rPr lang="en-US" altLang="en-US" sz="3600" b="1">
                <a:latin typeface="Arial" pitchFamily="34" charset="0"/>
              </a:rPr>
              <a:t> </a:t>
            </a:r>
            <a:r>
              <a:rPr lang="en-US" altLang="en-US" sz="3600" b="1">
                <a:solidFill>
                  <a:srgbClr val="FF0000"/>
                </a:solidFill>
                <a:latin typeface="Arial" pitchFamily="34" charset="0"/>
              </a:rPr>
              <a:t>one</a:t>
            </a:r>
            <a:r>
              <a:rPr lang="en-US" altLang="en-US" sz="3600" b="1">
                <a:latin typeface="Arial" pitchFamily="34" charset="0"/>
              </a:rPr>
              <a:t> </a:t>
            </a:r>
            <a:r>
              <a:rPr lang="en-US" altLang="en-US" sz="3600" b="1">
                <a:solidFill>
                  <a:srgbClr val="0000FF"/>
                </a:solidFill>
                <a:latin typeface="Arial" pitchFamily="34" charset="0"/>
              </a:rPr>
              <a:t>poorly dilated cisternae form </a:t>
            </a:r>
            <a:r>
              <a:rPr lang="en-US" altLang="en-US" sz="3600" b="1">
                <a:solidFill>
                  <a:srgbClr val="0000FF"/>
                </a:solidFill>
                <a:latin typeface="Arial" pitchFamily="34" charset="0"/>
                <a:sym typeface="Wingdings" pitchFamily="2" charset="2"/>
              </a:rPr>
              <a:t> </a:t>
            </a:r>
            <a:r>
              <a:rPr lang="en-US" altLang="en-US" sz="3600" b="1" u="sng">
                <a:solidFill>
                  <a:srgbClr val="FF0000"/>
                </a:solidFill>
                <a:latin typeface="Arial" pitchFamily="34" charset="0"/>
                <a:sym typeface="Wingdings" pitchFamily="2" charset="2"/>
              </a:rPr>
              <a:t>diad </a:t>
            </a:r>
            <a:endParaRPr lang="en-US" altLang="en-US" sz="3600" u="sng">
              <a:solidFill>
                <a:srgbClr val="FF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1181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FF0000"/>
                </a:solidFill>
                <a:cs typeface="Traditional Arabic" pitchFamily="18" charset="-78"/>
              </a:rPr>
              <a:t>Conducting system of the heart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371600"/>
            <a:ext cx="4038600" cy="5221288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4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It consists of </a:t>
            </a:r>
            <a:r>
              <a:rPr lang="en-US" altLang="en-US" sz="2400" b="1" u="sng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S-A node, A-V </a:t>
            </a:r>
            <a:r>
              <a:rPr lang="en-US" altLang="en-US" sz="24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node and bundle of Hiss. This system has </a:t>
            </a:r>
            <a:r>
              <a:rPr lang="en-US" altLang="en-US" sz="2400" b="1" u="sng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modified </a:t>
            </a:r>
            <a:r>
              <a:rPr lang="en-US" altLang="en-US" sz="24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u="sng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muscle</a:t>
            </a:r>
            <a:r>
              <a:rPr lang="en-US" altLang="en-US" sz="24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fibers called </a:t>
            </a:r>
            <a:r>
              <a:rPr lang="en-US" altLang="en-US" sz="2400" b="1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Purkinje</a:t>
            </a:r>
            <a:r>
              <a:rPr lang="en-US" altLang="en-US" sz="24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fibers which conduct the impulses 5 times</a:t>
            </a:r>
            <a:r>
              <a:rPr lang="en-US" altLang="en-US" sz="24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faster </a:t>
            </a:r>
            <a:r>
              <a:rPr lang="en-US" altLang="en-US" sz="24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than cardiac muscles.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4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en-US" sz="24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1-larger in diameter,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400" b="1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en-US" sz="24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2-paler, vacuolated</a:t>
            </a:r>
            <a:r>
              <a:rPr lang="en-US" altLang="en-US" sz="2400" b="1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400" b="1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non striated.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400" b="1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24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3-</a:t>
            </a:r>
            <a:r>
              <a:rPr lang="en-US" altLang="en-US" sz="2400" b="1" u="sng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few</a:t>
            </a:r>
            <a:r>
              <a:rPr lang="en-US" altLang="en-US" sz="24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peripheral myofibrils</a:t>
            </a:r>
            <a:r>
              <a:rPr lang="en-US" altLang="en-US" sz="2400" b="1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400" b="1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4-no itercalated discs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5-One or two nuclei.</a:t>
            </a:r>
          </a:p>
        </p:txBody>
      </p:sp>
      <p:pic>
        <p:nvPicPr>
          <p:cNvPr id="8" name="Picture 10" descr="purkinge fibre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1447800"/>
            <a:ext cx="4038600" cy="4876800"/>
          </a:xfrm>
          <a:noFill/>
        </p:spPr>
      </p:pic>
    </p:spTree>
    <p:extLst>
      <p:ext uri="{BB962C8B-B14F-4D97-AF65-F5344CB8AC3E}">
        <p14:creationId xmlns:p14="http://schemas.microsoft.com/office/powerpoint/2010/main" val="1934624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3886200" cy="1139825"/>
          </a:xfrm>
        </p:spPr>
        <p:txBody>
          <a:bodyPr/>
          <a:lstStyle/>
          <a:p>
            <a:pPr eaLnBrk="1" hangingPunct="1"/>
            <a:r>
              <a:rPr lang="en-US" altLang="en-US" b="1" u="sng" smtClean="0">
                <a:solidFill>
                  <a:srgbClr val="FF0000"/>
                </a:solidFill>
                <a:cs typeface="Traditional Arabic" pitchFamily="18" charset="-78"/>
              </a:rPr>
              <a:t>Cardiac muscle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219200"/>
            <a:ext cx="4724400" cy="44545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en-US" sz="2800" b="1" u="sng" dirty="0" smtClean="0">
                <a:solidFill>
                  <a:schemeClr val="bg1"/>
                </a:solidFill>
                <a:ea typeface="Majalla UI"/>
                <a:cs typeface="Majalla UI"/>
              </a:rPr>
              <a:t>2-Size of fiber:_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2800" b="1" u="sng" dirty="0" smtClean="0">
                <a:solidFill>
                  <a:srgbClr val="FF0000"/>
                </a:solidFill>
                <a:ea typeface="Majalla UI"/>
                <a:cs typeface="Majalla UI"/>
              </a:rPr>
              <a:t>2-</a:t>
            </a:r>
            <a:r>
              <a:rPr lang="en-US" altLang="en-US" sz="2800" b="1" dirty="0" smtClean="0">
                <a:solidFill>
                  <a:srgbClr val="FF0000"/>
                </a:solidFill>
                <a:ea typeface="Majalla UI"/>
                <a:cs typeface="Majalla UI"/>
              </a:rPr>
              <a:t> </a:t>
            </a:r>
            <a:r>
              <a:rPr lang="en-US" altLang="en-US" sz="2800" b="1" u="sng" dirty="0" smtClean="0">
                <a:solidFill>
                  <a:srgbClr val="FF0000"/>
                </a:solidFill>
                <a:ea typeface="Majalla UI"/>
                <a:cs typeface="Majalla UI"/>
              </a:rPr>
              <a:t>Diameter</a:t>
            </a:r>
            <a:r>
              <a:rPr lang="en-US" altLang="en-US" sz="2800" b="1" dirty="0" smtClean="0">
                <a:solidFill>
                  <a:srgbClr val="FF0000"/>
                </a:solidFill>
                <a:ea typeface="Majalla UI"/>
                <a:cs typeface="Majalla UI"/>
              </a:rPr>
              <a:t> </a:t>
            </a:r>
            <a:r>
              <a:rPr lang="en-US" altLang="en-US" sz="2800" b="1" dirty="0" smtClean="0">
                <a:solidFill>
                  <a:srgbClr val="0000FF"/>
                </a:solidFill>
                <a:ea typeface="Majalla UI"/>
                <a:cs typeface="Majalla UI"/>
              </a:rPr>
              <a:t>15 um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2800" b="1" dirty="0" smtClean="0">
                <a:solidFill>
                  <a:srgbClr val="0000FF"/>
                </a:solidFill>
                <a:ea typeface="Majalla UI"/>
                <a:cs typeface="Majalla UI"/>
              </a:rPr>
              <a:t>Length 85-100 um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 sz="2800" b="1" dirty="0" smtClean="0">
              <a:solidFill>
                <a:srgbClr val="0000FF"/>
              </a:solidFill>
              <a:ea typeface="Majalla UI"/>
              <a:cs typeface="Majalla UI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altLang="en-US" sz="2800" b="1" u="sng" dirty="0" smtClean="0">
                <a:solidFill>
                  <a:srgbClr val="FF0000"/>
                </a:solidFill>
                <a:ea typeface="Majalla UI"/>
                <a:cs typeface="Majalla UI"/>
              </a:rPr>
              <a:t>3-Shape of cardiac </a:t>
            </a:r>
            <a:r>
              <a:rPr lang="en-US" altLang="en-US" sz="2800" b="1" u="sng" dirty="0" smtClean="0">
                <a:solidFill>
                  <a:schemeClr val="bg1"/>
                </a:solidFill>
                <a:ea typeface="Majalla UI"/>
                <a:cs typeface="Majalla UI"/>
              </a:rPr>
              <a:t>muscles: </a:t>
            </a:r>
            <a:r>
              <a:rPr lang="en-US" altLang="en-US" sz="2800" b="1" u="sng" dirty="0" smtClean="0">
                <a:solidFill>
                  <a:srgbClr val="FF0000"/>
                </a:solidFill>
                <a:ea typeface="Majalla UI"/>
                <a:cs typeface="Majalla UI"/>
              </a:rPr>
              <a:t>cylindrical, branched </a:t>
            </a:r>
            <a:r>
              <a:rPr lang="en-US" altLang="en-US" sz="2800" dirty="0" smtClean="0">
                <a:solidFill>
                  <a:srgbClr val="0000FF"/>
                </a:solidFill>
                <a:ea typeface="Majalla UI"/>
                <a:cs typeface="Majalla UI"/>
              </a:rPr>
              <a:t>and having </a:t>
            </a:r>
            <a:r>
              <a:rPr lang="en-US" altLang="en-US" sz="2800" b="1" u="sng" dirty="0" smtClean="0">
                <a:solidFill>
                  <a:srgbClr val="0000FF"/>
                </a:solidFill>
                <a:ea typeface="Majalla UI"/>
                <a:cs typeface="Majalla UI"/>
              </a:rPr>
              <a:t>intercalated discs</a:t>
            </a:r>
          </a:p>
        </p:txBody>
      </p:sp>
      <p:pic>
        <p:nvPicPr>
          <p:cNvPr id="4104" name="Picture 8" descr="MuscleCardiacCell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95800" y="500063"/>
            <a:ext cx="4648200" cy="6072187"/>
          </a:xfrm>
        </p:spPr>
      </p:pic>
    </p:spTree>
    <p:extLst>
      <p:ext uri="{BB962C8B-B14F-4D97-AF65-F5344CB8AC3E}">
        <p14:creationId xmlns:p14="http://schemas.microsoft.com/office/powerpoint/2010/main" val="3376101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00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0" y="1000125"/>
            <a:ext cx="4643438" cy="53816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endParaRPr lang="en-US" altLang="en-US" sz="2800" b="1" i="1" u="sng" dirty="0" smtClean="0">
              <a:solidFill>
                <a:srgbClr val="FFC000"/>
              </a:solidFill>
              <a:ea typeface="Majalla UI"/>
              <a:cs typeface="Majalla UI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en-US" sz="2800" b="1" i="1" u="sng" dirty="0" smtClean="0">
                <a:solidFill>
                  <a:schemeClr val="bg1"/>
                </a:solidFill>
                <a:ea typeface="Majalla UI"/>
                <a:cs typeface="Majalla UI"/>
              </a:rPr>
              <a:t>4-SAROLEMMA</a:t>
            </a:r>
            <a:r>
              <a:rPr lang="en-US" altLang="en-US" sz="2800" b="1" i="1" dirty="0" smtClean="0">
                <a:solidFill>
                  <a:schemeClr val="bg1"/>
                </a:solidFill>
                <a:ea typeface="Majalla UI"/>
                <a:cs typeface="Majalla UI"/>
              </a:rPr>
              <a:t>: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en-US" sz="2800" b="1" dirty="0" smtClean="0">
                <a:solidFill>
                  <a:srgbClr val="FF0000"/>
                </a:solidFill>
                <a:ea typeface="Majalla UI"/>
                <a:cs typeface="Majalla UI"/>
              </a:rPr>
              <a:t>It is </a:t>
            </a:r>
            <a:r>
              <a:rPr lang="en-US" altLang="en-US" sz="2800" b="1" u="sng" dirty="0" smtClean="0">
                <a:solidFill>
                  <a:srgbClr val="FF0000"/>
                </a:solidFill>
                <a:ea typeface="Majalla UI"/>
                <a:cs typeface="Majalla UI"/>
              </a:rPr>
              <a:t>very</a:t>
            </a:r>
            <a:r>
              <a:rPr lang="en-US" altLang="en-US" sz="2800" b="1" dirty="0" smtClean="0">
                <a:solidFill>
                  <a:srgbClr val="FF0000"/>
                </a:solidFill>
                <a:ea typeface="Majalla UI"/>
                <a:cs typeface="Majalla UI"/>
              </a:rPr>
              <a:t> thin (not clear)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altLang="en-US" sz="2800" b="1" dirty="0" smtClean="0">
              <a:ea typeface="Majalla UI"/>
              <a:cs typeface="Majalla UI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en-US" sz="2800" b="1" i="1" u="sng" dirty="0" smtClean="0">
                <a:solidFill>
                  <a:schemeClr val="bg1"/>
                </a:solidFill>
                <a:ea typeface="Majalla UI"/>
                <a:cs typeface="Majalla UI"/>
              </a:rPr>
              <a:t>5-Nuclei:</a:t>
            </a:r>
            <a:r>
              <a:rPr lang="en-US" altLang="en-US" sz="2800" b="1" dirty="0" smtClean="0">
                <a:solidFill>
                  <a:srgbClr val="FFC000"/>
                </a:solidFill>
                <a:ea typeface="Majalla UI"/>
                <a:cs typeface="Majalla UI"/>
              </a:rPr>
              <a:t> </a:t>
            </a:r>
            <a:r>
              <a:rPr lang="en-US" altLang="en-US" sz="2800" b="1" u="sng" dirty="0" smtClean="0">
                <a:solidFill>
                  <a:srgbClr val="FF0000"/>
                </a:solidFill>
                <a:ea typeface="Majalla UI"/>
                <a:cs typeface="Majalla UI"/>
              </a:rPr>
              <a:t>Single</a:t>
            </a:r>
            <a:r>
              <a:rPr lang="en-US" altLang="en-US" sz="2800" b="1" dirty="0" smtClean="0">
                <a:solidFill>
                  <a:srgbClr val="FF0000"/>
                </a:solidFill>
                <a:ea typeface="Majalla UI"/>
                <a:cs typeface="Majalla UI"/>
              </a:rPr>
              <a:t>, Oval and Central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altLang="en-US" sz="2800" b="1" dirty="0" smtClean="0">
              <a:ea typeface="Majalla UI"/>
              <a:cs typeface="Majalla UI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en-US" sz="2800" b="1" i="1" u="sng" dirty="0" smtClean="0">
                <a:solidFill>
                  <a:schemeClr val="bg1"/>
                </a:solidFill>
                <a:ea typeface="Majalla UI"/>
                <a:cs typeface="Majalla UI"/>
              </a:rPr>
              <a:t>6-Sarcoplasm:</a:t>
            </a:r>
            <a:r>
              <a:rPr lang="en-US" altLang="en-US" sz="2800" b="1" u="sng" dirty="0" smtClean="0">
                <a:solidFill>
                  <a:srgbClr val="FFC000"/>
                </a:solidFill>
                <a:ea typeface="Majalla UI"/>
                <a:cs typeface="Majalla UI"/>
              </a:rPr>
              <a:t> </a:t>
            </a:r>
            <a:r>
              <a:rPr lang="en-US" altLang="en-US" sz="2800" b="1" dirty="0" smtClean="0">
                <a:solidFill>
                  <a:srgbClr val="FF0000"/>
                </a:solidFill>
                <a:ea typeface="Majalla UI"/>
                <a:cs typeface="Majalla UI"/>
              </a:rPr>
              <a:t>Acidophilic, Granular, </a:t>
            </a:r>
            <a:r>
              <a:rPr lang="en-US" altLang="en-US" sz="2800" b="1" u="sng" dirty="0" smtClean="0">
                <a:solidFill>
                  <a:srgbClr val="FF0000"/>
                </a:solidFill>
                <a:ea typeface="Majalla UI"/>
                <a:cs typeface="Majalla UI"/>
              </a:rPr>
              <a:t>Less clear </a:t>
            </a:r>
            <a:r>
              <a:rPr lang="en-US" altLang="en-US" sz="2800" b="1" dirty="0" smtClean="0">
                <a:solidFill>
                  <a:srgbClr val="FF0000"/>
                </a:solidFill>
                <a:ea typeface="Majalla UI"/>
                <a:cs typeface="Majalla UI"/>
              </a:rPr>
              <a:t>striations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en-US" sz="2800" b="1" dirty="0" err="1" smtClean="0">
                <a:solidFill>
                  <a:srgbClr val="FF0000"/>
                </a:solidFill>
                <a:ea typeface="Majalla UI"/>
                <a:cs typeface="Majalla UI"/>
              </a:rPr>
              <a:t>Mitochondria,glycogen</a:t>
            </a:r>
            <a:r>
              <a:rPr lang="en-US" altLang="en-US" sz="2800" b="1" dirty="0" smtClean="0">
                <a:solidFill>
                  <a:srgbClr val="FF0000"/>
                </a:solidFill>
                <a:ea typeface="Majalla UI"/>
                <a:cs typeface="Majalla UI"/>
              </a:rPr>
              <a:t> </a:t>
            </a:r>
            <a:r>
              <a:rPr lang="en-US" altLang="en-US" sz="2800" b="1" dirty="0" smtClean="0">
                <a:solidFill>
                  <a:schemeClr val="accent1">
                    <a:lumMod val="50000"/>
                  </a:schemeClr>
                </a:solidFill>
                <a:ea typeface="Majalla UI"/>
                <a:cs typeface="Majalla UI"/>
              </a:rPr>
              <a:t>&amp;</a:t>
            </a:r>
            <a:r>
              <a:rPr lang="en-US" altLang="en-US" sz="2800" b="1" u="sng" dirty="0" err="1" smtClean="0">
                <a:solidFill>
                  <a:schemeClr val="accent1">
                    <a:lumMod val="50000"/>
                  </a:schemeClr>
                </a:solidFill>
                <a:ea typeface="Majalla UI"/>
                <a:cs typeface="Majalla UI"/>
              </a:rPr>
              <a:t>lipofuscin</a:t>
            </a:r>
            <a:r>
              <a:rPr lang="en-US" altLang="en-US" sz="2800" b="1" u="sng" dirty="0" smtClean="0">
                <a:solidFill>
                  <a:schemeClr val="accent1">
                    <a:lumMod val="50000"/>
                  </a:schemeClr>
                </a:solidFill>
                <a:ea typeface="Majalla UI"/>
                <a:cs typeface="Majalla UI"/>
              </a:rPr>
              <a:t> </a:t>
            </a:r>
            <a:r>
              <a:rPr lang="en-US" altLang="en-US" sz="2800" b="1" dirty="0" smtClean="0">
                <a:solidFill>
                  <a:srgbClr val="FF0000"/>
                </a:solidFill>
                <a:ea typeface="Majalla UI"/>
                <a:cs typeface="Majalla UI"/>
              </a:rPr>
              <a:t>granules.</a:t>
            </a:r>
          </a:p>
        </p:txBody>
      </p:sp>
      <p:pic>
        <p:nvPicPr>
          <p:cNvPr id="25603" name="Picture 4" descr="F10_22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3438" y="666750"/>
            <a:ext cx="4284662" cy="6191250"/>
          </a:xfrm>
        </p:spPr>
      </p:pic>
    </p:spTree>
    <p:extLst>
      <p:ext uri="{BB962C8B-B14F-4D97-AF65-F5344CB8AC3E}">
        <p14:creationId xmlns:p14="http://schemas.microsoft.com/office/powerpoint/2010/main" val="1378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8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38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38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38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38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0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625" y="0"/>
            <a:ext cx="8562975" cy="6629400"/>
          </a:xfrm>
        </p:spPr>
        <p:txBody>
          <a:bodyPr>
            <a:noAutofit/>
          </a:bodyPr>
          <a:lstStyle/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n-US" sz="4800" b="1" u="sng" dirty="0" smtClean="0">
                <a:solidFill>
                  <a:srgbClr val="FF0000"/>
                </a:solidFill>
              </a:rPr>
              <a:t>7- Organization:_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rgbClr val="FFFF00"/>
                </a:solidFill>
              </a:rPr>
              <a:t>    </a:t>
            </a:r>
            <a:r>
              <a:rPr lang="en-US" sz="6000" b="1" dirty="0" smtClean="0">
                <a:solidFill>
                  <a:srgbClr val="0000FF"/>
                </a:solidFill>
              </a:rPr>
              <a:t>Muscle fibers of the heart are arranged in </a:t>
            </a:r>
            <a:r>
              <a:rPr lang="en-US" sz="6000" b="1" dirty="0" smtClean="0">
                <a:solidFill>
                  <a:srgbClr val="FF0000"/>
                </a:solidFill>
              </a:rPr>
              <a:t>different directions. </a:t>
            </a:r>
            <a:r>
              <a:rPr lang="en-US" sz="6000" b="1" dirty="0" smtClean="0">
                <a:solidFill>
                  <a:srgbClr val="0000FF"/>
                </a:solidFill>
              </a:rPr>
              <a:t>Muscle fibers are surrounded by </a:t>
            </a:r>
            <a:r>
              <a:rPr lang="en-US" sz="60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thin</a:t>
            </a:r>
            <a:r>
              <a:rPr lang="en-US" sz="6000" b="1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6000" b="1" u="sng" dirty="0" smtClean="0">
                <a:solidFill>
                  <a:srgbClr val="0000FF"/>
                </a:solidFill>
              </a:rPr>
              <a:t>endomysium</a:t>
            </a:r>
            <a:r>
              <a:rPr lang="en-US" sz="6000" b="1" dirty="0" smtClean="0">
                <a:solidFill>
                  <a:srgbClr val="FFFF00"/>
                </a:solidFill>
              </a:rPr>
              <a:t> </a:t>
            </a:r>
            <a:r>
              <a:rPr lang="en-US" sz="6000" b="1" dirty="0" smtClean="0">
                <a:solidFill>
                  <a:srgbClr val="FF0000"/>
                </a:solidFill>
              </a:rPr>
              <a:t>rich in capillaries.</a:t>
            </a:r>
            <a:endParaRPr lang="en-US" sz="6000" b="1" u="sng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324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625" y="0"/>
            <a:ext cx="8562975" cy="6629400"/>
          </a:xfrm>
        </p:spPr>
        <p:txBody>
          <a:bodyPr>
            <a:noAutofit/>
          </a:bodyPr>
          <a:lstStyle/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n-US" sz="6000" b="1" u="sng" dirty="0" smtClean="0">
                <a:solidFill>
                  <a:srgbClr val="FF0000"/>
                </a:solidFill>
              </a:rPr>
              <a:t>8-Origin of cardiac muscle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n-US" sz="6000" dirty="0" smtClean="0">
                <a:solidFill>
                  <a:srgbClr val="FF0000"/>
                </a:solidFill>
              </a:rPr>
              <a:t>  </a:t>
            </a:r>
            <a:r>
              <a:rPr lang="en-US" sz="6000" b="1" dirty="0" smtClean="0">
                <a:solidFill>
                  <a:srgbClr val="0000FF"/>
                </a:solidFill>
              </a:rPr>
              <a:t>The</a:t>
            </a:r>
            <a:r>
              <a:rPr lang="en-US" sz="6000" b="1" dirty="0" smtClean="0"/>
              <a:t> </a:t>
            </a:r>
            <a:r>
              <a:rPr lang="en-US" sz="6000" b="1" dirty="0" smtClean="0">
                <a:solidFill>
                  <a:srgbClr val="0000FF"/>
                </a:solidFill>
              </a:rPr>
              <a:t>mesoderm cells of the </a:t>
            </a:r>
            <a:r>
              <a:rPr lang="en-US" sz="6000" b="1" u="sng" dirty="0" smtClean="0">
                <a:solidFill>
                  <a:srgbClr val="FF0000"/>
                </a:solidFill>
              </a:rPr>
              <a:t>heart tube  </a:t>
            </a:r>
            <a:r>
              <a:rPr lang="en-US" sz="6000" b="1" dirty="0" smtClean="0">
                <a:solidFill>
                  <a:srgbClr val="0000FF"/>
                </a:solidFill>
              </a:rPr>
              <a:t>are arranged like</a:t>
            </a:r>
            <a:r>
              <a:rPr lang="en-US" sz="6000" b="1" dirty="0" smtClean="0"/>
              <a:t> </a:t>
            </a:r>
            <a:r>
              <a:rPr lang="en-US" sz="6000" b="1" dirty="0" smtClean="0">
                <a:solidFill>
                  <a:schemeClr val="bg1"/>
                </a:solidFill>
              </a:rPr>
              <a:t>a chain </a:t>
            </a:r>
            <a:r>
              <a:rPr lang="en-US" sz="6000" b="1" dirty="0" smtClean="0"/>
              <a:t>. </a:t>
            </a:r>
            <a:r>
              <a:rPr lang="en-US" sz="6000" b="1" dirty="0" smtClean="0">
                <a:solidFill>
                  <a:srgbClr val="FF0000"/>
                </a:solidFill>
              </a:rPr>
              <a:t>The cells may </a:t>
            </a:r>
            <a:r>
              <a:rPr lang="en-US" sz="6000" b="1" dirty="0" smtClean="0">
                <a:solidFill>
                  <a:schemeClr val="bg1"/>
                </a:solidFill>
              </a:rPr>
              <a:t>branch</a:t>
            </a:r>
            <a:r>
              <a:rPr lang="en-US" sz="6000" b="1" dirty="0" smtClean="0"/>
              <a:t> &amp; </a:t>
            </a:r>
            <a:r>
              <a:rPr lang="en-US" sz="6000" b="1" dirty="0" smtClean="0">
                <a:solidFill>
                  <a:schemeClr val="bg1"/>
                </a:solidFill>
              </a:rPr>
              <a:t>bind</a:t>
            </a:r>
            <a:r>
              <a:rPr lang="en-US" sz="6000" b="1" dirty="0" smtClean="0"/>
              <a:t> </a:t>
            </a:r>
            <a:r>
              <a:rPr lang="en-US" sz="6000" b="1" dirty="0" smtClean="0">
                <a:solidFill>
                  <a:srgbClr val="FF0000"/>
                </a:solidFill>
              </a:rPr>
              <a:t>to the </a:t>
            </a:r>
            <a:r>
              <a:rPr lang="en-US" sz="6000" b="1" dirty="0" smtClean="0">
                <a:solidFill>
                  <a:schemeClr val="bg1"/>
                </a:solidFill>
              </a:rPr>
              <a:t>cells </a:t>
            </a:r>
            <a:r>
              <a:rPr lang="en-US" sz="6000" b="1" dirty="0" smtClean="0">
                <a:solidFill>
                  <a:srgbClr val="FF0000"/>
                </a:solidFill>
              </a:rPr>
              <a:t>in</a:t>
            </a:r>
            <a:r>
              <a:rPr lang="en-US" sz="6000" b="1" dirty="0" smtClean="0"/>
              <a:t> </a:t>
            </a:r>
            <a:r>
              <a:rPr lang="en-US" sz="6000" b="1" dirty="0" smtClean="0">
                <a:solidFill>
                  <a:schemeClr val="bg1"/>
                </a:solidFill>
              </a:rPr>
              <a:t>adjacent chain.</a:t>
            </a:r>
          </a:p>
        </p:txBody>
      </p:sp>
    </p:spTree>
    <p:extLst>
      <p:ext uri="{BB962C8B-B14F-4D97-AF65-F5344CB8AC3E}">
        <p14:creationId xmlns:p14="http://schemas.microsoft.com/office/powerpoint/2010/main" val="354053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625" y="0"/>
            <a:ext cx="8562975" cy="6629400"/>
          </a:xfrm>
        </p:spPr>
        <p:txBody>
          <a:bodyPr>
            <a:noAutofit/>
          </a:bodyPr>
          <a:lstStyle/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Arial" pitchFamily="34" charset="0"/>
              <a:buNone/>
              <a:defRPr/>
            </a:pPr>
            <a:r>
              <a:rPr lang="en-US" sz="6600" b="1" u="sng" dirty="0" smtClean="0">
                <a:solidFill>
                  <a:srgbClr val="FF0000"/>
                </a:solidFill>
              </a:rPr>
              <a:t>9-REGENERATION OF THE CARDIAC MUSCLE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6600" b="1" dirty="0" smtClean="0">
                <a:solidFill>
                  <a:srgbClr val="FF0000"/>
                </a:solidFill>
              </a:rPr>
              <a:t>No regeneration, healing occurs by </a:t>
            </a:r>
            <a:r>
              <a:rPr lang="en-US" sz="6600" b="1" dirty="0" smtClean="0">
                <a:solidFill>
                  <a:schemeClr val="bg1"/>
                </a:solidFill>
              </a:rPr>
              <a:t>fibrous </a:t>
            </a:r>
            <a:r>
              <a:rPr lang="en-US" sz="6600" b="1" dirty="0" smtClean="0">
                <a:solidFill>
                  <a:srgbClr val="FF0000"/>
                </a:solidFill>
              </a:rPr>
              <a:t>tissue  as a result of invasion by </a:t>
            </a:r>
            <a:r>
              <a:rPr lang="en-US" sz="6600" b="1" dirty="0" smtClean="0">
                <a:solidFill>
                  <a:schemeClr val="bg1"/>
                </a:solidFill>
              </a:rPr>
              <a:t>fibroblasts</a:t>
            </a:r>
            <a:r>
              <a:rPr lang="en-US" b="1" dirty="0" smtClean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42236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228600"/>
            <a:ext cx="7772400" cy="6324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altLang="en-US" sz="4800" b="1" u="sng" smtClean="0">
              <a:solidFill>
                <a:srgbClr val="FFFF00"/>
              </a:solidFill>
              <a:ea typeface="Majalla UI"/>
              <a:cs typeface="Majalla UI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4800" b="1" smtClean="0">
                <a:solidFill>
                  <a:srgbClr val="0000FF"/>
                </a:solidFill>
                <a:ea typeface="Majalla UI"/>
                <a:cs typeface="Majalla UI"/>
              </a:rPr>
              <a:t>10-</a:t>
            </a:r>
            <a:r>
              <a:rPr lang="en-US" altLang="en-US" sz="4800" b="1" u="sng" smtClean="0">
                <a:solidFill>
                  <a:srgbClr val="0000FF"/>
                </a:solidFill>
                <a:ea typeface="Majalla UI"/>
                <a:cs typeface="Majalla UI"/>
              </a:rPr>
              <a:t>Type : </a:t>
            </a:r>
            <a:r>
              <a:rPr lang="en-US" altLang="en-US" sz="4800" b="1" smtClean="0">
                <a:solidFill>
                  <a:srgbClr val="FF0000"/>
                </a:solidFill>
                <a:ea typeface="Majalla UI"/>
                <a:cs typeface="Majalla UI"/>
              </a:rPr>
              <a:t>Red muscle fiber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4800" b="1" u="sng" smtClean="0">
                <a:solidFill>
                  <a:srgbClr val="FF0000"/>
                </a:solidFill>
                <a:ea typeface="Majalla UI"/>
                <a:cs typeface="Majalla UI"/>
              </a:rPr>
              <a:t>E.M of myofibrils:-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4800" b="1" smtClean="0">
                <a:solidFill>
                  <a:srgbClr val="0000FF"/>
                </a:solidFill>
                <a:ea typeface="Majalla UI"/>
                <a:cs typeface="Majalla UI"/>
              </a:rPr>
              <a:t>1-</a:t>
            </a:r>
            <a:r>
              <a:rPr lang="en-US" altLang="en-US" sz="4800" smtClean="0">
                <a:solidFill>
                  <a:srgbClr val="0000FF"/>
                </a:solidFill>
                <a:ea typeface="Majalla UI"/>
                <a:cs typeface="Majalla UI"/>
              </a:rPr>
              <a:t>  </a:t>
            </a:r>
            <a:r>
              <a:rPr lang="en-US" altLang="en-US" sz="4800" b="1" smtClean="0">
                <a:solidFill>
                  <a:srgbClr val="0000FF"/>
                </a:solidFill>
                <a:ea typeface="Majalla UI"/>
                <a:cs typeface="Majalla UI"/>
              </a:rPr>
              <a:t>Non regular transverse striations.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4800" b="1" smtClean="0">
                <a:solidFill>
                  <a:srgbClr val="0000FF"/>
                </a:solidFill>
                <a:ea typeface="Majalla UI"/>
                <a:cs typeface="Majalla UI"/>
              </a:rPr>
              <a:t>2-Presence of </a:t>
            </a:r>
            <a:r>
              <a:rPr lang="en-US" altLang="en-US" sz="4800" b="1" u="sng" smtClean="0">
                <a:solidFill>
                  <a:srgbClr val="FF0000"/>
                </a:solidFill>
                <a:ea typeface="Majalla UI"/>
                <a:cs typeface="Majalla UI"/>
              </a:rPr>
              <a:t>intercalated disc.</a:t>
            </a:r>
          </a:p>
        </p:txBody>
      </p:sp>
    </p:spTree>
    <p:extLst>
      <p:ext uri="{BB962C8B-B14F-4D97-AF65-F5344CB8AC3E}">
        <p14:creationId xmlns:p14="http://schemas.microsoft.com/office/powerpoint/2010/main" val="2199657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6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0" y="685800"/>
            <a:ext cx="4905375" cy="6096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b="1" u="sng" smtClean="0">
                <a:solidFill>
                  <a:srgbClr val="FF0000"/>
                </a:solidFill>
                <a:ea typeface="Majalla UI"/>
                <a:cs typeface="Majalla UI"/>
              </a:rPr>
              <a:t>INTERCALATED DISC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b="1" u="sng" smtClean="0">
                <a:solidFill>
                  <a:srgbClr val="0000FF"/>
                </a:solidFill>
                <a:ea typeface="Majalla UI"/>
                <a:cs typeface="Majalla UI"/>
              </a:rPr>
              <a:t>A junction complex</a:t>
            </a:r>
            <a:r>
              <a:rPr lang="en-US" altLang="en-US" b="1" smtClean="0">
                <a:solidFill>
                  <a:srgbClr val="0000FF"/>
                </a:solidFill>
                <a:ea typeface="Majalla UI"/>
                <a:cs typeface="Majalla UI"/>
              </a:rPr>
              <a:t> between </a:t>
            </a:r>
            <a:r>
              <a:rPr lang="en-US" altLang="en-US" b="1" i="1" smtClean="0">
                <a:solidFill>
                  <a:srgbClr val="FF0000"/>
                </a:solidFill>
                <a:ea typeface="Majalla UI"/>
                <a:cs typeface="Majalla UI"/>
              </a:rPr>
              <a:t>2</a:t>
            </a:r>
            <a:r>
              <a:rPr lang="en-US" altLang="en-US" smtClean="0">
                <a:solidFill>
                  <a:schemeClr val="tx2"/>
                </a:solidFill>
                <a:ea typeface="Majalla UI"/>
                <a:cs typeface="Majalla UI"/>
              </a:rPr>
              <a:t> </a:t>
            </a:r>
            <a:r>
              <a:rPr lang="en-US" altLang="en-US" b="1" smtClean="0">
                <a:solidFill>
                  <a:srgbClr val="0000FF"/>
                </a:solidFill>
                <a:ea typeface="Majalla UI"/>
                <a:cs typeface="Majalla UI"/>
              </a:rPr>
              <a:t>cell membranes of </a:t>
            </a:r>
            <a:r>
              <a:rPr lang="en-US" altLang="en-US" b="1" i="1" smtClean="0">
                <a:solidFill>
                  <a:srgbClr val="FF0000"/>
                </a:solidFill>
                <a:ea typeface="Majalla UI"/>
                <a:cs typeface="Majalla UI"/>
              </a:rPr>
              <a:t>2</a:t>
            </a:r>
            <a:r>
              <a:rPr lang="en-US" altLang="en-US" i="1" smtClean="0">
                <a:solidFill>
                  <a:srgbClr val="FF0000"/>
                </a:solidFill>
                <a:ea typeface="Majalla UI"/>
                <a:cs typeface="Majalla UI"/>
              </a:rPr>
              <a:t> </a:t>
            </a:r>
            <a:r>
              <a:rPr lang="en-US" altLang="en-US" b="1" smtClean="0">
                <a:solidFill>
                  <a:srgbClr val="0000FF"/>
                </a:solidFill>
                <a:ea typeface="Majalla UI"/>
                <a:cs typeface="Majalla UI"/>
              </a:rPr>
              <a:t>adjacent cardiac  cells (at level of </a:t>
            </a:r>
            <a:r>
              <a:rPr lang="en-US" altLang="en-US" b="1" u="sng" smtClean="0">
                <a:solidFill>
                  <a:srgbClr val="0000FF"/>
                </a:solidFill>
                <a:ea typeface="Majalla UI"/>
                <a:cs typeface="Majalla UI"/>
              </a:rPr>
              <a:t>Z</a:t>
            </a:r>
            <a:r>
              <a:rPr lang="en-US" altLang="en-US" b="1" smtClean="0">
                <a:solidFill>
                  <a:srgbClr val="0000FF"/>
                </a:solidFill>
                <a:ea typeface="Majalla UI"/>
                <a:cs typeface="Majalla UI"/>
              </a:rPr>
              <a:t> line)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b="1" i="1" smtClean="0">
                <a:solidFill>
                  <a:srgbClr val="0000FF"/>
                </a:solidFill>
                <a:ea typeface="Majalla UI"/>
                <a:cs typeface="Majalla UI"/>
              </a:rPr>
              <a:t>It is </a:t>
            </a:r>
            <a:r>
              <a:rPr lang="en-US" altLang="en-US" b="1" i="1" u="sng" smtClean="0">
                <a:solidFill>
                  <a:srgbClr val="FF0000"/>
                </a:solidFill>
                <a:ea typeface="Majalla UI"/>
                <a:cs typeface="Majalla UI"/>
              </a:rPr>
              <a:t>step like </a:t>
            </a:r>
            <a:r>
              <a:rPr lang="en-US" altLang="en-US" i="1" smtClean="0">
                <a:solidFill>
                  <a:schemeClr val="bg1"/>
                </a:solidFill>
                <a:ea typeface="Majalla UI"/>
                <a:cs typeface="Majalla UI"/>
              </a:rPr>
              <a:t>[transverse &amp;lateral]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b="1" smtClean="0">
                <a:solidFill>
                  <a:srgbClr val="FF0000"/>
                </a:solidFill>
                <a:ea typeface="Majalla UI"/>
                <a:cs typeface="Majalla UI"/>
              </a:rPr>
              <a:t>The membranes are </a:t>
            </a:r>
            <a:r>
              <a:rPr lang="en-US" altLang="en-US" i="1" smtClean="0">
                <a:solidFill>
                  <a:schemeClr val="bg1"/>
                </a:solidFill>
                <a:ea typeface="Majalla UI"/>
                <a:cs typeface="Majalla UI"/>
              </a:rPr>
              <a:t>joined by</a:t>
            </a:r>
            <a:r>
              <a:rPr lang="en-US" altLang="en-US" smtClean="0">
                <a:solidFill>
                  <a:schemeClr val="bg1"/>
                </a:solidFill>
                <a:ea typeface="Majalla UI"/>
                <a:cs typeface="Majalla UI"/>
              </a:rPr>
              <a:t>: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mtClean="0">
                <a:solidFill>
                  <a:schemeClr val="bg1"/>
                </a:solidFill>
                <a:ea typeface="Majalla UI"/>
                <a:cs typeface="Majalla UI"/>
              </a:rPr>
              <a:t>1- </a:t>
            </a:r>
            <a:r>
              <a:rPr lang="en-US" altLang="en-US" b="1" u="sng" smtClean="0">
                <a:solidFill>
                  <a:srgbClr val="0000FF"/>
                </a:solidFill>
                <a:ea typeface="Majalla UI"/>
                <a:cs typeface="Majalla UI"/>
              </a:rPr>
              <a:t>Desmosome</a:t>
            </a:r>
            <a:endParaRPr lang="en-US" altLang="en-US" b="1" smtClean="0">
              <a:solidFill>
                <a:srgbClr val="0000FF"/>
              </a:solidFill>
              <a:ea typeface="Majalla UI"/>
              <a:cs typeface="Majalla UI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b="1" smtClean="0">
                <a:solidFill>
                  <a:srgbClr val="0000FF"/>
                </a:solidFill>
                <a:ea typeface="Majalla UI"/>
                <a:cs typeface="Majalla UI"/>
              </a:rPr>
              <a:t>2-</a:t>
            </a:r>
            <a:r>
              <a:rPr lang="en-US" altLang="en-US" b="1" u="sng" smtClean="0">
                <a:solidFill>
                  <a:srgbClr val="0000FF"/>
                </a:solidFill>
                <a:ea typeface="Majalla UI"/>
                <a:cs typeface="Majalla UI"/>
              </a:rPr>
              <a:t>adherent junction </a:t>
            </a:r>
            <a:r>
              <a:rPr lang="en-US" altLang="en-US" b="1" smtClean="0">
                <a:solidFill>
                  <a:srgbClr val="0000FF"/>
                </a:solidFill>
                <a:ea typeface="Majalla UI"/>
                <a:cs typeface="Majalla UI"/>
              </a:rPr>
              <a:t>&amp;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b="1" u="sng" smtClean="0">
                <a:solidFill>
                  <a:srgbClr val="0000FF"/>
                </a:solidFill>
                <a:ea typeface="Majalla UI"/>
                <a:cs typeface="Majalla UI"/>
              </a:rPr>
              <a:t>3-gap junction</a:t>
            </a:r>
          </a:p>
        </p:txBody>
      </p:sp>
      <p:pic>
        <p:nvPicPr>
          <p:cNvPr id="30723" name="Picture 4" descr="F10_26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03800" y="1285875"/>
            <a:ext cx="3852863" cy="5022850"/>
          </a:xfrm>
        </p:spPr>
      </p:pic>
    </p:spTree>
    <p:extLst>
      <p:ext uri="{BB962C8B-B14F-4D97-AF65-F5344CB8AC3E}">
        <p14:creationId xmlns:p14="http://schemas.microsoft.com/office/powerpoint/2010/main" val="4027091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8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78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78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78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78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78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78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3" t="20282" r="11665" b="1971"/>
          <a:stretch>
            <a:fillRect/>
          </a:stretch>
        </p:blipFill>
        <p:spPr bwMode="auto">
          <a:xfrm>
            <a:off x="4648200" y="304800"/>
            <a:ext cx="43434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Title 2"/>
          <p:cNvSpPr>
            <a:spLocks noGrp="1"/>
          </p:cNvSpPr>
          <p:nvPr>
            <p:ph type="title"/>
          </p:nvPr>
        </p:nvSpPr>
        <p:spPr>
          <a:xfrm>
            <a:off x="0" y="533400"/>
            <a:ext cx="4572000" cy="6172200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en-US" sz="2800" b="1" smtClean="0">
                <a:solidFill>
                  <a:srgbClr val="0000FF"/>
                </a:solidFill>
              </a:rPr>
              <a:t>It is formed of transverse part &amp;lateral part.</a:t>
            </a:r>
            <a:br>
              <a:rPr lang="en-US" altLang="en-US" sz="2800" b="1" smtClean="0">
                <a:solidFill>
                  <a:srgbClr val="0000FF"/>
                </a:solidFill>
              </a:rPr>
            </a:br>
            <a:r>
              <a:rPr lang="en-US" altLang="en-US" sz="2800" b="1" u="sng" smtClean="0">
                <a:solidFill>
                  <a:srgbClr val="FF0000"/>
                </a:solidFill>
              </a:rPr>
              <a:t>1-Transvers part </a:t>
            </a:r>
            <a:r>
              <a:rPr lang="en-US" altLang="en-US" sz="2800" b="1" smtClean="0">
                <a:solidFill>
                  <a:srgbClr val="0000FF"/>
                </a:solidFill>
              </a:rPr>
              <a:t>across the fibers  (vertical)  </a:t>
            </a:r>
            <a:br>
              <a:rPr lang="en-US" altLang="en-US" sz="2800" b="1" smtClean="0">
                <a:solidFill>
                  <a:srgbClr val="0000FF"/>
                </a:solidFill>
              </a:rPr>
            </a:br>
            <a:r>
              <a:rPr lang="en-US" altLang="en-US" sz="2800" b="1" smtClean="0">
                <a:solidFill>
                  <a:srgbClr val="0000FF"/>
                </a:solidFill>
              </a:rPr>
              <a:t>[ facia adherens &amp;    desmoomes]</a:t>
            </a:r>
            <a:r>
              <a:rPr lang="en-US" altLang="en-US" sz="2800" b="1" smtClean="0"/>
              <a:t> </a:t>
            </a:r>
            <a:r>
              <a:rPr lang="en-US" altLang="en-US" sz="2800" b="1" smtClean="0">
                <a:solidFill>
                  <a:schemeClr val="bg1"/>
                </a:solidFill>
              </a:rPr>
              <a:t>preventing </a:t>
            </a:r>
            <a:r>
              <a:rPr lang="en-US" altLang="en-US" sz="2800" b="1" smtClean="0">
                <a:solidFill>
                  <a:srgbClr val="0000FF"/>
                </a:solidFill>
              </a:rPr>
              <a:t>them from </a:t>
            </a:r>
            <a:r>
              <a:rPr lang="en-US" altLang="en-US" sz="2800" b="1" smtClean="0">
                <a:solidFill>
                  <a:schemeClr val="bg1"/>
                </a:solidFill>
              </a:rPr>
              <a:t>separation</a:t>
            </a:r>
            <a:r>
              <a:rPr lang="en-US" altLang="en-US" sz="2800" b="1" smtClean="0"/>
              <a:t> </a:t>
            </a:r>
            <a:r>
              <a:rPr lang="en-US" altLang="en-US" sz="2800" b="1" smtClean="0">
                <a:solidFill>
                  <a:srgbClr val="0000FF"/>
                </a:solidFill>
              </a:rPr>
              <a:t>during contraction.</a:t>
            </a:r>
            <a:r>
              <a:rPr lang="en-US" altLang="en-US" sz="2800" b="1" smtClean="0"/>
              <a:t/>
            </a:r>
            <a:br>
              <a:rPr lang="en-US" altLang="en-US" sz="2800" b="1" smtClean="0"/>
            </a:br>
            <a:r>
              <a:rPr lang="en-US" altLang="en-US" sz="2800" b="1" smtClean="0">
                <a:solidFill>
                  <a:srgbClr val="FF0000"/>
                </a:solidFill>
              </a:rPr>
              <a:t>2- </a:t>
            </a:r>
            <a:r>
              <a:rPr lang="en-US" altLang="en-US" sz="2800" b="1" u="sng" smtClean="0">
                <a:solidFill>
                  <a:srgbClr val="FF0000"/>
                </a:solidFill>
              </a:rPr>
              <a:t>Lateral part</a:t>
            </a:r>
            <a:r>
              <a:rPr lang="en-US" altLang="en-US" sz="2800" b="1" smtClean="0">
                <a:solidFill>
                  <a:srgbClr val="FF0000"/>
                </a:solidFill>
              </a:rPr>
              <a:t>:-</a:t>
            </a:r>
            <a:br>
              <a:rPr lang="en-US" altLang="en-US" sz="2800" b="1" smtClean="0">
                <a:solidFill>
                  <a:srgbClr val="FF0000"/>
                </a:solidFill>
              </a:rPr>
            </a:br>
            <a:r>
              <a:rPr lang="en-US" altLang="en-US" sz="2800" b="1" smtClean="0"/>
              <a:t>-</a:t>
            </a:r>
            <a:r>
              <a:rPr lang="en-US" altLang="en-US" sz="2800" b="1" smtClean="0">
                <a:solidFill>
                  <a:srgbClr val="0000FF"/>
                </a:solidFill>
              </a:rPr>
              <a:t>Run parallel to the myofilaments</a:t>
            </a:r>
            <a:br>
              <a:rPr lang="en-US" altLang="en-US" sz="2800" b="1" smtClean="0">
                <a:solidFill>
                  <a:srgbClr val="0000FF"/>
                </a:solidFill>
              </a:rPr>
            </a:br>
            <a:r>
              <a:rPr lang="en-US" altLang="en-US" sz="2800" b="1" smtClean="0">
                <a:solidFill>
                  <a:srgbClr val="0000FF"/>
                </a:solidFill>
              </a:rPr>
              <a:t>- Formed of gap junction  allow</a:t>
            </a:r>
            <a:r>
              <a:rPr lang="en-US" altLang="en-US" sz="2800" b="1" smtClean="0"/>
              <a:t> </a:t>
            </a:r>
            <a:r>
              <a:rPr lang="en-US" altLang="en-US" sz="2800" b="1" u="sng" smtClean="0">
                <a:solidFill>
                  <a:srgbClr val="FF0000"/>
                </a:solidFill>
              </a:rPr>
              <a:t>ionic continuity </a:t>
            </a:r>
            <a:r>
              <a:rPr lang="en-US" altLang="en-US" sz="2800" b="1" smtClean="0">
                <a:solidFill>
                  <a:srgbClr val="0000FF"/>
                </a:solidFill>
              </a:rPr>
              <a:t>so signal pass in waves from </a:t>
            </a:r>
            <a:r>
              <a:rPr lang="en-US" altLang="en-US" sz="3200" b="1" smtClean="0">
                <a:solidFill>
                  <a:srgbClr val="0000FF"/>
                </a:solidFill>
              </a:rPr>
              <a:t>cell to cell..</a:t>
            </a:r>
            <a:r>
              <a:rPr lang="en-US" altLang="en-US" b="1" smtClean="0">
                <a:solidFill>
                  <a:srgbClr val="0000FF"/>
                </a:solidFill>
              </a:rPr>
              <a:t/>
            </a:r>
            <a:br>
              <a:rPr lang="en-US" altLang="en-US" b="1" smtClean="0">
                <a:solidFill>
                  <a:srgbClr val="0000FF"/>
                </a:solidFill>
              </a:rPr>
            </a:br>
            <a:endParaRPr lang="en-US" altLang="en-US" b="1" smtClean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6210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332</Words>
  <Application>Microsoft Office PowerPoint</Application>
  <PresentationFormat>On-screen Show (4:3)</PresentationFormat>
  <Paragraphs>57</Paragraphs>
  <Slides>11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Cardiac muscle</vt:lpstr>
      <vt:lpstr>Cardiac muscle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It is formed of transverse part &amp;lateral part. 1-Transvers part across the fibers  (vertical)   [ facia adherens &amp;    desmoomes] preventing them from separation during contraction. 2- Lateral part:- -Run parallel to the myofilaments - Formed of gap junction  allow ionic continuity so signal pass in waves from cell to cell.. </vt:lpstr>
      <vt:lpstr>PowerPoint Presentation</vt:lpstr>
      <vt:lpstr>Conducting system of the heart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Cardiac muscle</dc:title>
  <dc:creator>User</dc:creator>
  <cp:lastModifiedBy>Toshiba</cp:lastModifiedBy>
  <cp:revision>1</cp:revision>
  <dcterms:created xsi:type="dcterms:W3CDTF">2022-08-03T18:17:29Z</dcterms:created>
  <dcterms:modified xsi:type="dcterms:W3CDTF">2022-09-16T20:01:21Z</dcterms:modified>
</cp:coreProperties>
</file>