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5" r:id="rId2"/>
    <p:sldId id="297" r:id="rId3"/>
    <p:sldId id="296" r:id="rId4"/>
    <p:sldId id="299" r:id="rId5"/>
    <p:sldId id="298" r:id="rId6"/>
    <p:sldId id="301" r:id="rId7"/>
    <p:sldId id="300" r:id="rId8"/>
    <p:sldId id="302" r:id="rId9"/>
    <p:sldId id="303" r:id="rId10"/>
    <p:sldId id="305" r:id="rId11"/>
    <p:sldId id="310" r:id="rId12"/>
    <p:sldId id="309" r:id="rId13"/>
    <p:sldId id="308" r:id="rId14"/>
    <p:sldId id="311" r:id="rId15"/>
    <p:sldId id="307" r:id="rId16"/>
    <p:sldId id="312" r:id="rId17"/>
    <p:sldId id="314" r:id="rId18"/>
    <p:sldId id="318" r:id="rId19"/>
    <p:sldId id="313" r:id="rId20"/>
    <p:sldId id="315" r:id="rId21"/>
    <p:sldId id="31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E59B03E-2922-7D16-C40E-15DFDDAA61F2}" v="41" dt="2024-08-17T19:50:56.70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8/17/2024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8/17/2024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8/17/2024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8/17/2024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A74E69-BA92-7567-92B4-931398991A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5500" y="5074024"/>
            <a:ext cx="7581900" cy="598032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b="1" dirty="0">
                <a:cs typeface="Calibri Light"/>
              </a:rPr>
              <a:t>IMB Cytogenetics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4BA480-8E82-5993-B266-FE8B16FA11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95500" y="5672060"/>
            <a:ext cx="7581900" cy="54776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6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Practical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5CC5C1D-F7D0-55FF-5931-3DFE3E0E89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2856" y="1042761"/>
            <a:ext cx="7866495" cy="230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1379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3112EE-40E2-BE64-CB04-D15B1723B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Prophase</a:t>
            </a:r>
          </a:p>
        </p:txBody>
      </p:sp>
      <p:sp>
        <p:nvSpPr>
          <p:cNvPr id="27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Content Placeholder 8" descr="A microscope view of a cell&#10;&#10;Description automatically generated">
            <a:extLst>
              <a:ext uri="{FF2B5EF4-FFF2-40B4-BE49-F238E27FC236}">
                <a16:creationId xmlns:a16="http://schemas.microsoft.com/office/drawing/2014/main" id="{C67E1877-7703-9A03-6C11-FDF41F12F8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54296" y="971333"/>
            <a:ext cx="7214616" cy="4887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7295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3112EE-40E2-BE64-CB04-D15B1723B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Metaphase</a:t>
            </a:r>
          </a:p>
        </p:txBody>
      </p:sp>
      <p:sp>
        <p:nvSpPr>
          <p:cNvPr id="20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microscope view of a cell&#10;&#10;Description automatically generated">
            <a:extLst>
              <a:ext uri="{FF2B5EF4-FFF2-40B4-BE49-F238E27FC236}">
                <a16:creationId xmlns:a16="http://schemas.microsoft.com/office/drawing/2014/main" id="{9DE62472-DCAF-64E2-2655-7298C7BF1B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54296" y="1070534"/>
            <a:ext cx="7214616" cy="468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1247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3112EE-40E2-BE64-CB04-D15B1723B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1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Anaphase</a:t>
            </a:r>
          </a:p>
        </p:txBody>
      </p:sp>
      <p:sp>
        <p:nvSpPr>
          <p:cNvPr id="20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 descr="Late anaphase of mitosis, LM - Stock Image - P673/0077">
            <a:extLst>
              <a:ext uri="{FF2B5EF4-FFF2-40B4-BE49-F238E27FC236}">
                <a16:creationId xmlns:a16="http://schemas.microsoft.com/office/drawing/2014/main" id="{99156261-64F5-99CD-02D6-DF45CCE9B1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54296" y="1043479"/>
            <a:ext cx="7214616" cy="4743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5106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3112EE-40E2-BE64-CB04-D15B1723B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1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Telophase</a:t>
            </a:r>
          </a:p>
        </p:txBody>
      </p:sp>
      <p:sp>
        <p:nvSpPr>
          <p:cNvPr id="20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Content Placeholder 2" descr="Early telophase of mitosis, LM">
            <a:extLst>
              <a:ext uri="{FF2B5EF4-FFF2-40B4-BE49-F238E27FC236}">
                <a16:creationId xmlns:a16="http://schemas.microsoft.com/office/drawing/2014/main" id="{9D42ED36-297B-4EA3-625E-B1EF469D33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54296" y="998388"/>
            <a:ext cx="7214616" cy="483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2572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3112EE-40E2-BE64-CB04-D15B1723B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dirty="0" err="1"/>
              <a:t>Dikinesis</a:t>
            </a:r>
            <a:endParaRPr lang="en-US" sz="6600" kern="1200" dirty="0" err="1">
              <a:latin typeface="+mj-lt"/>
            </a:endParaRPr>
          </a:p>
        </p:txBody>
      </p:sp>
      <p:sp>
        <p:nvSpPr>
          <p:cNvPr id="27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 descr="A microscope view of a cell&#10;&#10;Description automatically generated">
            <a:extLst>
              <a:ext uri="{FF2B5EF4-FFF2-40B4-BE49-F238E27FC236}">
                <a16:creationId xmlns:a16="http://schemas.microsoft.com/office/drawing/2014/main" id="{52E57CA1-0D47-C2A4-FA3E-E49409A747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54296" y="1007406"/>
            <a:ext cx="7214616" cy="4815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4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6C951A-1BBC-66A1-F0F9-3DF96AB83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1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Karyotype normal male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 descr="File:Karyotype (normal).jpg - Wikimedia Commons">
            <a:extLst>
              <a:ext uri="{FF2B5EF4-FFF2-40B4-BE49-F238E27FC236}">
                <a16:creationId xmlns:a16="http://schemas.microsoft.com/office/drawing/2014/main" id="{011F3205-7663-6EFD-1B54-DA435099FD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54296" y="655693"/>
            <a:ext cx="7214616" cy="5519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765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6C951A-1BBC-66A1-F0F9-3DF96AB83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1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Karyotype normal female</a:t>
            </a:r>
          </a:p>
        </p:txBody>
      </p:sp>
      <p:sp>
        <p:nvSpPr>
          <p:cNvPr id="18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 descr="Karyotyping">
            <a:extLst>
              <a:ext uri="{FF2B5EF4-FFF2-40B4-BE49-F238E27FC236}">
                <a16:creationId xmlns:a16="http://schemas.microsoft.com/office/drawing/2014/main" id="{B6EF30C1-4B3B-A98F-D9A1-9483CEC02C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26312" y="640080"/>
            <a:ext cx="7070583" cy="555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5290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6C951A-1BBC-66A1-F0F9-3DF96AB83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1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Karyotype Down syndrome male</a:t>
            </a:r>
          </a:p>
        </p:txBody>
      </p:sp>
      <p:sp>
        <p:nvSpPr>
          <p:cNvPr id="18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 descr="Karyotype 46,XX - an overview | ScienceDirect Topics">
            <a:extLst>
              <a:ext uri="{FF2B5EF4-FFF2-40B4-BE49-F238E27FC236}">
                <a16:creationId xmlns:a16="http://schemas.microsoft.com/office/drawing/2014/main" id="{3597F076-31D5-8B13-B376-0FA4DA4DE1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54296" y="809004"/>
            <a:ext cx="7214616" cy="5212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8360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93245F62-CCC4-49E4-B95B-EA6C1E7905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6C951A-1BBC-66A1-F0F9-3DF96AB83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3577456"/>
            <a:ext cx="10909640" cy="168781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1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Karyotype Down syndrome female</a:t>
            </a:r>
          </a:p>
        </p:txBody>
      </p:sp>
      <p:pic>
        <p:nvPicPr>
          <p:cNvPr id="5" name="Content Placeholder 4" descr="A karyotype of a Down syndrome patient ...">
            <a:extLst>
              <a:ext uri="{FF2B5EF4-FFF2-40B4-BE49-F238E27FC236}">
                <a16:creationId xmlns:a16="http://schemas.microsoft.com/office/drawing/2014/main" id="{10FE707A-5821-07E7-5992-8A511BE929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0625" y="156242"/>
            <a:ext cx="6749083" cy="3866860"/>
          </a:xfrm>
          <a:prstGeom prst="rect">
            <a:avLst/>
          </a:prstGeom>
        </p:spPr>
      </p:pic>
      <p:sp>
        <p:nvSpPr>
          <p:cNvPr id="34" name="sketch line">
            <a:extLst>
              <a:ext uri="{FF2B5EF4-FFF2-40B4-BE49-F238E27FC236}">
                <a16:creationId xmlns:a16="http://schemas.microsoft.com/office/drawing/2014/main" id="{E6C0DD6B-6AA3-448F-9B99-8386295BC1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07702" y="5509052"/>
            <a:ext cx="4572000" cy="18288"/>
          </a:xfrm>
          <a:custGeom>
            <a:avLst/>
            <a:gdLst>
              <a:gd name="connsiteX0" fmla="*/ 0 w 4572000"/>
              <a:gd name="connsiteY0" fmla="*/ 0 h 18288"/>
              <a:gd name="connsiteX1" fmla="*/ 515983 w 4572000"/>
              <a:gd name="connsiteY1" fmla="*/ 0 h 18288"/>
              <a:gd name="connsiteX2" fmla="*/ 1031966 w 4572000"/>
              <a:gd name="connsiteY2" fmla="*/ 0 h 18288"/>
              <a:gd name="connsiteX3" fmla="*/ 1639389 w 4572000"/>
              <a:gd name="connsiteY3" fmla="*/ 0 h 18288"/>
              <a:gd name="connsiteX4" fmla="*/ 2383971 w 4572000"/>
              <a:gd name="connsiteY4" fmla="*/ 0 h 18288"/>
              <a:gd name="connsiteX5" fmla="*/ 2945674 w 4572000"/>
              <a:gd name="connsiteY5" fmla="*/ 0 h 18288"/>
              <a:gd name="connsiteX6" fmla="*/ 3507377 w 4572000"/>
              <a:gd name="connsiteY6" fmla="*/ 0 h 18288"/>
              <a:gd name="connsiteX7" fmla="*/ 4572000 w 4572000"/>
              <a:gd name="connsiteY7" fmla="*/ 0 h 18288"/>
              <a:gd name="connsiteX8" fmla="*/ 4572000 w 4572000"/>
              <a:gd name="connsiteY8" fmla="*/ 18288 h 18288"/>
              <a:gd name="connsiteX9" fmla="*/ 3873137 w 4572000"/>
              <a:gd name="connsiteY9" fmla="*/ 18288 h 18288"/>
              <a:gd name="connsiteX10" fmla="*/ 3311434 w 4572000"/>
              <a:gd name="connsiteY10" fmla="*/ 18288 h 18288"/>
              <a:gd name="connsiteX11" fmla="*/ 2749731 w 4572000"/>
              <a:gd name="connsiteY11" fmla="*/ 18288 h 18288"/>
              <a:gd name="connsiteX12" fmla="*/ 2050869 w 4572000"/>
              <a:gd name="connsiteY12" fmla="*/ 18288 h 18288"/>
              <a:gd name="connsiteX13" fmla="*/ 1306286 w 4572000"/>
              <a:gd name="connsiteY13" fmla="*/ 18288 h 18288"/>
              <a:gd name="connsiteX14" fmla="*/ 790303 w 4572000"/>
              <a:gd name="connsiteY14" fmla="*/ 18288 h 18288"/>
              <a:gd name="connsiteX15" fmla="*/ 0 w 4572000"/>
              <a:gd name="connsiteY15" fmla="*/ 18288 h 18288"/>
              <a:gd name="connsiteX16" fmla="*/ 0 w 457200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572000" h="18288" fill="none" extrusionOk="0">
                <a:moveTo>
                  <a:pt x="0" y="0"/>
                </a:moveTo>
                <a:cubicBezTo>
                  <a:pt x="105156" y="-20963"/>
                  <a:pt x="340432" y="822"/>
                  <a:pt x="515983" y="0"/>
                </a:cubicBezTo>
                <a:cubicBezTo>
                  <a:pt x="691534" y="-822"/>
                  <a:pt x="850679" y="16479"/>
                  <a:pt x="1031966" y="0"/>
                </a:cubicBezTo>
                <a:cubicBezTo>
                  <a:pt x="1213253" y="-16479"/>
                  <a:pt x="1443646" y="-18730"/>
                  <a:pt x="1639389" y="0"/>
                </a:cubicBezTo>
                <a:cubicBezTo>
                  <a:pt x="1835132" y="18730"/>
                  <a:pt x="2159975" y="18531"/>
                  <a:pt x="2383971" y="0"/>
                </a:cubicBezTo>
                <a:cubicBezTo>
                  <a:pt x="2607967" y="-18531"/>
                  <a:pt x="2719096" y="-12030"/>
                  <a:pt x="2945674" y="0"/>
                </a:cubicBezTo>
                <a:cubicBezTo>
                  <a:pt x="3172252" y="12030"/>
                  <a:pt x="3269167" y="27666"/>
                  <a:pt x="3507377" y="0"/>
                </a:cubicBezTo>
                <a:cubicBezTo>
                  <a:pt x="3745587" y="-27666"/>
                  <a:pt x="4116741" y="18705"/>
                  <a:pt x="4572000" y="0"/>
                </a:cubicBezTo>
                <a:cubicBezTo>
                  <a:pt x="4572895" y="8974"/>
                  <a:pt x="4571454" y="9359"/>
                  <a:pt x="4572000" y="18288"/>
                </a:cubicBezTo>
                <a:cubicBezTo>
                  <a:pt x="4374698" y="3942"/>
                  <a:pt x="4098874" y="-11042"/>
                  <a:pt x="3873137" y="18288"/>
                </a:cubicBezTo>
                <a:cubicBezTo>
                  <a:pt x="3647400" y="47618"/>
                  <a:pt x="3517055" y="5421"/>
                  <a:pt x="3311434" y="18288"/>
                </a:cubicBezTo>
                <a:cubicBezTo>
                  <a:pt x="3105813" y="31155"/>
                  <a:pt x="3025168" y="17856"/>
                  <a:pt x="2749731" y="18288"/>
                </a:cubicBezTo>
                <a:cubicBezTo>
                  <a:pt x="2474294" y="18720"/>
                  <a:pt x="2291766" y="-14168"/>
                  <a:pt x="2050869" y="18288"/>
                </a:cubicBezTo>
                <a:cubicBezTo>
                  <a:pt x="1809972" y="50744"/>
                  <a:pt x="1540276" y="46798"/>
                  <a:pt x="1306286" y="18288"/>
                </a:cubicBezTo>
                <a:cubicBezTo>
                  <a:pt x="1072296" y="-10222"/>
                  <a:pt x="972445" y="19645"/>
                  <a:pt x="790303" y="18288"/>
                </a:cubicBezTo>
                <a:cubicBezTo>
                  <a:pt x="608161" y="16931"/>
                  <a:pt x="200981" y="8241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572000" h="18288" stroke="0" extrusionOk="0">
                <a:moveTo>
                  <a:pt x="0" y="0"/>
                </a:moveTo>
                <a:cubicBezTo>
                  <a:pt x="143285" y="-9565"/>
                  <a:pt x="327959" y="-11498"/>
                  <a:pt x="561703" y="0"/>
                </a:cubicBezTo>
                <a:cubicBezTo>
                  <a:pt x="795447" y="11498"/>
                  <a:pt x="838260" y="18255"/>
                  <a:pt x="1077686" y="0"/>
                </a:cubicBezTo>
                <a:cubicBezTo>
                  <a:pt x="1317112" y="-18255"/>
                  <a:pt x="1437472" y="23514"/>
                  <a:pt x="1639389" y="0"/>
                </a:cubicBezTo>
                <a:cubicBezTo>
                  <a:pt x="1841306" y="-23514"/>
                  <a:pt x="2037142" y="-12551"/>
                  <a:pt x="2292531" y="0"/>
                </a:cubicBezTo>
                <a:cubicBezTo>
                  <a:pt x="2547920" y="12551"/>
                  <a:pt x="2810436" y="-20352"/>
                  <a:pt x="2991394" y="0"/>
                </a:cubicBezTo>
                <a:cubicBezTo>
                  <a:pt x="3172352" y="20352"/>
                  <a:pt x="3530025" y="-13347"/>
                  <a:pt x="3735977" y="0"/>
                </a:cubicBezTo>
                <a:cubicBezTo>
                  <a:pt x="3941929" y="13347"/>
                  <a:pt x="4161497" y="34086"/>
                  <a:pt x="4572000" y="0"/>
                </a:cubicBezTo>
                <a:cubicBezTo>
                  <a:pt x="4571545" y="6162"/>
                  <a:pt x="4571903" y="11775"/>
                  <a:pt x="4572000" y="18288"/>
                </a:cubicBezTo>
                <a:cubicBezTo>
                  <a:pt x="4228040" y="36490"/>
                  <a:pt x="4199736" y="42557"/>
                  <a:pt x="3873137" y="18288"/>
                </a:cubicBezTo>
                <a:cubicBezTo>
                  <a:pt x="3546538" y="-5981"/>
                  <a:pt x="3472124" y="16809"/>
                  <a:pt x="3128554" y="18288"/>
                </a:cubicBezTo>
                <a:cubicBezTo>
                  <a:pt x="2784984" y="19767"/>
                  <a:pt x="2735896" y="-17781"/>
                  <a:pt x="2383971" y="18288"/>
                </a:cubicBezTo>
                <a:cubicBezTo>
                  <a:pt x="2032046" y="54357"/>
                  <a:pt x="2019324" y="2920"/>
                  <a:pt x="1867989" y="18288"/>
                </a:cubicBezTo>
                <a:cubicBezTo>
                  <a:pt x="1716654" y="33656"/>
                  <a:pt x="1418675" y="32575"/>
                  <a:pt x="1169126" y="18288"/>
                </a:cubicBezTo>
                <a:cubicBezTo>
                  <a:pt x="919577" y="4001"/>
                  <a:pt x="798537" y="16165"/>
                  <a:pt x="561703" y="18288"/>
                </a:cubicBezTo>
                <a:cubicBezTo>
                  <a:pt x="324869" y="20411"/>
                  <a:pt x="221395" y="-912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776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5A47D8-28C2-6B30-F9CC-F0E50C1A7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1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Klinefelter syndrome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 descr="Klinefelter Syndrome - WikiLectures">
            <a:extLst>
              <a:ext uri="{FF2B5EF4-FFF2-40B4-BE49-F238E27FC236}">
                <a16:creationId xmlns:a16="http://schemas.microsoft.com/office/drawing/2014/main" id="{FEA900FC-A731-BCC5-083F-43DD08AB0F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54296" y="1055074"/>
            <a:ext cx="7214616" cy="4720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7304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85B2DF-8004-D2F4-B317-D5398464F3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Nucleus</a:t>
            </a:r>
          </a:p>
        </p:txBody>
      </p:sp>
      <p:pic>
        <p:nvPicPr>
          <p:cNvPr id="4" name="Content Placeholder 3" descr="Cell_Nucleus">
            <a:extLst>
              <a:ext uri="{FF2B5EF4-FFF2-40B4-BE49-F238E27FC236}">
                <a16:creationId xmlns:a16="http://schemas.microsoft.com/office/drawing/2014/main" id="{BCD4012D-8982-59CE-BC28-F999532A69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67470" y="1825625"/>
            <a:ext cx="4257059" cy="4351338"/>
          </a:xfrm>
        </p:spPr>
      </p:pic>
    </p:spTree>
    <p:extLst>
      <p:ext uri="{BB962C8B-B14F-4D97-AF65-F5344CB8AC3E}">
        <p14:creationId xmlns:p14="http://schemas.microsoft.com/office/powerpoint/2010/main" val="36873883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5A47D8-28C2-6B30-F9CC-F0E50C1A7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100" dirty="0"/>
              <a:t>Turner syndrome</a:t>
            </a:r>
            <a:endParaRPr lang="en-US" sz="61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8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 descr="Turner Syndrome Signs and Symptoms">
            <a:extLst>
              <a:ext uri="{FF2B5EF4-FFF2-40B4-BE49-F238E27FC236}">
                <a16:creationId xmlns:a16="http://schemas.microsoft.com/office/drawing/2014/main" id="{D317B59A-6D45-CC84-1BFE-AD394F317F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87496" y="640080"/>
            <a:ext cx="6748216" cy="555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6022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BCED4D40-4B67-4331-AC48-79B82B4A47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49B5BB-EB44-9B09-60FA-219115235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1" y="417576"/>
            <a:ext cx="10909640" cy="124939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Ring chromosome</a:t>
            </a:r>
          </a:p>
        </p:txBody>
      </p:sp>
      <p:sp>
        <p:nvSpPr>
          <p:cNvPr id="21" name="sketch line">
            <a:extLst>
              <a:ext uri="{FF2B5EF4-FFF2-40B4-BE49-F238E27FC236}">
                <a16:creationId xmlns:a16="http://schemas.microsoft.com/office/drawing/2014/main" id="{670CEDEF-4F34-412E-84EE-329C1E936A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07702" y="1733454"/>
            <a:ext cx="4572000" cy="18288"/>
          </a:xfrm>
          <a:custGeom>
            <a:avLst/>
            <a:gdLst>
              <a:gd name="connsiteX0" fmla="*/ 0 w 4572000"/>
              <a:gd name="connsiteY0" fmla="*/ 0 h 18288"/>
              <a:gd name="connsiteX1" fmla="*/ 515983 w 4572000"/>
              <a:gd name="connsiteY1" fmla="*/ 0 h 18288"/>
              <a:gd name="connsiteX2" fmla="*/ 1031966 w 4572000"/>
              <a:gd name="connsiteY2" fmla="*/ 0 h 18288"/>
              <a:gd name="connsiteX3" fmla="*/ 1639389 w 4572000"/>
              <a:gd name="connsiteY3" fmla="*/ 0 h 18288"/>
              <a:gd name="connsiteX4" fmla="*/ 2383971 w 4572000"/>
              <a:gd name="connsiteY4" fmla="*/ 0 h 18288"/>
              <a:gd name="connsiteX5" fmla="*/ 2945674 w 4572000"/>
              <a:gd name="connsiteY5" fmla="*/ 0 h 18288"/>
              <a:gd name="connsiteX6" fmla="*/ 3507377 w 4572000"/>
              <a:gd name="connsiteY6" fmla="*/ 0 h 18288"/>
              <a:gd name="connsiteX7" fmla="*/ 4572000 w 4572000"/>
              <a:gd name="connsiteY7" fmla="*/ 0 h 18288"/>
              <a:gd name="connsiteX8" fmla="*/ 4572000 w 4572000"/>
              <a:gd name="connsiteY8" fmla="*/ 18288 h 18288"/>
              <a:gd name="connsiteX9" fmla="*/ 3873137 w 4572000"/>
              <a:gd name="connsiteY9" fmla="*/ 18288 h 18288"/>
              <a:gd name="connsiteX10" fmla="*/ 3311434 w 4572000"/>
              <a:gd name="connsiteY10" fmla="*/ 18288 h 18288"/>
              <a:gd name="connsiteX11" fmla="*/ 2749731 w 4572000"/>
              <a:gd name="connsiteY11" fmla="*/ 18288 h 18288"/>
              <a:gd name="connsiteX12" fmla="*/ 2050869 w 4572000"/>
              <a:gd name="connsiteY12" fmla="*/ 18288 h 18288"/>
              <a:gd name="connsiteX13" fmla="*/ 1306286 w 4572000"/>
              <a:gd name="connsiteY13" fmla="*/ 18288 h 18288"/>
              <a:gd name="connsiteX14" fmla="*/ 790303 w 4572000"/>
              <a:gd name="connsiteY14" fmla="*/ 18288 h 18288"/>
              <a:gd name="connsiteX15" fmla="*/ 0 w 4572000"/>
              <a:gd name="connsiteY15" fmla="*/ 18288 h 18288"/>
              <a:gd name="connsiteX16" fmla="*/ 0 w 457200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572000" h="18288" fill="none" extrusionOk="0">
                <a:moveTo>
                  <a:pt x="0" y="0"/>
                </a:moveTo>
                <a:cubicBezTo>
                  <a:pt x="105156" y="-20963"/>
                  <a:pt x="340432" y="822"/>
                  <a:pt x="515983" y="0"/>
                </a:cubicBezTo>
                <a:cubicBezTo>
                  <a:pt x="691534" y="-822"/>
                  <a:pt x="850679" y="16479"/>
                  <a:pt x="1031966" y="0"/>
                </a:cubicBezTo>
                <a:cubicBezTo>
                  <a:pt x="1213253" y="-16479"/>
                  <a:pt x="1443646" y="-18730"/>
                  <a:pt x="1639389" y="0"/>
                </a:cubicBezTo>
                <a:cubicBezTo>
                  <a:pt x="1835132" y="18730"/>
                  <a:pt x="2159975" y="18531"/>
                  <a:pt x="2383971" y="0"/>
                </a:cubicBezTo>
                <a:cubicBezTo>
                  <a:pt x="2607967" y="-18531"/>
                  <a:pt x="2719096" y="-12030"/>
                  <a:pt x="2945674" y="0"/>
                </a:cubicBezTo>
                <a:cubicBezTo>
                  <a:pt x="3172252" y="12030"/>
                  <a:pt x="3269167" y="27666"/>
                  <a:pt x="3507377" y="0"/>
                </a:cubicBezTo>
                <a:cubicBezTo>
                  <a:pt x="3745587" y="-27666"/>
                  <a:pt x="4116741" y="18705"/>
                  <a:pt x="4572000" y="0"/>
                </a:cubicBezTo>
                <a:cubicBezTo>
                  <a:pt x="4572895" y="8974"/>
                  <a:pt x="4571454" y="9359"/>
                  <a:pt x="4572000" y="18288"/>
                </a:cubicBezTo>
                <a:cubicBezTo>
                  <a:pt x="4374698" y="3942"/>
                  <a:pt x="4098874" y="-11042"/>
                  <a:pt x="3873137" y="18288"/>
                </a:cubicBezTo>
                <a:cubicBezTo>
                  <a:pt x="3647400" y="47618"/>
                  <a:pt x="3517055" y="5421"/>
                  <a:pt x="3311434" y="18288"/>
                </a:cubicBezTo>
                <a:cubicBezTo>
                  <a:pt x="3105813" y="31155"/>
                  <a:pt x="3025168" y="17856"/>
                  <a:pt x="2749731" y="18288"/>
                </a:cubicBezTo>
                <a:cubicBezTo>
                  <a:pt x="2474294" y="18720"/>
                  <a:pt x="2291766" y="-14168"/>
                  <a:pt x="2050869" y="18288"/>
                </a:cubicBezTo>
                <a:cubicBezTo>
                  <a:pt x="1809972" y="50744"/>
                  <a:pt x="1540276" y="46798"/>
                  <a:pt x="1306286" y="18288"/>
                </a:cubicBezTo>
                <a:cubicBezTo>
                  <a:pt x="1072296" y="-10222"/>
                  <a:pt x="972445" y="19645"/>
                  <a:pt x="790303" y="18288"/>
                </a:cubicBezTo>
                <a:cubicBezTo>
                  <a:pt x="608161" y="16931"/>
                  <a:pt x="200981" y="8241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572000" h="18288" stroke="0" extrusionOk="0">
                <a:moveTo>
                  <a:pt x="0" y="0"/>
                </a:moveTo>
                <a:cubicBezTo>
                  <a:pt x="143285" y="-9565"/>
                  <a:pt x="327959" y="-11498"/>
                  <a:pt x="561703" y="0"/>
                </a:cubicBezTo>
                <a:cubicBezTo>
                  <a:pt x="795447" y="11498"/>
                  <a:pt x="838260" y="18255"/>
                  <a:pt x="1077686" y="0"/>
                </a:cubicBezTo>
                <a:cubicBezTo>
                  <a:pt x="1317112" y="-18255"/>
                  <a:pt x="1437472" y="23514"/>
                  <a:pt x="1639389" y="0"/>
                </a:cubicBezTo>
                <a:cubicBezTo>
                  <a:pt x="1841306" y="-23514"/>
                  <a:pt x="2037142" y="-12551"/>
                  <a:pt x="2292531" y="0"/>
                </a:cubicBezTo>
                <a:cubicBezTo>
                  <a:pt x="2547920" y="12551"/>
                  <a:pt x="2810436" y="-20352"/>
                  <a:pt x="2991394" y="0"/>
                </a:cubicBezTo>
                <a:cubicBezTo>
                  <a:pt x="3172352" y="20352"/>
                  <a:pt x="3530025" y="-13347"/>
                  <a:pt x="3735977" y="0"/>
                </a:cubicBezTo>
                <a:cubicBezTo>
                  <a:pt x="3941929" y="13347"/>
                  <a:pt x="4161497" y="34086"/>
                  <a:pt x="4572000" y="0"/>
                </a:cubicBezTo>
                <a:cubicBezTo>
                  <a:pt x="4571545" y="6162"/>
                  <a:pt x="4571903" y="11775"/>
                  <a:pt x="4572000" y="18288"/>
                </a:cubicBezTo>
                <a:cubicBezTo>
                  <a:pt x="4228040" y="36490"/>
                  <a:pt x="4199736" y="42557"/>
                  <a:pt x="3873137" y="18288"/>
                </a:cubicBezTo>
                <a:cubicBezTo>
                  <a:pt x="3546538" y="-5981"/>
                  <a:pt x="3472124" y="16809"/>
                  <a:pt x="3128554" y="18288"/>
                </a:cubicBezTo>
                <a:cubicBezTo>
                  <a:pt x="2784984" y="19767"/>
                  <a:pt x="2735896" y="-17781"/>
                  <a:pt x="2383971" y="18288"/>
                </a:cubicBezTo>
                <a:cubicBezTo>
                  <a:pt x="2032046" y="54357"/>
                  <a:pt x="2019324" y="2920"/>
                  <a:pt x="1867989" y="18288"/>
                </a:cubicBezTo>
                <a:cubicBezTo>
                  <a:pt x="1716654" y="33656"/>
                  <a:pt x="1418675" y="32575"/>
                  <a:pt x="1169126" y="18288"/>
                </a:cubicBezTo>
                <a:cubicBezTo>
                  <a:pt x="919577" y="4001"/>
                  <a:pt x="798537" y="16165"/>
                  <a:pt x="561703" y="18288"/>
                </a:cubicBezTo>
                <a:cubicBezTo>
                  <a:pt x="324869" y="20411"/>
                  <a:pt x="221395" y="-912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 descr="PDF] Ring chromosome 13 in an infant with ambiguous genitalia. | Semantic  Scholar">
            <a:extLst>
              <a:ext uri="{FF2B5EF4-FFF2-40B4-BE49-F238E27FC236}">
                <a16:creationId xmlns:a16="http://schemas.microsoft.com/office/drawing/2014/main" id="{472AE9FB-2236-C85A-7B71-4623D32C9F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698" y="2061972"/>
            <a:ext cx="11015199" cy="4157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1117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1275EC-1277-078B-705D-0AF96E385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r>
              <a:rPr lang="en-US" sz="5400"/>
              <a:t>Nucleus</a:t>
            </a:r>
          </a:p>
        </p:txBody>
      </p:sp>
      <p:sp>
        <p:nvSpPr>
          <p:cNvPr id="13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 descr="EM of nucleus">
            <a:extLst>
              <a:ext uri="{FF2B5EF4-FFF2-40B4-BE49-F238E27FC236}">
                <a16:creationId xmlns:a16="http://schemas.microsoft.com/office/drawing/2014/main" id="{77CB7756-D00F-046F-FBDE-8463F6B245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296" y="788327"/>
            <a:ext cx="6903720" cy="5281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4872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12E59A-9BDC-1252-8883-7BEEA8EBE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1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Types of chromatin</a:t>
            </a:r>
          </a:p>
        </p:txBody>
      </p:sp>
      <p:sp>
        <p:nvSpPr>
          <p:cNvPr id="29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microscope view of a cell&#10;&#10;Description automatically generated">
            <a:extLst>
              <a:ext uri="{FF2B5EF4-FFF2-40B4-BE49-F238E27FC236}">
                <a16:creationId xmlns:a16="http://schemas.microsoft.com/office/drawing/2014/main" id="{F0BF6E74-5E7D-127A-CF80-F3A21E822D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296" y="872132"/>
            <a:ext cx="7214616" cy="508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320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12E59A-9BDC-1252-8883-7BEEA8EBE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Heterochromatic nucleus</a:t>
            </a:r>
          </a:p>
        </p:txBody>
      </p:sp>
      <p:sp>
        <p:nvSpPr>
          <p:cNvPr id="20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 descr="A close-up of a cell&#10;&#10;Description automatically generated">
            <a:extLst>
              <a:ext uri="{FF2B5EF4-FFF2-40B4-BE49-F238E27FC236}">
                <a16:creationId xmlns:a16="http://schemas.microsoft.com/office/drawing/2014/main" id="{FA1D1B07-37D9-B2ED-8502-CF5711F03C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1090" y="640080"/>
            <a:ext cx="5481027" cy="555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009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12E59A-9BDC-1252-8883-7BEEA8EBE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1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Euchromatic nucleus</a:t>
            </a:r>
          </a:p>
        </p:txBody>
      </p:sp>
      <p:sp>
        <p:nvSpPr>
          <p:cNvPr id="29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Cell nucleus, chromatin, chromosome. Replication. - ppt download">
            <a:extLst>
              <a:ext uri="{FF2B5EF4-FFF2-40B4-BE49-F238E27FC236}">
                <a16:creationId xmlns:a16="http://schemas.microsoft.com/office/drawing/2014/main" id="{A9F1B408-A40D-6E00-CC1F-9F326EAC4F9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6601" t="-7" r="-218" b="5523"/>
          <a:stretch/>
        </p:blipFill>
        <p:spPr>
          <a:xfrm>
            <a:off x="5770175" y="640080"/>
            <a:ext cx="4982857" cy="555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745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C49642-1FBC-2055-9C26-3EE6D8E5D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Metaphase spread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 descr="human_g.gif">
            <a:extLst>
              <a:ext uri="{FF2B5EF4-FFF2-40B4-BE49-F238E27FC236}">
                <a16:creationId xmlns:a16="http://schemas.microsoft.com/office/drawing/2014/main" id="{545910D6-5E02-6975-D3A8-AAA9E6459F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24342" y="640080"/>
            <a:ext cx="5474523" cy="555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2712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ECE21A-1F03-DDAF-3685-EA9026D74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Metaphase chromosome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 descr="Which structure is responsible for moving chromosomes? - Quora">
            <a:extLst>
              <a:ext uri="{FF2B5EF4-FFF2-40B4-BE49-F238E27FC236}">
                <a16:creationId xmlns:a16="http://schemas.microsoft.com/office/drawing/2014/main" id="{A70D47D0-D082-88EA-16A3-FA8622DDCF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67593" y="640080"/>
            <a:ext cx="6588021" cy="555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7428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1CD9CA-EFA8-1023-3091-5675A7272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Stages of mitosis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 descr="Mitosis: Definition, Stages, &amp; Purpose, with Diagram">
            <a:extLst>
              <a:ext uri="{FF2B5EF4-FFF2-40B4-BE49-F238E27FC236}">
                <a16:creationId xmlns:a16="http://schemas.microsoft.com/office/drawing/2014/main" id="{B073AECB-E70E-A860-81FE-43FE813827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34966" y="640080"/>
            <a:ext cx="5453275" cy="555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8025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IMB Cytogenetics</vt:lpstr>
      <vt:lpstr>Nucleus</vt:lpstr>
      <vt:lpstr>Nucleus</vt:lpstr>
      <vt:lpstr>Types of chromatin</vt:lpstr>
      <vt:lpstr>Heterochromatic nucleus</vt:lpstr>
      <vt:lpstr>Euchromatic nucleus</vt:lpstr>
      <vt:lpstr>Metaphase spread</vt:lpstr>
      <vt:lpstr>Metaphase chromosome</vt:lpstr>
      <vt:lpstr>Stages of mitosis</vt:lpstr>
      <vt:lpstr>Prophase</vt:lpstr>
      <vt:lpstr>Metaphase</vt:lpstr>
      <vt:lpstr>Anaphase</vt:lpstr>
      <vt:lpstr>Telophase</vt:lpstr>
      <vt:lpstr>Dikinesis</vt:lpstr>
      <vt:lpstr>Karyotype normal male</vt:lpstr>
      <vt:lpstr>Karyotype normal female</vt:lpstr>
      <vt:lpstr>Karyotype Down syndrome male</vt:lpstr>
      <vt:lpstr>Karyotype Down syndrome female</vt:lpstr>
      <vt:lpstr>Klinefelter syndrome</vt:lpstr>
      <vt:lpstr>Turner syndrome</vt:lpstr>
      <vt:lpstr>Ring chromosome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141</cp:revision>
  <dcterms:created xsi:type="dcterms:W3CDTF">2024-08-09T16:47:57Z</dcterms:created>
  <dcterms:modified xsi:type="dcterms:W3CDTF">2024-08-17T19:50:58Z</dcterms:modified>
</cp:coreProperties>
</file>