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281" r:id="rId2"/>
    <p:sldId id="318" r:id="rId3"/>
    <p:sldId id="282" r:id="rId4"/>
    <p:sldId id="319" r:id="rId5"/>
    <p:sldId id="283" r:id="rId6"/>
    <p:sldId id="284" r:id="rId7"/>
    <p:sldId id="320" r:id="rId8"/>
    <p:sldId id="285" r:id="rId9"/>
    <p:sldId id="321" r:id="rId10"/>
    <p:sldId id="267" r:id="rId11"/>
    <p:sldId id="268" r:id="rId12"/>
    <p:sldId id="322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23" r:id="rId25"/>
    <p:sldId id="324" r:id="rId26"/>
    <p:sldId id="325" r:id="rId27"/>
    <p:sldId id="326" r:id="rId28"/>
    <p:sldId id="327" r:id="rId29"/>
    <p:sldId id="280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28" r:id="rId62"/>
    <p:sldId id="329" r:id="rId63"/>
    <p:sldId id="330" r:id="rId64"/>
    <p:sldId id="331" r:id="rId65"/>
    <p:sldId id="332" r:id="rId66"/>
    <p:sldId id="333" r:id="rId67"/>
    <p:sldId id="256" r:id="rId68"/>
    <p:sldId id="257" r:id="rId69"/>
    <p:sldId id="258" r:id="rId70"/>
    <p:sldId id="259" r:id="rId71"/>
    <p:sldId id="260" r:id="rId72"/>
    <p:sldId id="261" r:id="rId73"/>
    <p:sldId id="262" r:id="rId74"/>
    <p:sldId id="263" r:id="rId75"/>
    <p:sldId id="264" r:id="rId76"/>
    <p:sldId id="265" r:id="rId77"/>
    <p:sldId id="266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5A13-3C5C-4AB7-B300-74DDA21E36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42427-230D-4F82-A715-0552C4C6F1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EDV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42427-230D-4F82-A715-0552C4C6F1D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F82-A62C-483B-ACE3-F01530E37BB4}" type="datetimeFigureOut">
              <a:rPr lang="en-US" smtClean="0"/>
              <a:pPr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96C8C-B0CF-4D19-AC05-EAC37501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/>
              <a:t>Heart :</a:t>
            </a:r>
          </a:p>
          <a:p>
            <a:r>
              <a:rPr lang="en-US" dirty="0"/>
              <a:t>Right side pump :</a:t>
            </a:r>
          </a:p>
          <a:p>
            <a:r>
              <a:rPr lang="en-US" dirty="0"/>
              <a:t>-Pump blood to lungs </a:t>
            </a:r>
          </a:p>
          <a:p>
            <a:r>
              <a:rPr lang="en-US" dirty="0"/>
              <a:t>-against low resistance </a:t>
            </a:r>
          </a:p>
          <a:p>
            <a:r>
              <a:rPr lang="en-US" dirty="0"/>
              <a:t>-under low pressure </a:t>
            </a:r>
          </a:p>
          <a:p>
            <a:endParaRPr lang="en-US" dirty="0"/>
          </a:p>
          <a:p>
            <a:r>
              <a:rPr lang="en-US" dirty="0"/>
              <a:t>Left side pump :</a:t>
            </a:r>
          </a:p>
          <a:p>
            <a:r>
              <a:rPr lang="en-US" dirty="0"/>
              <a:t>-pump blood to whole body </a:t>
            </a:r>
          </a:p>
          <a:p>
            <a:r>
              <a:rPr lang="en-US" dirty="0"/>
              <a:t>-Under high pressure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/>
              <a:t>Excitability :</a:t>
            </a:r>
          </a:p>
          <a:p>
            <a:r>
              <a:rPr lang="en-US" dirty="0"/>
              <a:t>Action potential of the ordinary cardiac muscle </a:t>
            </a:r>
          </a:p>
          <a:p>
            <a:r>
              <a:rPr lang="en-US" dirty="0"/>
              <a:t>                       +20 MV (inactivation Na+ channels )</a:t>
            </a:r>
          </a:p>
          <a:p>
            <a:r>
              <a:rPr lang="en-US" dirty="0"/>
              <a:t>                              (1) small rapid </a:t>
            </a:r>
            <a:r>
              <a:rPr lang="en-US" dirty="0" err="1"/>
              <a:t>repolarization</a:t>
            </a:r>
            <a:endParaRPr lang="en-US" dirty="0"/>
          </a:p>
          <a:p>
            <a:pPr>
              <a:buNone/>
            </a:pPr>
            <a:r>
              <a:rPr lang="en-US" dirty="0"/>
              <a:t>*</a:t>
            </a:r>
            <a:r>
              <a:rPr lang="en-US" dirty="0">
                <a:solidFill>
                  <a:schemeClr val="accent1"/>
                </a:solidFill>
              </a:rPr>
              <a:t>PHASE (0)</a:t>
            </a:r>
            <a:r>
              <a:rPr lang="en-US" dirty="0"/>
              <a:t>                  (+10 </a:t>
            </a:r>
            <a:r>
              <a:rPr lang="en-US" dirty="0" err="1"/>
              <a:t>mv</a:t>
            </a:r>
            <a:r>
              <a:rPr lang="en-US" dirty="0"/>
              <a:t>)  K+ efflux               </a:t>
            </a:r>
          </a:p>
          <a:p>
            <a:pPr>
              <a:buNone/>
            </a:pPr>
            <a:r>
              <a:rPr lang="en-US" dirty="0"/>
              <a:t>*</a:t>
            </a:r>
            <a:r>
              <a:rPr lang="en-US" dirty="0">
                <a:solidFill>
                  <a:schemeClr val="accent1"/>
                </a:solidFill>
              </a:rPr>
              <a:t>Depolarization</a:t>
            </a:r>
            <a:r>
              <a:rPr lang="en-US" dirty="0"/>
              <a:t>          </a:t>
            </a:r>
            <a:r>
              <a:rPr lang="en-US" dirty="0">
                <a:solidFill>
                  <a:srgbClr val="FF0000"/>
                </a:solidFill>
              </a:rPr>
              <a:t>plateau (2) , potential ( zero)</a:t>
            </a:r>
          </a:p>
          <a:p>
            <a:pPr>
              <a:buNone/>
            </a:pPr>
            <a:r>
              <a:rPr lang="en-US" dirty="0"/>
              <a:t>*</a:t>
            </a:r>
            <a:r>
              <a:rPr lang="en-US" dirty="0">
                <a:solidFill>
                  <a:schemeClr val="accent1"/>
                </a:solidFill>
              </a:rPr>
              <a:t>Open ( Na+                 </a:t>
            </a:r>
            <a:r>
              <a:rPr lang="en-US" dirty="0">
                <a:solidFill>
                  <a:srgbClr val="FF0000"/>
                </a:solidFill>
              </a:rPr>
              <a:t>200 msec.</a:t>
            </a:r>
          </a:p>
          <a:p>
            <a:r>
              <a:rPr lang="en-US" dirty="0">
                <a:solidFill>
                  <a:schemeClr val="accent1"/>
                </a:solidFill>
              </a:rPr>
              <a:t>Channels )                </a:t>
            </a:r>
            <a:r>
              <a:rPr lang="en-US" dirty="0">
                <a:solidFill>
                  <a:srgbClr val="FF0000"/>
                </a:solidFill>
              </a:rPr>
              <a:t>Ca++ influx , K+  efflux </a:t>
            </a:r>
          </a:p>
          <a:p>
            <a:r>
              <a:rPr lang="en-US" dirty="0"/>
              <a:t>                                   </a:t>
            </a:r>
            <a:r>
              <a:rPr lang="en-US" dirty="0">
                <a:solidFill>
                  <a:srgbClr val="FF0000"/>
                </a:solidFill>
              </a:rPr>
              <a:t>(L-Ca++ channels)               </a:t>
            </a:r>
            <a:r>
              <a:rPr lang="en-US" dirty="0"/>
              <a:t>(3)</a:t>
            </a:r>
          </a:p>
          <a:p>
            <a:r>
              <a:rPr lang="en-US" dirty="0"/>
              <a:t>RMP -90mv                                                    rapid </a:t>
            </a:r>
            <a:r>
              <a:rPr lang="en-US" dirty="0" err="1"/>
              <a:t>repol</a:t>
            </a:r>
            <a:r>
              <a:rPr lang="en-US" dirty="0"/>
              <a:t>.</a:t>
            </a:r>
          </a:p>
          <a:p>
            <a:r>
              <a:rPr lang="en-US" dirty="0"/>
              <a:t>1-Select. Perm. &amp; 2-Na+, K+ pump             (K+ efflux)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438400" y="1828800"/>
            <a:ext cx="609600" cy="373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48000" y="1905000"/>
            <a:ext cx="4572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05200" y="3048000"/>
            <a:ext cx="3810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315200" y="3124200"/>
            <a:ext cx="60960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r>
              <a:rPr lang="en-US" dirty="0"/>
              <a:t>Relation between action potential and mechanical response :</a:t>
            </a:r>
          </a:p>
          <a:p>
            <a:r>
              <a:rPr lang="en-US" dirty="0"/>
              <a:t>*Contraction starts just after beginning of depolarization </a:t>
            </a:r>
          </a:p>
          <a:p>
            <a:r>
              <a:rPr lang="en-US" dirty="0"/>
              <a:t>*Contraction reaches maximum by end of plateau</a:t>
            </a:r>
          </a:p>
          <a:p>
            <a:r>
              <a:rPr lang="en-US" dirty="0"/>
              <a:t>*First half of diastole ( relaxation ) coincides with the rapid </a:t>
            </a:r>
            <a:r>
              <a:rPr lang="en-US" dirty="0" err="1"/>
              <a:t>repolarization</a:t>
            </a:r>
            <a:r>
              <a:rPr lang="en-US" dirty="0"/>
              <a:t> ( diastolic time ---double </a:t>
            </a:r>
            <a:r>
              <a:rPr lang="en-US" dirty="0" err="1"/>
              <a:t>repolarization</a:t>
            </a:r>
            <a:r>
              <a:rPr lang="en-US" dirty="0"/>
              <a:t> time 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04485"/>
            <a:ext cx="8534400" cy="614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r>
              <a:rPr lang="en-US" dirty="0"/>
              <a:t>Relation between the action potential and the mechanical changes :</a:t>
            </a:r>
          </a:p>
          <a:p>
            <a:r>
              <a:rPr lang="en-US" dirty="0"/>
              <a:t>*Systole of the heart coincides with the period of depolarization ----till end of plateau </a:t>
            </a:r>
          </a:p>
          <a:p>
            <a:r>
              <a:rPr lang="en-US" dirty="0"/>
              <a:t>*Diastole coincides----coincides with the rapid </a:t>
            </a:r>
            <a:r>
              <a:rPr lang="en-US" dirty="0" err="1"/>
              <a:t>repolarization</a:t>
            </a:r>
            <a:endParaRPr lang="en-US" dirty="0"/>
          </a:p>
          <a:p>
            <a:r>
              <a:rPr lang="en-US" dirty="0"/>
              <a:t>*Mechanical response last about one and half as long as the action potential duration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/>
              <a:t>Relation between action potential and excitability changes 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RRP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-coincides with the period</a:t>
                      </a:r>
                      <a:r>
                        <a:rPr lang="en-US" baseline="0" dirty="0"/>
                        <a:t> of depolarization and plateau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-excitability is lost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-coincides with period of rapid </a:t>
                      </a:r>
                      <a:r>
                        <a:rPr lang="en-US" dirty="0" err="1"/>
                        <a:t>repolarization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-excitability decreased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629400"/>
          </a:xfrm>
        </p:spPr>
        <p:txBody>
          <a:bodyPr/>
          <a:lstStyle/>
          <a:p>
            <a:r>
              <a:rPr lang="en-US" dirty="0"/>
              <a:t>Relation between action potential and ECG changes :</a:t>
            </a:r>
          </a:p>
          <a:p>
            <a:r>
              <a:rPr lang="en-US" dirty="0"/>
              <a:t>The QRS --- coincides with the depolarization phase </a:t>
            </a:r>
          </a:p>
          <a:p>
            <a:endParaRPr lang="en-US" dirty="0"/>
          </a:p>
          <a:p>
            <a:r>
              <a:rPr lang="en-US" dirty="0"/>
              <a:t>The S-T segment coincides with the plateau</a:t>
            </a:r>
          </a:p>
          <a:p>
            <a:endParaRPr lang="en-US" dirty="0"/>
          </a:p>
          <a:p>
            <a:r>
              <a:rPr lang="en-US" dirty="0"/>
              <a:t>The T wave coincides with the rapid </a:t>
            </a:r>
            <a:r>
              <a:rPr lang="en-US" dirty="0" err="1"/>
              <a:t>repolarization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Contractility :</a:t>
            </a:r>
          </a:p>
          <a:p>
            <a:r>
              <a:rPr lang="en-US" dirty="0"/>
              <a:t>Def: It is the ability of the cardiac muscle to contract and pump blood </a:t>
            </a:r>
          </a:p>
          <a:p>
            <a:r>
              <a:rPr lang="en-US" dirty="0"/>
              <a:t>Excitation contraction coupling :</a:t>
            </a:r>
          </a:p>
          <a:p>
            <a:r>
              <a:rPr lang="en-US" dirty="0"/>
              <a:t>1-depolarization occurs in the cardiac muscle </a:t>
            </a:r>
          </a:p>
          <a:p>
            <a:r>
              <a:rPr lang="en-US" dirty="0"/>
              <a:t>     this leads to calcium entry inside cardiac muscle </a:t>
            </a:r>
          </a:p>
          <a:p>
            <a:endParaRPr lang="en-US" dirty="0"/>
          </a:p>
          <a:p>
            <a:r>
              <a:rPr lang="en-US" dirty="0"/>
              <a:t>2-the entry of calcium trigger the release of calcium from the </a:t>
            </a:r>
            <a:r>
              <a:rPr lang="en-US" dirty="0" err="1"/>
              <a:t>sarcoplasmic</a:t>
            </a:r>
            <a:r>
              <a:rPr lang="en-US" dirty="0"/>
              <a:t> reticulum </a:t>
            </a:r>
          </a:p>
          <a:p>
            <a:endParaRPr lang="en-US" dirty="0"/>
          </a:p>
          <a:p>
            <a:r>
              <a:rPr lang="en-US" dirty="0"/>
              <a:t>3-calcium binds to </a:t>
            </a:r>
            <a:r>
              <a:rPr lang="en-US" dirty="0" err="1"/>
              <a:t>troponin</a:t>
            </a:r>
            <a:r>
              <a:rPr lang="en-US" dirty="0"/>
              <a:t> – c </a:t>
            </a:r>
          </a:p>
          <a:p>
            <a:r>
              <a:rPr lang="en-US" dirty="0"/>
              <a:t>4-tropomyosin is removed from active sites of </a:t>
            </a:r>
            <a:r>
              <a:rPr lang="en-US" dirty="0" err="1"/>
              <a:t>actin</a:t>
            </a:r>
            <a:endParaRPr lang="en-US" dirty="0"/>
          </a:p>
          <a:p>
            <a:r>
              <a:rPr lang="en-US" dirty="0"/>
              <a:t>5-interaction between myosin head and active site of </a:t>
            </a:r>
            <a:r>
              <a:rPr lang="en-US" dirty="0" err="1"/>
              <a:t>actin</a:t>
            </a:r>
            <a:r>
              <a:rPr lang="en-US" dirty="0"/>
              <a:t> ---slide of </a:t>
            </a:r>
            <a:r>
              <a:rPr lang="en-US" dirty="0" err="1"/>
              <a:t>actin</a:t>
            </a:r>
            <a:r>
              <a:rPr lang="en-US" dirty="0"/>
              <a:t> over myosin ( contraction )</a:t>
            </a:r>
          </a:p>
          <a:p>
            <a:r>
              <a:rPr lang="en-US" dirty="0"/>
              <a:t>6-remove the calcium from </a:t>
            </a:r>
            <a:r>
              <a:rPr lang="en-US" dirty="0" err="1"/>
              <a:t>sarcoplasm</a:t>
            </a:r>
            <a:r>
              <a:rPr lang="en-US" dirty="0"/>
              <a:t> --relaxation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Factors affecting contractility :</a:t>
            </a:r>
          </a:p>
          <a:p>
            <a:r>
              <a:rPr lang="en-US" b="1" u="sng" dirty="0"/>
              <a:t>1-All or non law </a:t>
            </a:r>
            <a:r>
              <a:rPr lang="en-US" dirty="0"/>
              <a:t>:</a:t>
            </a:r>
          </a:p>
          <a:p>
            <a:r>
              <a:rPr lang="en-US" dirty="0"/>
              <a:t>-the cardiac muscle is stimulated by a threshold stimulus </a:t>
            </a:r>
          </a:p>
          <a:p>
            <a:r>
              <a:rPr lang="en-US" dirty="0"/>
              <a:t>-the cardiac muscle will contract maximally </a:t>
            </a:r>
          </a:p>
          <a:p>
            <a:r>
              <a:rPr lang="en-US" dirty="0"/>
              <a:t>-if the cardiac muscle is stimulated by a stimulus of intensity less than threshold -----NO RESPONSE</a:t>
            </a:r>
          </a:p>
          <a:p>
            <a:r>
              <a:rPr lang="en-US" dirty="0"/>
              <a:t>--If the cardiac muscle is stimulated by a stimulus of intensity more than threshold ----NO CHANGE IN INTENSITY OF CONTRACTION </a:t>
            </a:r>
          </a:p>
          <a:p>
            <a:r>
              <a:rPr lang="en-US" dirty="0"/>
              <a:t>*Cardiac muscle either contract maximally or does not contract at all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91600" cy="6553200"/>
          </a:xfrm>
        </p:spPr>
        <p:txBody>
          <a:bodyPr/>
          <a:lstStyle/>
          <a:p>
            <a:r>
              <a:rPr lang="en-US" b="1" u="sng" dirty="0"/>
              <a:t>2-Tetanus :</a:t>
            </a:r>
          </a:p>
          <a:p>
            <a:r>
              <a:rPr lang="en-US" dirty="0"/>
              <a:t>Def: sustained contraction ( the successive contractions fuse together )</a:t>
            </a:r>
          </a:p>
          <a:p>
            <a:r>
              <a:rPr lang="en-US" dirty="0"/>
              <a:t>*The cardiac muscle can not be </a:t>
            </a:r>
            <a:r>
              <a:rPr lang="en-US" dirty="0" err="1"/>
              <a:t>teatnized</a:t>
            </a:r>
            <a:r>
              <a:rPr lang="en-US" dirty="0"/>
              <a:t> due to the long ARP ---this coincides with systole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r>
              <a:rPr lang="en-US" b="1" u="sng" dirty="0"/>
              <a:t>3-Length tension relation ship:</a:t>
            </a:r>
          </a:p>
          <a:p>
            <a:r>
              <a:rPr lang="en-US" dirty="0"/>
              <a:t>-The venous return to the heart ----</a:t>
            </a:r>
            <a:r>
              <a:rPr lang="en-US" dirty="0" err="1"/>
              <a:t>strech</a:t>
            </a:r>
            <a:r>
              <a:rPr lang="en-US" dirty="0"/>
              <a:t> the heart muscle -----leads to more force of contraction to push the more returned venous return </a:t>
            </a:r>
          </a:p>
          <a:p>
            <a:endParaRPr lang="en-US" dirty="0"/>
          </a:p>
          <a:p>
            <a:r>
              <a:rPr lang="en-US" dirty="0"/>
              <a:t>-the force of contraction is directly proportional to initial length of cardiac fiber ( within limits ) ( starling law)</a:t>
            </a:r>
          </a:p>
          <a:p>
            <a:endParaRPr lang="en-US" dirty="0"/>
          </a:p>
          <a:p>
            <a:r>
              <a:rPr lang="en-US" dirty="0"/>
              <a:t>-increase initial length of cardiac muscle ----increase the force of contraction ----till reach maximum contraction at certain length ( L-max 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:\Users\Galaxy\Downloads\nbz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106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77000"/>
          </a:xfrm>
        </p:spPr>
        <p:txBody>
          <a:bodyPr/>
          <a:lstStyle/>
          <a:p>
            <a:r>
              <a:rPr lang="en-US" dirty="0"/>
              <a:t>-At the ( L-max ) all the cross bridges of myosin bind to active sites of </a:t>
            </a:r>
            <a:r>
              <a:rPr lang="en-US" dirty="0" err="1"/>
              <a:t>actin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-if the heart muscle is </a:t>
            </a:r>
            <a:r>
              <a:rPr lang="en-US" dirty="0" err="1"/>
              <a:t>streched</a:t>
            </a:r>
            <a:r>
              <a:rPr lang="en-US" dirty="0"/>
              <a:t> more above the ( L-max ) ( may be due to more venous return ) this will lead to decrease force of contraction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553200"/>
          </a:xfrm>
        </p:spPr>
        <p:txBody>
          <a:bodyPr/>
          <a:lstStyle/>
          <a:p>
            <a:r>
              <a:rPr lang="en-US" dirty="0"/>
              <a:t>4-Force velocity relation ship :</a:t>
            </a:r>
          </a:p>
          <a:p>
            <a:r>
              <a:rPr lang="en-US" dirty="0"/>
              <a:t>-The velocity of contraction of the cardiac muscle is </a:t>
            </a:r>
            <a:r>
              <a:rPr lang="en-US" dirty="0" err="1"/>
              <a:t>inversly</a:t>
            </a:r>
            <a:r>
              <a:rPr lang="en-US" dirty="0"/>
              <a:t> proportional to the load moved during contraction </a:t>
            </a:r>
          </a:p>
          <a:p>
            <a:endParaRPr lang="en-US" dirty="0"/>
          </a:p>
          <a:p>
            <a:r>
              <a:rPr lang="en-US" dirty="0"/>
              <a:t>-if the load moved during contraction is increased -----initial velocity of contraction decreases </a:t>
            </a:r>
          </a:p>
          <a:p>
            <a:endParaRPr lang="en-US" dirty="0"/>
          </a:p>
          <a:p>
            <a:r>
              <a:rPr lang="en-US" dirty="0"/>
              <a:t>-if the load is decreased -----initial velocity of contraction increases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r>
              <a:rPr lang="en-US" dirty="0"/>
              <a:t>5-stair case phenomenon :</a:t>
            </a:r>
          </a:p>
          <a:p>
            <a:r>
              <a:rPr lang="en-US" dirty="0"/>
              <a:t>-If we apply REPEATED STIMULI to the cardiac muscle in a short time </a:t>
            </a:r>
          </a:p>
          <a:p>
            <a:endParaRPr lang="en-US" dirty="0"/>
          </a:p>
          <a:p>
            <a:r>
              <a:rPr lang="en-US" dirty="0"/>
              <a:t>-the second contraction will be higher than the first one </a:t>
            </a:r>
          </a:p>
          <a:p>
            <a:r>
              <a:rPr lang="en-US" dirty="0"/>
              <a:t>-the third contraction will be higher than the second one ( till reach new level ) </a:t>
            </a:r>
          </a:p>
          <a:p>
            <a:endParaRPr lang="en-US" dirty="0"/>
          </a:p>
          <a:p>
            <a:r>
              <a:rPr lang="en-US" dirty="0"/>
              <a:t>* The increase in force of contraction will be due to _increase calcium ions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r>
              <a:rPr lang="en-US" dirty="0"/>
              <a:t>6-inotropic state :</a:t>
            </a:r>
          </a:p>
          <a:p>
            <a:r>
              <a:rPr lang="en-US" dirty="0"/>
              <a:t>Def: ability of the cardiac muscle to contract and form force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905000"/>
          <a:ext cx="60960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Positive </a:t>
                      </a:r>
                      <a:r>
                        <a:rPr lang="en-US" dirty="0" err="1"/>
                        <a:t>inotropic</a:t>
                      </a:r>
                      <a:r>
                        <a:rPr lang="en-US" dirty="0"/>
                        <a:t> factors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Negative </a:t>
                      </a:r>
                      <a:r>
                        <a:rPr lang="en-US" dirty="0" err="1"/>
                        <a:t>inotropic</a:t>
                      </a:r>
                      <a:r>
                        <a:rPr lang="en-US" dirty="0"/>
                        <a:t> factors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-sympathetic stimulation through beta 1 receptors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catecholamines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-glucagon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-digitalis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xanthines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-they act by increasing calcium in </a:t>
                      </a:r>
                      <a:r>
                        <a:rPr lang="en-US" dirty="0" err="1"/>
                        <a:t>sarcoplasm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-parasympathetic stimulation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acteylcholine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hypoaxia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-calcium channel blockers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anaesthesia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antiarrhythmic</a:t>
                      </a:r>
                      <a:r>
                        <a:rPr lang="en-US" dirty="0"/>
                        <a:t> drugs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r>
              <a:rPr lang="en-US" dirty="0" err="1"/>
              <a:t>Rhythmicity</a:t>
            </a:r>
            <a:r>
              <a:rPr lang="en-US" dirty="0"/>
              <a:t> :</a:t>
            </a:r>
          </a:p>
          <a:p>
            <a:r>
              <a:rPr lang="en-US" dirty="0"/>
              <a:t>Def ability of the cardiac specialized muscles to initiate their own rhythm independent of nerves </a:t>
            </a:r>
          </a:p>
          <a:p>
            <a:endParaRPr lang="en-US" dirty="0"/>
          </a:p>
        </p:txBody>
      </p:sp>
      <p:pic>
        <p:nvPicPr>
          <p:cNvPr id="1026" name="Picture 2" descr="C:\Users\Galaxy\Downloads\u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822" y="1961590"/>
            <a:ext cx="7667452" cy="4134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r>
              <a:rPr lang="en-US" dirty="0"/>
              <a:t>Conductivity : </a:t>
            </a:r>
          </a:p>
          <a:p>
            <a:r>
              <a:rPr lang="en-US" dirty="0"/>
              <a:t>Ability to conduct impulses along atrium to ventricle </a:t>
            </a:r>
          </a:p>
          <a:p>
            <a:r>
              <a:rPr lang="en-US" dirty="0"/>
              <a:t>Conducting system of heart 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Galaxy\Downloads\gt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20692"/>
            <a:ext cx="8077200" cy="63918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Galaxy\Downloads\hy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88392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Galaxy\Downloads\hu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934" y="838200"/>
            <a:ext cx="8013666" cy="5576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52400"/>
          <a:ext cx="8763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heart sound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Second heart sound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-due to closure of the A-V valves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-low pitched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-long duration ( heard as ( </a:t>
                      </a:r>
                      <a:r>
                        <a:rPr lang="en-US" dirty="0" err="1"/>
                        <a:t>lub</a:t>
                      </a:r>
                      <a:r>
                        <a:rPr lang="en-US" dirty="0"/>
                        <a:t>)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-best heard at </a:t>
                      </a:r>
                    </a:p>
                    <a:p>
                      <a:r>
                        <a:rPr lang="en-US" dirty="0"/>
                        <a:t>*Mitral area ---apex ( fifth space to the left </a:t>
                      </a:r>
                      <a:r>
                        <a:rPr lang="en-US" dirty="0" err="1"/>
                        <a:t>midclavicular</a:t>
                      </a:r>
                      <a:r>
                        <a:rPr lang="en-US" dirty="0"/>
                        <a:t> line ) </a:t>
                      </a:r>
                    </a:p>
                    <a:p>
                      <a:r>
                        <a:rPr lang="en-US" dirty="0"/>
                        <a:t>*Tricuspid</a:t>
                      </a:r>
                      <a:r>
                        <a:rPr lang="en-US" baseline="0" dirty="0"/>
                        <a:t> area ---to left of lower end of sternum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-sudden closure of the </a:t>
                      </a:r>
                      <a:r>
                        <a:rPr lang="en-US" dirty="0" err="1"/>
                        <a:t>semilunar</a:t>
                      </a:r>
                      <a:r>
                        <a:rPr lang="en-US" dirty="0"/>
                        <a:t> valves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-high pitched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-shorter duration ( heard as ( dub )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-best heard at </a:t>
                      </a:r>
                    </a:p>
                    <a:p>
                      <a:r>
                        <a:rPr lang="en-US" dirty="0"/>
                        <a:t>*Aortic</a:t>
                      </a:r>
                      <a:r>
                        <a:rPr lang="en-US" baseline="0" dirty="0"/>
                        <a:t> area –second right </a:t>
                      </a:r>
                      <a:r>
                        <a:rPr lang="en-US" baseline="0" dirty="0" err="1"/>
                        <a:t>intercostal</a:t>
                      </a:r>
                      <a:r>
                        <a:rPr lang="en-US" baseline="0" dirty="0"/>
                        <a:t> space </a:t>
                      </a:r>
                    </a:p>
                    <a:p>
                      <a:r>
                        <a:rPr lang="en-US" baseline="0" dirty="0"/>
                        <a:t>* Pulmonary area –second left </a:t>
                      </a:r>
                      <a:r>
                        <a:rPr lang="en-US" baseline="0" dirty="0" err="1"/>
                        <a:t>intercostal</a:t>
                      </a:r>
                      <a:r>
                        <a:rPr lang="en-US" baseline="0" dirty="0"/>
                        <a:t> space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5897563"/>
          </a:xfrm>
        </p:spPr>
        <p:txBody>
          <a:bodyPr>
            <a:normAutofit fontScale="92500"/>
          </a:bodyPr>
          <a:lstStyle/>
          <a:p>
            <a:r>
              <a:rPr lang="en-US" dirty="0"/>
              <a:t>Atrium :</a:t>
            </a:r>
          </a:p>
          <a:p>
            <a:r>
              <a:rPr lang="en-US" dirty="0"/>
              <a:t>Act as </a:t>
            </a:r>
            <a:r>
              <a:rPr lang="en-US" dirty="0" err="1"/>
              <a:t>reservoire</a:t>
            </a:r>
            <a:r>
              <a:rPr lang="en-US" dirty="0"/>
              <a:t> </a:t>
            </a:r>
          </a:p>
          <a:p>
            <a:r>
              <a:rPr lang="en-US" dirty="0"/>
              <a:t>Blood pass from atria to ventricle </a:t>
            </a:r>
          </a:p>
          <a:p>
            <a:r>
              <a:rPr lang="en-US" dirty="0"/>
              <a:t>70% by gravity </a:t>
            </a:r>
          </a:p>
          <a:p>
            <a:r>
              <a:rPr lang="en-US" dirty="0"/>
              <a:t>30% by </a:t>
            </a:r>
            <a:r>
              <a:rPr lang="en-US" dirty="0" err="1"/>
              <a:t>atrial</a:t>
            </a:r>
            <a:r>
              <a:rPr lang="en-US" dirty="0"/>
              <a:t> systole </a:t>
            </a:r>
          </a:p>
          <a:p>
            <a:r>
              <a:rPr lang="en-US" dirty="0"/>
              <a:t>Ventricle :</a:t>
            </a:r>
          </a:p>
          <a:p>
            <a:r>
              <a:rPr lang="en-US" dirty="0"/>
              <a:t>Thick wall </a:t>
            </a:r>
          </a:p>
          <a:p>
            <a:r>
              <a:rPr lang="en-US" dirty="0"/>
              <a:t>Right ventricle act as volume pump &amp; push blood to pulmonary circulation by pulmonary artery </a:t>
            </a:r>
          </a:p>
          <a:p>
            <a:r>
              <a:rPr lang="en-US" dirty="0"/>
              <a:t>Left ventricle act as pressure pump &amp; push blood to aorta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r>
              <a:rPr lang="en-US" u="sng" dirty="0"/>
              <a:t>*Cardiac out put :</a:t>
            </a:r>
          </a:p>
          <a:p>
            <a:r>
              <a:rPr lang="en-US" dirty="0"/>
              <a:t>Def: volume of blood pumped by  each </a:t>
            </a:r>
          </a:p>
          <a:p>
            <a:r>
              <a:rPr lang="en-US" dirty="0"/>
              <a:t>ventricle /min =5 liters /min </a:t>
            </a:r>
          </a:p>
          <a:p>
            <a:r>
              <a:rPr lang="en-US" dirty="0"/>
              <a:t>Cardiac out put depends on 1-(SV) , 2- (HR )</a:t>
            </a:r>
          </a:p>
          <a:p>
            <a:r>
              <a:rPr lang="en-US" dirty="0"/>
              <a:t>CO = stroke volume (SV)* heart rate (HR)</a:t>
            </a:r>
          </a:p>
          <a:p>
            <a:r>
              <a:rPr lang="en-US" dirty="0"/>
              <a:t>5 L/min =          70 ml                70 beat/min</a:t>
            </a:r>
          </a:p>
          <a:p>
            <a:r>
              <a:rPr lang="en-US" dirty="0"/>
              <a:t>*</a:t>
            </a:r>
            <a:r>
              <a:rPr lang="en-US" u="sng" dirty="0"/>
              <a:t>Cardiac index :</a:t>
            </a:r>
          </a:p>
          <a:p>
            <a:r>
              <a:rPr lang="en-US" dirty="0"/>
              <a:t>Def: volume of blood pumped by each ventricle per minute per </a:t>
            </a:r>
          </a:p>
          <a:p>
            <a:r>
              <a:rPr lang="en-US" dirty="0"/>
              <a:t>square meter surface area = 3.2L/min/m2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*stroke volume :</a:t>
            </a:r>
          </a:p>
          <a:p>
            <a:r>
              <a:rPr lang="en-US" dirty="0"/>
              <a:t>Def: volume of blood pumped by each ventricle per beat --- normally 70 ml </a:t>
            </a:r>
          </a:p>
          <a:p>
            <a:r>
              <a:rPr lang="en-US" dirty="0"/>
              <a:t>S.V. = E.D.V. – E.S.V. </a:t>
            </a:r>
          </a:p>
          <a:p>
            <a:endParaRPr lang="en-US" dirty="0"/>
          </a:p>
          <a:p>
            <a:r>
              <a:rPr lang="en-US" dirty="0"/>
              <a:t>*E.D.V. ( End diastolic volume ) : </a:t>
            </a:r>
          </a:p>
          <a:p>
            <a:r>
              <a:rPr lang="en-US" dirty="0"/>
              <a:t>Def: volume of blood present in the ventricles at end of diastole – normally 135 ml </a:t>
            </a:r>
          </a:p>
          <a:p>
            <a:endParaRPr lang="en-US" dirty="0"/>
          </a:p>
          <a:p>
            <a:r>
              <a:rPr lang="en-US" dirty="0"/>
              <a:t>*E.S.V. ( End systolic volume ) :</a:t>
            </a:r>
          </a:p>
          <a:p>
            <a:r>
              <a:rPr lang="en-US" dirty="0"/>
              <a:t>Def: volume of blood present in the ventricles at end of systole –normally 65 ml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r>
              <a:rPr lang="en-US" dirty="0"/>
              <a:t>Ejection fraction :</a:t>
            </a:r>
          </a:p>
          <a:p>
            <a:r>
              <a:rPr lang="en-US" dirty="0"/>
              <a:t>Def: it is the fraction of the EDV that is ejected each beat – normally 55% -75% </a:t>
            </a:r>
          </a:p>
          <a:p>
            <a:r>
              <a:rPr lang="en-US" dirty="0"/>
              <a:t>EF = (SV / EDV) * 100 </a:t>
            </a:r>
          </a:p>
          <a:p>
            <a:r>
              <a:rPr lang="en-US" dirty="0"/>
              <a:t>Importance of EF --- it helps to assess the contractility of the heart </a:t>
            </a:r>
          </a:p>
          <a:p>
            <a:r>
              <a:rPr lang="en-US" dirty="0"/>
              <a:t>Physiologic variation of the CO 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4038600"/>
          <a:ext cx="8839200" cy="269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940">
                <a:tc>
                  <a:txBody>
                    <a:bodyPr/>
                    <a:lstStyle/>
                    <a:p>
                      <a:r>
                        <a:rPr lang="en-US" dirty="0"/>
                        <a:t>CO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is un changed during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 is increased 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 is decreased 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r>
                        <a:rPr lang="en-US" dirty="0"/>
                        <a:t>-sleep </a:t>
                      </a:r>
                    </a:p>
                    <a:p>
                      <a:r>
                        <a:rPr lang="en-US" dirty="0"/>
                        <a:t>-moderate change in external temperature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-eating ( 30%)</a:t>
                      </a:r>
                    </a:p>
                    <a:p>
                      <a:r>
                        <a:rPr lang="en-US" dirty="0"/>
                        <a:t>-excitement ( 50-100%)</a:t>
                      </a:r>
                    </a:p>
                    <a:p>
                      <a:r>
                        <a:rPr lang="en-US" dirty="0"/>
                        <a:t>-exercise ( 300%)</a:t>
                      </a:r>
                    </a:p>
                    <a:p>
                      <a:r>
                        <a:rPr lang="en-US" dirty="0"/>
                        <a:t>-exposure to high temperature</a:t>
                      </a:r>
                    </a:p>
                    <a:p>
                      <a:r>
                        <a:rPr lang="en-US" dirty="0"/>
                        <a:t>-epinephrine</a:t>
                      </a:r>
                      <a:r>
                        <a:rPr lang="en-US" baseline="0" dirty="0"/>
                        <a:t> injection </a:t>
                      </a:r>
                    </a:p>
                    <a:p>
                      <a:r>
                        <a:rPr lang="en-US" baseline="0" dirty="0"/>
                        <a:t>-inspiration </a:t>
                      </a:r>
                    </a:p>
                    <a:p>
                      <a:r>
                        <a:rPr lang="en-US" baseline="0" dirty="0"/>
                        <a:t>-shift from standing to recumbent position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-heart failure </a:t>
                      </a:r>
                    </a:p>
                    <a:p>
                      <a:r>
                        <a:rPr lang="en-US" dirty="0"/>
                        <a:t>-rapid arrhythmia </a:t>
                      </a:r>
                    </a:p>
                    <a:p>
                      <a:r>
                        <a:rPr lang="en-US" dirty="0"/>
                        <a:t>-sitting or standing from lying position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r>
              <a:rPr lang="en-US" dirty="0"/>
              <a:t>Control of cardiac output :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685800"/>
          <a:ext cx="8839200" cy="665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Heart rate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 in preload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After load effect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Inotropic</a:t>
                      </a:r>
                      <a:r>
                        <a:rPr lang="en-US" dirty="0"/>
                        <a:t> state effect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540">
                <a:tc>
                  <a:txBody>
                    <a:bodyPr/>
                    <a:lstStyle/>
                    <a:p>
                      <a:r>
                        <a:rPr lang="en-US" dirty="0"/>
                        <a:t>-CO</a:t>
                      </a:r>
                      <a:r>
                        <a:rPr lang="en-US" baseline="0" dirty="0"/>
                        <a:t> = SV * HR </a:t>
                      </a:r>
                    </a:p>
                    <a:p>
                      <a:r>
                        <a:rPr lang="en-US" baseline="0" dirty="0"/>
                        <a:t>Increase heart rate up to 200b/min ---increase cardiac out put ( if HR increase more than that the CO decrease 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-the preload ( VR ) can</a:t>
                      </a:r>
                      <a:r>
                        <a:rPr lang="en-US" baseline="0" dirty="0"/>
                        <a:t> determine the length of the cardiac muscle before contraction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-The preload is detected by the EDV </a:t>
                      </a:r>
                    </a:p>
                    <a:p>
                      <a:r>
                        <a:rPr lang="en-US" baseline="0" dirty="0"/>
                        <a:t>Which depends on venous return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-Starling law (the more the initial length of the cardiac muscle ( EDV) ---the more the force of contraction within limits </a:t>
                      </a:r>
                    </a:p>
                    <a:p>
                      <a:r>
                        <a:rPr lang="en-US" baseline="0" dirty="0"/>
                        <a:t>(increase EDV ---increase SV ---increase CO ) </a:t>
                      </a:r>
                    </a:p>
                    <a:p>
                      <a:r>
                        <a:rPr lang="en-US" baseline="0" dirty="0"/>
                        <a:t>-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-it</a:t>
                      </a:r>
                      <a:r>
                        <a:rPr lang="en-US" baseline="0" dirty="0"/>
                        <a:t> is the load against which the ventricle contracts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-the main after load is the for left ventricle is the aortic pressure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-increase after load ---decrease SV ---decrease CO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-decrease after load ----decrease SV ---decrease 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-positive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inotropics</a:t>
                      </a:r>
                      <a:r>
                        <a:rPr lang="en-US" baseline="0" dirty="0"/>
                        <a:t> ---increase contractility ---increase SV ---increase CO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r>
              <a:rPr lang="en-US" dirty="0"/>
              <a:t>Factors affecting ventricle preload :</a:t>
            </a:r>
          </a:p>
          <a:p>
            <a:r>
              <a:rPr lang="en-US" dirty="0"/>
              <a:t>1-venous return ----increase VR ---increase preload </a:t>
            </a:r>
          </a:p>
          <a:p>
            <a:endParaRPr lang="en-US" dirty="0"/>
          </a:p>
          <a:p>
            <a:r>
              <a:rPr lang="en-US" dirty="0"/>
              <a:t>2-heart rate : ---increase heart rate ----above 200b/min ---lead to shorten the diastole ---decrease ventricle filling ----decrease preload </a:t>
            </a:r>
          </a:p>
          <a:p>
            <a:endParaRPr lang="en-US" dirty="0"/>
          </a:p>
          <a:p>
            <a:r>
              <a:rPr lang="en-US" dirty="0"/>
              <a:t>3-ventricle compliance : myocardial infarction ---decrease cardiac compliance ---decrease preload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/>
              <a:t>Cardiac reserve :</a:t>
            </a:r>
          </a:p>
          <a:p>
            <a:r>
              <a:rPr lang="en-US" dirty="0" err="1"/>
              <a:t>Def:it</a:t>
            </a:r>
            <a:r>
              <a:rPr lang="en-US" dirty="0"/>
              <a:t> is the difference between the cardiac out put that is pumped by the heart under normal conditions and maximum capacity for the heart to pump cardiac out put </a:t>
            </a:r>
          </a:p>
          <a:p>
            <a:r>
              <a:rPr lang="en-US" dirty="0"/>
              <a:t>*in normal young adult CR is 300%</a:t>
            </a:r>
          </a:p>
          <a:p>
            <a:r>
              <a:rPr lang="en-US" dirty="0"/>
              <a:t>It assessed by the : low dose </a:t>
            </a:r>
            <a:r>
              <a:rPr lang="en-US" dirty="0" err="1"/>
              <a:t>dobutamine</a:t>
            </a:r>
            <a:r>
              <a:rPr lang="en-US" dirty="0"/>
              <a:t> stress echocardiography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265238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28600"/>
          <a:ext cx="9144000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/>
                        <a:t>Positive </a:t>
                      </a:r>
                      <a:r>
                        <a:rPr lang="en-US" dirty="0" err="1"/>
                        <a:t>chronotropic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( heart</a:t>
                      </a:r>
                      <a:r>
                        <a:rPr lang="en-US" baseline="0" dirty="0"/>
                        <a:t> rate reserve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Factors increasing </a:t>
                      </a:r>
                      <a:r>
                        <a:rPr lang="en-US" dirty="0" err="1"/>
                        <a:t>presload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( EDV)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Factors decreasing </a:t>
                      </a:r>
                      <a:r>
                        <a:rPr lang="en-US" dirty="0" err="1"/>
                        <a:t>afterload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Positive </a:t>
                      </a:r>
                      <a:r>
                        <a:rPr lang="en-US" dirty="0" err="1"/>
                        <a:t>inotropic</a:t>
                      </a:r>
                      <a:r>
                        <a:rPr lang="en-US" dirty="0"/>
                        <a:t> condition (ESV reserve 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Cardiac hypertrophy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Venous oxygen reserve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8540">
                <a:tc>
                  <a:txBody>
                    <a:bodyPr/>
                    <a:lstStyle/>
                    <a:p>
                      <a:r>
                        <a:rPr lang="en-US" dirty="0"/>
                        <a:t>-During rest the heart</a:t>
                      </a:r>
                      <a:r>
                        <a:rPr lang="en-US" baseline="0" dirty="0"/>
                        <a:t> rate is about 70b/min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-on exercise the heart rate may reach 200b/min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-CO increases 3 times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-this is limited by the increased heart rate that shorten the diastole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-at rest the VR</a:t>
                      </a:r>
                      <a:r>
                        <a:rPr lang="en-US" baseline="0" dirty="0"/>
                        <a:t> form EDV about 135 ml </a:t>
                      </a:r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-on exercise the VR increases ---increase EDV ---</a:t>
                      </a:r>
                      <a:r>
                        <a:rPr lang="en-US" baseline="0" dirty="0" err="1"/>
                        <a:t>strech</a:t>
                      </a:r>
                      <a:r>
                        <a:rPr lang="en-US" baseline="0" dirty="0"/>
                        <a:t> the heart ---increase force of contraction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-on decreasing the total peripheral resistance ---the pumping of the heart becomes</a:t>
                      </a:r>
                      <a:r>
                        <a:rPr lang="en-US" baseline="0" dirty="0"/>
                        <a:t> easier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-at </a:t>
                      </a:r>
                      <a:r>
                        <a:rPr lang="en-US" dirty="0" err="1"/>
                        <a:t>rset</a:t>
                      </a:r>
                      <a:r>
                        <a:rPr lang="en-US" dirty="0"/>
                        <a:t> the ESV is about 65 ml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-on exercise the sympathetic stimulation increases the force of contraction ----this leads to increase SV ---decrease ESV ---  increase 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-hypertrophy of the cardiac muscle leads to</a:t>
                      </a:r>
                      <a:r>
                        <a:rPr lang="en-US" baseline="0" dirty="0"/>
                        <a:t> ---increase force of contraction ---increase SV ---increase CO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-During rest the O2 given by the blood to the </a:t>
                      </a:r>
                      <a:r>
                        <a:rPr lang="en-US" dirty="0" err="1"/>
                        <a:t>tiisues</a:t>
                      </a:r>
                      <a:r>
                        <a:rPr lang="en-US" baseline="0" dirty="0"/>
                        <a:t> is by  5 ml O2 for each 100 ml blood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-during exercise the O2 given by the blood to the tissues may reach 12 ml O2 for each 100 ml blood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Flow of blood in blood vessel is directly proportional to the pressure gradient between two points in the blood vessel </a:t>
            </a:r>
          </a:p>
          <a:p>
            <a:endParaRPr lang="en-US" dirty="0"/>
          </a:p>
          <a:p>
            <a:r>
              <a:rPr lang="en-US" dirty="0"/>
              <a:t>Resistance is </a:t>
            </a:r>
            <a:r>
              <a:rPr lang="en-US" dirty="0" err="1"/>
              <a:t>inversly</a:t>
            </a:r>
            <a:r>
              <a:rPr lang="en-US" dirty="0"/>
              <a:t> proportional to flow of blood </a:t>
            </a:r>
          </a:p>
          <a:p>
            <a:endParaRPr lang="en-US" dirty="0"/>
          </a:p>
          <a:p>
            <a:r>
              <a:rPr lang="en-US" dirty="0"/>
              <a:t>The highest resistance in the vascular system is offered by the arterioles as </a:t>
            </a:r>
          </a:p>
          <a:p>
            <a:r>
              <a:rPr lang="en-US" dirty="0"/>
              <a:t>*they have the narrowest cross section area </a:t>
            </a:r>
          </a:p>
          <a:p>
            <a:r>
              <a:rPr lang="en-US" dirty="0"/>
              <a:t>*their wall is rich in smooth muscle fibers &amp; poor in elastic fibers </a:t>
            </a:r>
          </a:p>
          <a:p>
            <a:r>
              <a:rPr lang="en-US" dirty="0"/>
              <a:t>VC of arterioles ----increase </a:t>
            </a:r>
            <a:r>
              <a:rPr lang="en-US" dirty="0" err="1"/>
              <a:t>resitance</a:t>
            </a:r>
            <a:r>
              <a:rPr lang="en-US" dirty="0"/>
              <a:t> </a:t>
            </a:r>
          </a:p>
          <a:p>
            <a:r>
              <a:rPr lang="en-US" dirty="0"/>
              <a:t>VD of arterioles ---decrease resistance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/>
          <a:lstStyle/>
          <a:p>
            <a:r>
              <a:rPr lang="en-US" dirty="0"/>
              <a:t>-The resistance in the systemic circulation is about 18 </a:t>
            </a:r>
            <a:r>
              <a:rPr lang="en-US" dirty="0" err="1"/>
              <a:t>mmhg</a:t>
            </a:r>
            <a:r>
              <a:rPr lang="en-US" dirty="0"/>
              <a:t>/L/min </a:t>
            </a:r>
          </a:p>
          <a:p>
            <a:endParaRPr lang="en-US" dirty="0"/>
          </a:p>
          <a:p>
            <a:r>
              <a:rPr lang="en-US" dirty="0"/>
              <a:t>-The resistance in the pulmonary circulation is about 3 mmHg/L/min</a:t>
            </a:r>
          </a:p>
          <a:p>
            <a:endParaRPr lang="en-US" dirty="0"/>
          </a:p>
          <a:p>
            <a:r>
              <a:rPr lang="en-US" dirty="0"/>
              <a:t>Blood flow : </a:t>
            </a:r>
          </a:p>
          <a:p>
            <a:r>
              <a:rPr lang="en-US" dirty="0"/>
              <a:t>Def: volume of blood that passes certain point in the circulation  ( L/min ) </a:t>
            </a:r>
            <a:r>
              <a:rPr lang="en-US"/>
              <a:t>(ml/min 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Regulation of diameter of arterioles 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0" cy="7152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0337">
                <a:tc>
                  <a:txBody>
                    <a:bodyPr/>
                    <a:lstStyle/>
                    <a:p>
                      <a:r>
                        <a:rPr lang="en-US" dirty="0"/>
                        <a:t>Central mechanisms </a:t>
                      </a:r>
                      <a:r>
                        <a:rPr lang="en-US" baseline="0" dirty="0"/>
                        <a:t>     ( </a:t>
                      </a:r>
                      <a:r>
                        <a:rPr lang="en-US" dirty="0"/>
                        <a:t>Aim to )</a:t>
                      </a:r>
                    </a:p>
                    <a:p>
                      <a:r>
                        <a:rPr lang="en-US" dirty="0"/>
                        <a:t>*regulate TPR </a:t>
                      </a:r>
                    </a:p>
                    <a:p>
                      <a:r>
                        <a:rPr lang="en-US" dirty="0"/>
                        <a:t>*maintain constant BP</a:t>
                      </a:r>
                    </a:p>
                    <a:p>
                      <a:r>
                        <a:rPr lang="en-US" dirty="0"/>
                        <a:t>*ensure adequate blood  to vital tissues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Local</a:t>
                      </a:r>
                      <a:r>
                        <a:rPr lang="en-US" baseline="0" dirty="0"/>
                        <a:t> mechanisms </a:t>
                      </a:r>
                    </a:p>
                    <a:p>
                      <a:r>
                        <a:rPr lang="en-US" baseline="0" dirty="0"/>
                        <a:t>It regulates blood flow according to metabolic needs of tissues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1503">
                <a:tc>
                  <a:txBody>
                    <a:bodyPr/>
                    <a:lstStyle/>
                    <a:p>
                      <a:r>
                        <a:rPr lang="en-US" b="1" dirty="0"/>
                        <a:t>1-Neural mechanisms </a:t>
                      </a:r>
                    </a:p>
                    <a:p>
                      <a:r>
                        <a:rPr lang="en-US" dirty="0"/>
                        <a:t>A-vasoconstrictor fibers </a:t>
                      </a:r>
                    </a:p>
                    <a:p>
                      <a:r>
                        <a:rPr lang="en-US" dirty="0"/>
                        <a:t>*sympathetic</a:t>
                      </a:r>
                      <a:r>
                        <a:rPr lang="en-US" baseline="0" dirty="0"/>
                        <a:t> fibers to arterioles </a:t>
                      </a:r>
                    </a:p>
                    <a:p>
                      <a:r>
                        <a:rPr lang="en-US" baseline="0" dirty="0"/>
                        <a:t>*act through alpha adrenergic receptors </a:t>
                      </a:r>
                    </a:p>
                    <a:p>
                      <a:r>
                        <a:rPr lang="en-US" baseline="0" dirty="0"/>
                        <a:t>*not to heart &amp; brain </a:t>
                      </a:r>
                      <a:endParaRPr lang="en-US" dirty="0"/>
                    </a:p>
                    <a:p>
                      <a:r>
                        <a:rPr lang="en-US" b="1" dirty="0"/>
                        <a:t>B-vasodilator fibers</a:t>
                      </a:r>
                      <a:r>
                        <a:rPr lang="en-US" b="1" baseline="0" dirty="0"/>
                        <a:t> </a:t>
                      </a:r>
                    </a:p>
                    <a:p>
                      <a:r>
                        <a:rPr lang="en-US" baseline="0" dirty="0"/>
                        <a:t>1-*sympathetic VD fibers to skeletal muscles vessels 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*they act through cholinergic receptors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2-*sympathetic fibers to coronary vessels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*they act through B1 adrenergic receptors   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3-parasympathetic VD fibers 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-to genital tract 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-other VD parasympathetic fibers due to increased metabolic activity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4-Antidromic VD impulses </a:t>
                      </a:r>
                    </a:p>
                    <a:p>
                      <a:pPr>
                        <a:buFont typeface="Arial" charset="0"/>
                        <a:buNone/>
                      </a:pPr>
                      <a:r>
                        <a:rPr lang="en-US" baseline="0" dirty="0"/>
                        <a:t>Stimulate skin pain receptors </a:t>
                      </a:r>
                    </a:p>
                    <a:p>
                      <a:r>
                        <a:rPr lang="en-US" b="1" baseline="0" dirty="0"/>
                        <a:t>2-Vasoactive substances </a:t>
                      </a:r>
                    </a:p>
                    <a:p>
                      <a:r>
                        <a:rPr lang="en-US" baseline="0" dirty="0"/>
                        <a:t>A-vasodilator substances </a:t>
                      </a:r>
                    </a:p>
                    <a:p>
                      <a:r>
                        <a:rPr lang="en-US" baseline="0" dirty="0"/>
                        <a:t>B-vasoconstrictor substances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1-Autoregulation</a:t>
                      </a:r>
                      <a:r>
                        <a:rPr lang="en-US" b="1" baseline="0" dirty="0"/>
                        <a:t> </a:t>
                      </a:r>
                    </a:p>
                    <a:p>
                      <a:r>
                        <a:rPr lang="en-US" baseline="0" dirty="0"/>
                        <a:t>Def: ability of tissues to regulate its own blood flow (developed in heart , kidney , brain , liver)</a:t>
                      </a:r>
                    </a:p>
                    <a:p>
                      <a:r>
                        <a:rPr lang="en-US" baseline="0" dirty="0"/>
                        <a:t>Theories :</a:t>
                      </a:r>
                    </a:p>
                    <a:p>
                      <a:r>
                        <a:rPr lang="en-US" baseline="0" dirty="0"/>
                        <a:t>1-myogenic theory : ( </a:t>
                      </a:r>
                      <a:r>
                        <a:rPr lang="en-US" baseline="0" dirty="0" err="1"/>
                        <a:t>intrensic</a:t>
                      </a:r>
                      <a:r>
                        <a:rPr lang="en-US" baseline="0" dirty="0"/>
                        <a:t> response ) </a:t>
                      </a:r>
                    </a:p>
                    <a:p>
                      <a:r>
                        <a:rPr lang="en-US" baseline="0" dirty="0"/>
                        <a:t>Stretch of smooth muscle -----VC</a:t>
                      </a:r>
                    </a:p>
                    <a:p>
                      <a:r>
                        <a:rPr lang="en-US" baseline="0" dirty="0"/>
                        <a:t>2-metabolic theory :</a:t>
                      </a:r>
                    </a:p>
                    <a:p>
                      <a:r>
                        <a:rPr lang="en-US" baseline="0" dirty="0"/>
                        <a:t>Increased activity ----release metabolites (low O2 , low PH ,increase CO2 , increase lactate) ---VD----increase blood flow </a:t>
                      </a:r>
                    </a:p>
                    <a:p>
                      <a:r>
                        <a:rPr lang="en-US" b="1" baseline="0" dirty="0"/>
                        <a:t>2-Substances secreted by endothelium </a:t>
                      </a:r>
                    </a:p>
                    <a:p>
                      <a:r>
                        <a:rPr lang="en-US" b="0" baseline="0" dirty="0"/>
                        <a:t>A-</a:t>
                      </a:r>
                      <a:r>
                        <a:rPr lang="en-US" b="0" baseline="0" dirty="0" err="1"/>
                        <a:t>Prostacyclin</a:t>
                      </a:r>
                      <a:r>
                        <a:rPr lang="en-US" b="0" baseline="0" dirty="0"/>
                        <a:t> </a:t>
                      </a:r>
                    </a:p>
                    <a:p>
                      <a:r>
                        <a:rPr lang="en-US" b="0" baseline="0" dirty="0"/>
                        <a:t>*derived from </a:t>
                      </a:r>
                      <a:r>
                        <a:rPr lang="en-US" b="0" baseline="0" dirty="0" err="1"/>
                        <a:t>arachidonic</a:t>
                      </a:r>
                      <a:r>
                        <a:rPr lang="en-US" b="0" baseline="0" dirty="0"/>
                        <a:t> acid </a:t>
                      </a:r>
                    </a:p>
                    <a:p>
                      <a:r>
                        <a:rPr lang="en-US" b="0" baseline="0" dirty="0"/>
                        <a:t>*via </a:t>
                      </a:r>
                      <a:r>
                        <a:rPr lang="en-US" b="0" baseline="0" dirty="0" err="1"/>
                        <a:t>cyclo-oxygenase</a:t>
                      </a:r>
                      <a:r>
                        <a:rPr lang="en-US" b="0" baseline="0" dirty="0"/>
                        <a:t> enzyme (COX)</a:t>
                      </a:r>
                    </a:p>
                    <a:p>
                      <a:r>
                        <a:rPr lang="en-US" b="0" baseline="0" dirty="0"/>
                        <a:t>*they decrease platelet aggregation </a:t>
                      </a:r>
                    </a:p>
                    <a:p>
                      <a:r>
                        <a:rPr lang="en-US" b="0" baseline="0" dirty="0"/>
                        <a:t>B-EDRF</a:t>
                      </a:r>
                    </a:p>
                    <a:p>
                      <a:r>
                        <a:rPr lang="en-US" b="0" baseline="0" dirty="0"/>
                        <a:t>*it is nitric oxide – formed from </a:t>
                      </a:r>
                      <a:r>
                        <a:rPr lang="en-US" b="0" baseline="0" dirty="0" err="1"/>
                        <a:t>arginine</a:t>
                      </a:r>
                      <a:r>
                        <a:rPr lang="en-US" b="0" baseline="0" dirty="0"/>
                        <a:t> </a:t>
                      </a:r>
                    </a:p>
                    <a:p>
                      <a:r>
                        <a:rPr lang="en-US" b="0" baseline="0" dirty="0"/>
                        <a:t>*formed by </a:t>
                      </a:r>
                      <a:r>
                        <a:rPr lang="en-US" b="0" baseline="0" dirty="0" err="1"/>
                        <a:t>calmodulin</a:t>
                      </a:r>
                      <a:r>
                        <a:rPr lang="en-US" b="0" baseline="0" dirty="0"/>
                        <a:t> dependent NO </a:t>
                      </a:r>
                      <a:r>
                        <a:rPr lang="en-US" b="0" baseline="0" dirty="0" err="1"/>
                        <a:t>synthase</a:t>
                      </a:r>
                      <a:endParaRPr lang="en-US" b="0" baseline="0" dirty="0"/>
                    </a:p>
                    <a:p>
                      <a:r>
                        <a:rPr lang="en-US" b="0" baseline="0" dirty="0"/>
                        <a:t>*it produces </a:t>
                      </a:r>
                      <a:r>
                        <a:rPr lang="en-US" b="0" baseline="0" dirty="0" err="1"/>
                        <a:t>cGMP</a:t>
                      </a:r>
                      <a:r>
                        <a:rPr lang="en-US" b="0" baseline="0" dirty="0"/>
                        <a:t> to cause VD </a:t>
                      </a:r>
                    </a:p>
                    <a:p>
                      <a:r>
                        <a:rPr lang="en-US" b="0" baseline="0" dirty="0"/>
                        <a:t>C-</a:t>
                      </a:r>
                      <a:r>
                        <a:rPr lang="en-US" b="0" baseline="0" dirty="0" err="1"/>
                        <a:t>Endothelins</a:t>
                      </a:r>
                      <a:r>
                        <a:rPr lang="en-US" b="0" baseline="0" dirty="0"/>
                        <a:t> 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Galaxy\Downloads\ju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179598"/>
            <a:ext cx="8153400" cy="6297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 err="1"/>
              <a:t>Endothelins</a:t>
            </a:r>
            <a:r>
              <a:rPr lang="en-US" dirty="0"/>
              <a:t> :</a:t>
            </a:r>
          </a:p>
          <a:p>
            <a:r>
              <a:rPr lang="en-US" dirty="0"/>
              <a:t>*21 amino acids </a:t>
            </a:r>
          </a:p>
          <a:p>
            <a:r>
              <a:rPr lang="en-US" dirty="0"/>
              <a:t>*4 types ( ET1, ET2 , ET3 , VIC )</a:t>
            </a:r>
          </a:p>
          <a:p>
            <a:r>
              <a:rPr lang="en-US" dirty="0"/>
              <a:t>*they act through ( ETA , ETB receptors )</a:t>
            </a:r>
          </a:p>
          <a:p>
            <a:r>
              <a:rPr lang="en-US" dirty="0"/>
              <a:t>*function :</a:t>
            </a:r>
          </a:p>
          <a:p>
            <a:r>
              <a:rPr lang="en-US" dirty="0"/>
              <a:t>VC of coronaries </a:t>
            </a:r>
          </a:p>
          <a:p>
            <a:r>
              <a:rPr lang="en-US" dirty="0"/>
              <a:t>VC of renal vessels</a:t>
            </a:r>
          </a:p>
          <a:p>
            <a:r>
              <a:rPr lang="en-US" dirty="0"/>
              <a:t>Decrease renal flow </a:t>
            </a:r>
          </a:p>
          <a:p>
            <a:r>
              <a:rPr lang="en-US" dirty="0"/>
              <a:t>+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inotropic</a:t>
            </a:r>
            <a:r>
              <a:rPr lang="en-US" dirty="0"/>
              <a:t> , +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chronotropic</a:t>
            </a:r>
            <a:r>
              <a:rPr lang="en-US" dirty="0"/>
              <a:t> </a:t>
            </a:r>
          </a:p>
          <a:p>
            <a:r>
              <a:rPr lang="en-US" dirty="0"/>
              <a:t>+++ </a:t>
            </a:r>
            <a:r>
              <a:rPr lang="en-US" dirty="0" err="1"/>
              <a:t>renin</a:t>
            </a:r>
            <a:r>
              <a:rPr lang="en-US" dirty="0"/>
              <a:t> , </a:t>
            </a:r>
            <a:r>
              <a:rPr lang="en-US" dirty="0" err="1"/>
              <a:t>aldosterone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/>
              <a:t>Arterial blood pressure :</a:t>
            </a:r>
          </a:p>
          <a:p>
            <a:r>
              <a:rPr lang="en-US" dirty="0"/>
              <a:t>Def: pressure exerted by blood on the wall of the blood vessels during </a:t>
            </a:r>
          </a:p>
          <a:p>
            <a:r>
              <a:rPr lang="en-US" dirty="0"/>
              <a:t>Ventricle Systole ----systolic BP ( 90 -150 mmHg)</a:t>
            </a:r>
          </a:p>
          <a:p>
            <a:r>
              <a:rPr lang="en-US" dirty="0"/>
              <a:t>Ventricle Diastole ---diastolic BP( 60 – 90 mmHg) </a:t>
            </a:r>
          </a:p>
          <a:p>
            <a:endParaRPr lang="en-US" dirty="0"/>
          </a:p>
          <a:p>
            <a:r>
              <a:rPr lang="en-US" dirty="0"/>
              <a:t>Pulse pressure = systolic p. – diastolic p. </a:t>
            </a:r>
          </a:p>
          <a:p>
            <a:endParaRPr lang="en-US" dirty="0"/>
          </a:p>
          <a:p>
            <a:r>
              <a:rPr lang="en-US" dirty="0"/>
              <a:t>Mean systemic arterial pressure (MAP)</a:t>
            </a:r>
          </a:p>
          <a:p>
            <a:r>
              <a:rPr lang="en-US" dirty="0"/>
              <a:t>Def: average pressure </a:t>
            </a:r>
            <a:r>
              <a:rPr lang="en-US" dirty="0" err="1"/>
              <a:t>pressure</a:t>
            </a:r>
            <a:r>
              <a:rPr lang="en-US" dirty="0"/>
              <a:t> in arteries through cardiac cycle   </a:t>
            </a:r>
          </a:p>
          <a:p>
            <a:r>
              <a:rPr lang="en-US" dirty="0"/>
              <a:t>MAP= DP + 1/3( pulse p. ( syst. P. – </a:t>
            </a:r>
            <a:r>
              <a:rPr lang="en-US" dirty="0" err="1"/>
              <a:t>distol</a:t>
            </a:r>
            <a:r>
              <a:rPr lang="en-US" dirty="0"/>
              <a:t>. P. 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Physiologic variation of BP </a:t>
            </a:r>
          </a:p>
          <a:p>
            <a:r>
              <a:rPr lang="en-US" dirty="0"/>
              <a:t>1-age ---new born -80/40</a:t>
            </a:r>
          </a:p>
          <a:p>
            <a:r>
              <a:rPr lang="en-US" dirty="0"/>
              <a:t>4 yrs ---100/65</a:t>
            </a:r>
          </a:p>
          <a:p>
            <a:r>
              <a:rPr lang="en-US" dirty="0"/>
              <a:t>20 yrs ---120/70</a:t>
            </a:r>
          </a:p>
          <a:p>
            <a:r>
              <a:rPr lang="en-US" dirty="0"/>
              <a:t>60 yrs ---150/90</a:t>
            </a:r>
          </a:p>
          <a:p>
            <a:r>
              <a:rPr lang="en-US" dirty="0"/>
              <a:t>2-sex –below 45 yrs females have less BP </a:t>
            </a:r>
          </a:p>
          <a:p>
            <a:r>
              <a:rPr lang="en-US" dirty="0"/>
              <a:t>After 45 yrs ---BP increases in females due to hormone changes </a:t>
            </a:r>
          </a:p>
          <a:p>
            <a:r>
              <a:rPr lang="en-US" dirty="0"/>
              <a:t>3- race </a:t>
            </a:r>
          </a:p>
          <a:p>
            <a:r>
              <a:rPr lang="en-US" dirty="0"/>
              <a:t>4-emotions </a:t>
            </a:r>
          </a:p>
          <a:p>
            <a:r>
              <a:rPr lang="en-US" dirty="0"/>
              <a:t>5-exercise ---increase systolic , decrease diastolic </a:t>
            </a:r>
          </a:p>
          <a:p>
            <a:r>
              <a:rPr lang="en-US" dirty="0"/>
              <a:t>6-gravity ---each 1cm –below heart ---increase BP by 0.77 mmHg </a:t>
            </a:r>
          </a:p>
          <a:p>
            <a:r>
              <a:rPr lang="en-US" dirty="0"/>
              <a:t>7-each 1 cm above the heart ---decrease BP by 0.77 mmHg </a:t>
            </a:r>
          </a:p>
          <a:p>
            <a:r>
              <a:rPr lang="en-US" dirty="0"/>
              <a:t>8-Traube herring waves ---fluctuation of BP during respiration (start of </a:t>
            </a:r>
            <a:r>
              <a:rPr lang="en-US" dirty="0" err="1"/>
              <a:t>resp</a:t>
            </a:r>
            <a:r>
              <a:rPr lang="en-US" dirty="0"/>
              <a:t>---decrease BP due to VD by </a:t>
            </a:r>
            <a:r>
              <a:rPr lang="en-US" dirty="0" err="1"/>
              <a:t>vagus</a:t>
            </a:r>
            <a:r>
              <a:rPr lang="en-US" dirty="0"/>
              <a:t>)</a:t>
            </a:r>
          </a:p>
          <a:p>
            <a:r>
              <a:rPr lang="en-US" dirty="0"/>
              <a:t>Late </a:t>
            </a:r>
            <a:r>
              <a:rPr lang="en-US" dirty="0" err="1"/>
              <a:t>inspi</a:t>
            </a:r>
            <a:r>
              <a:rPr lang="en-US" dirty="0"/>
              <a:t>. -----increase BP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 err="1"/>
              <a:t>Vasoactive</a:t>
            </a:r>
            <a:r>
              <a:rPr lang="en-US" dirty="0"/>
              <a:t> substances 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685800"/>
          <a:ext cx="9144000" cy="650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VD</a:t>
                      </a:r>
                      <a:r>
                        <a:rPr lang="en-US" baseline="0" dirty="0"/>
                        <a:t> substances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VC substances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r>
                        <a:rPr lang="en-US" dirty="0"/>
                        <a:t>1-kinins </a:t>
                      </a:r>
                    </a:p>
                    <a:p>
                      <a:r>
                        <a:rPr lang="en-US" dirty="0"/>
                        <a:t>-Types :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Bradykinin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*</a:t>
                      </a:r>
                      <a:r>
                        <a:rPr lang="en-US" dirty="0" err="1"/>
                        <a:t>lysyl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bradykinin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-Nature :</a:t>
                      </a:r>
                    </a:p>
                    <a:p>
                      <a:r>
                        <a:rPr lang="en-US" dirty="0"/>
                        <a:t>Peptides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-Formed from :</a:t>
                      </a:r>
                    </a:p>
                    <a:p>
                      <a:r>
                        <a:rPr lang="en-US" baseline="0" dirty="0"/>
                        <a:t>*HMW </a:t>
                      </a:r>
                      <a:r>
                        <a:rPr lang="en-US" baseline="0" dirty="0" err="1"/>
                        <a:t>kininogen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*LMW </a:t>
                      </a:r>
                      <a:r>
                        <a:rPr lang="en-US" baseline="0" dirty="0" err="1"/>
                        <a:t>kininogen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-Function :</a:t>
                      </a:r>
                    </a:p>
                    <a:p>
                      <a:r>
                        <a:rPr lang="en-US" baseline="0" dirty="0"/>
                        <a:t>*Relax smooth muscle of vessels ---VD ---decrease BP</a:t>
                      </a:r>
                    </a:p>
                    <a:p>
                      <a:r>
                        <a:rPr lang="en-US" baseline="0" dirty="0"/>
                        <a:t>*contract smooth muscle of hollow viscera </a:t>
                      </a:r>
                    </a:p>
                    <a:p>
                      <a:r>
                        <a:rPr lang="en-US" baseline="0" dirty="0"/>
                        <a:t>*increase capillary permeability </a:t>
                      </a:r>
                    </a:p>
                    <a:p>
                      <a:r>
                        <a:rPr lang="en-US" baseline="0" dirty="0"/>
                        <a:t>*stimulate pain receptors </a:t>
                      </a:r>
                    </a:p>
                    <a:p>
                      <a:r>
                        <a:rPr lang="en-US" baseline="0" dirty="0"/>
                        <a:t>*positive </a:t>
                      </a:r>
                      <a:r>
                        <a:rPr lang="en-US" baseline="0" dirty="0" err="1"/>
                        <a:t>chemotaxic</a:t>
                      </a:r>
                      <a:r>
                        <a:rPr lang="en-US" baseline="0" dirty="0"/>
                        <a:t> effect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1-Catecholamines (adrenaline</a:t>
                      </a:r>
                      <a:r>
                        <a:rPr lang="en-US" baseline="0" dirty="0"/>
                        <a:t> , </a:t>
                      </a:r>
                      <a:r>
                        <a:rPr lang="en-US" baseline="0" dirty="0" err="1"/>
                        <a:t>noradrenaline</a:t>
                      </a:r>
                      <a:r>
                        <a:rPr lang="en-US" baseline="0" dirty="0"/>
                        <a:t> )</a:t>
                      </a:r>
                    </a:p>
                    <a:p>
                      <a:r>
                        <a:rPr lang="en-US" baseline="0" dirty="0" err="1"/>
                        <a:t>Noradrenaline</a:t>
                      </a:r>
                      <a:r>
                        <a:rPr lang="en-US" baseline="0" dirty="0"/>
                        <a:t> is stronger VC than adrenaline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2-Angiotensin II :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Octa</a:t>
                      </a:r>
                      <a:r>
                        <a:rPr lang="en-US" baseline="0" dirty="0"/>
                        <a:t> peptide (8 </a:t>
                      </a:r>
                      <a:r>
                        <a:rPr lang="en-US" baseline="0" dirty="0" err="1"/>
                        <a:t>aas</a:t>
                      </a:r>
                      <a:r>
                        <a:rPr lang="en-US" baseline="0" dirty="0"/>
                        <a:t>)</a:t>
                      </a:r>
                    </a:p>
                    <a:p>
                      <a:r>
                        <a:rPr lang="en-US" baseline="0" dirty="0"/>
                        <a:t>-it is secreted due to decrease renal blood flow as in </a:t>
                      </a:r>
                      <a:r>
                        <a:rPr lang="en-US" baseline="0" dirty="0" err="1"/>
                        <a:t>hemmorhage</a:t>
                      </a:r>
                      <a:r>
                        <a:rPr lang="en-US" baseline="0" dirty="0"/>
                        <a:t>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Mechanism :</a:t>
                      </a:r>
                    </a:p>
                    <a:p>
                      <a:r>
                        <a:rPr lang="en-US" baseline="0" dirty="0"/>
                        <a:t>Decrease renal blood flow -----JGA—release </a:t>
                      </a:r>
                      <a:r>
                        <a:rPr lang="en-US" baseline="0" dirty="0" err="1"/>
                        <a:t>Renin</a:t>
                      </a:r>
                      <a:r>
                        <a:rPr lang="en-US" baseline="0" dirty="0"/>
                        <a:t> –convert ---</a:t>
                      </a:r>
                      <a:r>
                        <a:rPr lang="en-US" baseline="0" dirty="0" err="1"/>
                        <a:t>angiotensinogen</a:t>
                      </a:r>
                      <a:r>
                        <a:rPr lang="en-US" baseline="0" dirty="0"/>
                        <a:t> ---to </a:t>
                      </a:r>
                      <a:r>
                        <a:rPr lang="en-US" baseline="0" dirty="0" err="1"/>
                        <a:t>angiotensin</a:t>
                      </a:r>
                      <a:r>
                        <a:rPr lang="en-US" baseline="0" dirty="0"/>
                        <a:t> I -----ACE –convert it to  ----</a:t>
                      </a:r>
                      <a:r>
                        <a:rPr lang="en-US" baseline="0" dirty="0" err="1"/>
                        <a:t>angiotensin</a:t>
                      </a:r>
                      <a:r>
                        <a:rPr lang="en-US" baseline="0" dirty="0"/>
                        <a:t> II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Function :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powerfull</a:t>
                      </a:r>
                      <a:r>
                        <a:rPr lang="en-US" baseline="0" dirty="0"/>
                        <a:t> VC ---increase TPR ---increase BP</a:t>
                      </a:r>
                    </a:p>
                    <a:p>
                      <a:r>
                        <a:rPr lang="en-US" baseline="0" dirty="0"/>
                        <a:t>-VC of veins ----increase VR ---increase BP</a:t>
                      </a:r>
                    </a:p>
                    <a:p>
                      <a:r>
                        <a:rPr lang="en-US" baseline="0" dirty="0"/>
                        <a:t>-salt &amp; water retention </a:t>
                      </a:r>
                    </a:p>
                    <a:p>
                      <a:r>
                        <a:rPr lang="en-US" baseline="0" dirty="0"/>
                        <a:t>3-Vasopressin </a:t>
                      </a:r>
                      <a:r>
                        <a:rPr lang="en-US" baseline="0" dirty="0">
                          <a:sym typeface="Wingdings" pitchFamily="2" charset="2"/>
                        </a:rPr>
                        <a:t>: ( ADH)</a:t>
                      </a:r>
                    </a:p>
                    <a:p>
                      <a:r>
                        <a:rPr lang="en-US" baseline="0" dirty="0">
                          <a:sym typeface="Wingdings" pitchFamily="2" charset="2"/>
                        </a:rPr>
                        <a:t>-water </a:t>
                      </a:r>
                      <a:r>
                        <a:rPr lang="en-US" baseline="0" dirty="0" err="1">
                          <a:sym typeface="Wingdings" pitchFamily="2" charset="2"/>
                        </a:rPr>
                        <a:t>reabsorption</a:t>
                      </a:r>
                      <a:r>
                        <a:rPr lang="en-US" baseline="0" dirty="0">
                          <a:sym typeface="Wingdings" pitchFamily="2" charset="2"/>
                        </a:rPr>
                        <a:t> , VC </a:t>
                      </a:r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"/>
          <a:ext cx="8763000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VD substances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VC substances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2-ANP ( </a:t>
                      </a:r>
                      <a:r>
                        <a:rPr lang="en-US" dirty="0" err="1"/>
                        <a:t>atrial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naturetic</a:t>
                      </a:r>
                      <a:r>
                        <a:rPr lang="en-US" dirty="0"/>
                        <a:t> peptide )</a:t>
                      </a:r>
                    </a:p>
                    <a:p>
                      <a:r>
                        <a:rPr lang="en-US" dirty="0"/>
                        <a:t>-Nature :</a:t>
                      </a:r>
                    </a:p>
                    <a:p>
                      <a:r>
                        <a:rPr lang="en-US" dirty="0"/>
                        <a:t>Peptides </a:t>
                      </a:r>
                    </a:p>
                    <a:p>
                      <a:r>
                        <a:rPr lang="en-US" dirty="0"/>
                        <a:t>-secreted by </a:t>
                      </a:r>
                      <a:r>
                        <a:rPr lang="en-US" dirty="0" err="1"/>
                        <a:t>atrial</a:t>
                      </a:r>
                      <a:r>
                        <a:rPr lang="en-US" dirty="0"/>
                        <a:t> muscles </a:t>
                      </a:r>
                    </a:p>
                    <a:p>
                      <a:r>
                        <a:rPr lang="en-US" dirty="0"/>
                        <a:t>-secreted due to stimulus :</a:t>
                      </a:r>
                    </a:p>
                    <a:p>
                      <a:r>
                        <a:rPr lang="en-US" dirty="0"/>
                        <a:t>*increase</a:t>
                      </a:r>
                      <a:r>
                        <a:rPr lang="en-US" baseline="0" dirty="0"/>
                        <a:t> ECF volume </a:t>
                      </a:r>
                    </a:p>
                    <a:p>
                      <a:r>
                        <a:rPr lang="en-US" baseline="0" dirty="0"/>
                        <a:t>*increase </a:t>
                      </a:r>
                      <a:r>
                        <a:rPr lang="en-US" baseline="0" dirty="0" err="1"/>
                        <a:t>NaCl</a:t>
                      </a:r>
                      <a:r>
                        <a:rPr lang="en-US" baseline="0" dirty="0"/>
                        <a:t> in plasma </a:t>
                      </a:r>
                    </a:p>
                    <a:p>
                      <a:r>
                        <a:rPr lang="en-US" baseline="0" dirty="0"/>
                        <a:t>-Actions :</a:t>
                      </a:r>
                    </a:p>
                    <a:p>
                      <a:r>
                        <a:rPr lang="en-US" baseline="0" dirty="0"/>
                        <a:t>*</a:t>
                      </a:r>
                      <a:r>
                        <a:rPr lang="en-US" baseline="0" dirty="0" err="1"/>
                        <a:t>Naturesis</a:t>
                      </a:r>
                      <a:r>
                        <a:rPr lang="en-US" baseline="0" dirty="0"/>
                        <a:t> (increase Na+ excretion ) </a:t>
                      </a:r>
                    </a:p>
                    <a:p>
                      <a:r>
                        <a:rPr lang="en-US" baseline="0" dirty="0"/>
                        <a:t>*decrease conversion of </a:t>
                      </a:r>
                      <a:r>
                        <a:rPr lang="en-US" baseline="0" dirty="0" err="1"/>
                        <a:t>prorenin</a:t>
                      </a:r>
                      <a:r>
                        <a:rPr lang="en-US" baseline="0" dirty="0"/>
                        <a:t> to </a:t>
                      </a:r>
                      <a:r>
                        <a:rPr lang="en-US" baseline="0" dirty="0" err="1"/>
                        <a:t>renin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*</a:t>
                      </a:r>
                      <a:r>
                        <a:rPr lang="en-US" baseline="0" dirty="0" err="1"/>
                        <a:t>Antialdosterone</a:t>
                      </a:r>
                      <a:r>
                        <a:rPr lang="en-US" baseline="0" dirty="0"/>
                        <a:t> effect </a:t>
                      </a:r>
                    </a:p>
                    <a:p>
                      <a:r>
                        <a:rPr lang="en-US" baseline="0" dirty="0"/>
                        <a:t>*decrease the response of the smooth muscles of the blood vessels to VC substances </a:t>
                      </a:r>
                    </a:p>
                    <a:p>
                      <a:r>
                        <a:rPr lang="en-US" baseline="0" dirty="0"/>
                        <a:t>*decrease secretion of </a:t>
                      </a:r>
                    </a:p>
                    <a:p>
                      <a:r>
                        <a:rPr lang="en-US" baseline="0" dirty="0"/>
                        <a:t>-vasopressin </a:t>
                      </a:r>
                    </a:p>
                    <a:p>
                      <a:r>
                        <a:rPr lang="en-US" baseline="0" dirty="0"/>
                        <a:t>-</a:t>
                      </a:r>
                      <a:r>
                        <a:rPr lang="en-US" baseline="0" dirty="0" err="1"/>
                        <a:t>aldosterone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-opposes action of </a:t>
                      </a:r>
                      <a:r>
                        <a:rPr lang="en-US" baseline="0" dirty="0" err="1"/>
                        <a:t>Angiotensin</a:t>
                      </a:r>
                      <a:r>
                        <a:rPr lang="en-US" baseline="0" dirty="0"/>
                        <a:t> II </a:t>
                      </a:r>
                    </a:p>
                    <a:p>
                      <a:r>
                        <a:rPr lang="en-US" baseline="0" dirty="0"/>
                        <a:t>*decrease BP</a:t>
                      </a:r>
                    </a:p>
                    <a:p>
                      <a:r>
                        <a:rPr lang="en-US" baseline="0" dirty="0"/>
                        <a:t>3-Histamine :</a:t>
                      </a:r>
                    </a:p>
                    <a:p>
                      <a:r>
                        <a:rPr lang="en-US" baseline="0" dirty="0"/>
                        <a:t>Cause VD as in allergic and inflammatory conditions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r>
              <a:rPr lang="en-US" dirty="0"/>
              <a:t>Regulation of BP:</a:t>
            </a:r>
          </a:p>
          <a:p>
            <a:r>
              <a:rPr lang="en-US" dirty="0"/>
              <a:t>Nervous mechanism </a:t>
            </a:r>
          </a:p>
          <a:p>
            <a:r>
              <a:rPr lang="en-US" dirty="0"/>
              <a:t>Cardiovascular centers in the medulla </a:t>
            </a:r>
          </a:p>
          <a:p>
            <a:r>
              <a:rPr lang="en-US" dirty="0"/>
              <a:t>-</a:t>
            </a:r>
            <a:r>
              <a:rPr lang="en-US" dirty="0" err="1"/>
              <a:t>pressor</a:t>
            </a:r>
            <a:r>
              <a:rPr lang="en-US" dirty="0"/>
              <a:t> area , depressor area </a:t>
            </a:r>
          </a:p>
          <a:p>
            <a:r>
              <a:rPr lang="en-US" dirty="0"/>
              <a:t>-there is </a:t>
            </a:r>
            <a:r>
              <a:rPr lang="en-US" dirty="0" err="1"/>
              <a:t>receprocal</a:t>
            </a:r>
            <a:r>
              <a:rPr lang="en-US" dirty="0"/>
              <a:t> </a:t>
            </a:r>
            <a:r>
              <a:rPr lang="en-US" dirty="0" err="1"/>
              <a:t>innervation</a:t>
            </a:r>
            <a:r>
              <a:rPr lang="en-US" dirty="0"/>
              <a:t> between them </a:t>
            </a:r>
          </a:p>
          <a:p>
            <a:r>
              <a:rPr lang="en-US" dirty="0"/>
              <a:t>-BP= CO*R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r>
              <a:rPr lang="en-US" dirty="0"/>
              <a:t>The activity of the cardiovascular </a:t>
            </a:r>
            <a:r>
              <a:rPr lang="en-US" dirty="0" err="1"/>
              <a:t>medullary</a:t>
            </a:r>
            <a:r>
              <a:rPr lang="en-US" dirty="0"/>
              <a:t> centers are modified by 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727">
                <a:tc>
                  <a:txBody>
                    <a:bodyPr/>
                    <a:lstStyle/>
                    <a:p>
                      <a:r>
                        <a:rPr lang="en-US" dirty="0"/>
                        <a:t>Receptors inside CVS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Receptors outside CVS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273">
                <a:tc>
                  <a:txBody>
                    <a:bodyPr/>
                    <a:lstStyle/>
                    <a:p>
                      <a:r>
                        <a:rPr lang="en-US" dirty="0"/>
                        <a:t>-1-arterial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baroreceptors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*They are mechanoreceptors (respond to stretch of the wall of the arteries)</a:t>
                      </a:r>
                    </a:p>
                    <a:p>
                      <a:r>
                        <a:rPr lang="en-US" baseline="0" dirty="0"/>
                        <a:t>*they are present in the aortic arch , carotid sinus </a:t>
                      </a:r>
                    </a:p>
                    <a:p>
                      <a:r>
                        <a:rPr lang="en-US" baseline="0" dirty="0"/>
                        <a:t>*they are supplied by the 10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cranial nerve ---(aorta ) , 9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cranial nerve ---carotid sinus</a:t>
                      </a:r>
                    </a:p>
                    <a:p>
                      <a:r>
                        <a:rPr lang="en-US" baseline="0" dirty="0"/>
                        <a:t>*they are NON adapting receptors (important data ) </a:t>
                      </a:r>
                    </a:p>
                    <a:p>
                      <a:r>
                        <a:rPr lang="en-US" baseline="0" dirty="0"/>
                        <a:t>*They are stimulated by pressures between (60 -180 mmHg) (the more the pressure the more the impulses released )</a:t>
                      </a:r>
                    </a:p>
                    <a:p>
                      <a:r>
                        <a:rPr lang="en-US" baseline="0" dirty="0"/>
                        <a:t>*above 180 mmHg NO more increase in discharge </a:t>
                      </a:r>
                    </a:p>
                    <a:p>
                      <a:r>
                        <a:rPr lang="en-US" baseline="0" dirty="0"/>
                        <a:t>*They send inhibitory impulses to </a:t>
                      </a:r>
                      <a:r>
                        <a:rPr lang="en-US" baseline="0" dirty="0" err="1"/>
                        <a:t>pressor</a:t>
                      </a:r>
                      <a:r>
                        <a:rPr lang="en-US" baseline="0" dirty="0"/>
                        <a:t> area </a:t>
                      </a:r>
                    </a:p>
                    <a:p>
                      <a:r>
                        <a:rPr lang="en-US" baseline="0" dirty="0"/>
                        <a:t>-If BP decreases –(hemorrhage )—impulses from arterial </a:t>
                      </a:r>
                      <a:r>
                        <a:rPr lang="en-US" baseline="0" dirty="0" err="1"/>
                        <a:t>baroreceptors</a:t>
                      </a:r>
                      <a:r>
                        <a:rPr lang="en-US" baseline="0" dirty="0"/>
                        <a:t> decrease ----</a:t>
                      </a:r>
                      <a:r>
                        <a:rPr lang="en-US" baseline="0" dirty="0" err="1"/>
                        <a:t>pressor</a:t>
                      </a:r>
                      <a:r>
                        <a:rPr lang="en-US" baseline="0" dirty="0"/>
                        <a:t> area is released from inhibition ---BP increases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1-Cutaneous pain : increase adrenaline secretion ----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Increase HR ---increase BP </a:t>
                      </a:r>
                    </a:p>
                    <a:p>
                      <a:r>
                        <a:rPr lang="en-US" dirty="0"/>
                        <a:t>*Visceral pain : decrease HR ---decrease BP ---shock </a:t>
                      </a:r>
                    </a:p>
                    <a:p>
                      <a:r>
                        <a:rPr lang="en-US" dirty="0"/>
                        <a:t>*on muscle exercise --+++ </a:t>
                      </a:r>
                      <a:r>
                        <a:rPr lang="en-US" dirty="0" err="1"/>
                        <a:t>proprioceptors</a:t>
                      </a:r>
                      <a:r>
                        <a:rPr lang="en-US" dirty="0"/>
                        <a:t> ---+++ HR ----+++ BP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477000"/>
          </a:xfrm>
        </p:spPr>
        <p:txBody>
          <a:bodyPr/>
          <a:lstStyle/>
          <a:p>
            <a:r>
              <a:rPr lang="en-US" dirty="0"/>
              <a:t>Carotid sinus syndrome :</a:t>
            </a:r>
          </a:p>
          <a:p>
            <a:r>
              <a:rPr lang="en-US" dirty="0"/>
              <a:t>-carotid sinus </a:t>
            </a:r>
            <a:r>
              <a:rPr lang="en-US" dirty="0" err="1"/>
              <a:t>baroreceptors</a:t>
            </a:r>
            <a:r>
              <a:rPr lang="en-US" dirty="0"/>
              <a:t> are very </a:t>
            </a:r>
            <a:r>
              <a:rPr lang="en-US" dirty="0" err="1"/>
              <a:t>senstive</a:t>
            </a:r>
            <a:r>
              <a:rPr lang="en-US" dirty="0"/>
              <a:t> </a:t>
            </a:r>
          </a:p>
          <a:p>
            <a:r>
              <a:rPr lang="en-US" dirty="0"/>
              <a:t>-they respond to mild pressure (shaving – collar )</a:t>
            </a:r>
          </a:p>
          <a:p>
            <a:r>
              <a:rPr lang="en-US" dirty="0"/>
              <a:t>-this result in increased inhibitory impulses released from the </a:t>
            </a:r>
            <a:r>
              <a:rPr lang="en-US" dirty="0" err="1"/>
              <a:t>baroreceptors</a:t>
            </a:r>
            <a:r>
              <a:rPr lang="en-US" dirty="0"/>
              <a:t> to </a:t>
            </a:r>
            <a:r>
              <a:rPr lang="en-US" dirty="0" err="1"/>
              <a:t>pressor</a:t>
            </a:r>
            <a:r>
              <a:rPr lang="en-US" dirty="0"/>
              <a:t> area </a:t>
            </a:r>
          </a:p>
          <a:p>
            <a:r>
              <a:rPr lang="en-US" dirty="0"/>
              <a:t>-decrease BP markedly ---cerebral </a:t>
            </a:r>
            <a:r>
              <a:rPr lang="en-US" dirty="0" err="1"/>
              <a:t>ischaemia</a:t>
            </a:r>
            <a:r>
              <a:rPr lang="en-US" dirty="0"/>
              <a:t> ---faint</a:t>
            </a:r>
          </a:p>
          <a:p>
            <a:r>
              <a:rPr lang="en-US" dirty="0"/>
              <a:t>-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52400"/>
          <a:ext cx="883920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Receptors in the CVS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Receptors outside the CVS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2-Atrial</a:t>
                      </a:r>
                      <a:r>
                        <a:rPr lang="en-US" baseline="0" dirty="0"/>
                        <a:t> volume receptors :</a:t>
                      </a:r>
                    </a:p>
                    <a:p>
                      <a:r>
                        <a:rPr lang="en-US" baseline="0" dirty="0"/>
                        <a:t>*they are stretch receptors </a:t>
                      </a:r>
                    </a:p>
                    <a:p>
                      <a:r>
                        <a:rPr lang="en-US" baseline="0" dirty="0"/>
                        <a:t>*they are present in the wall of atria </a:t>
                      </a:r>
                    </a:p>
                    <a:p>
                      <a:r>
                        <a:rPr lang="en-US" baseline="0" dirty="0"/>
                        <a:t>*they are supplied by the 10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cranial nerve ( </a:t>
                      </a:r>
                      <a:r>
                        <a:rPr lang="en-US" baseline="0" dirty="0" err="1"/>
                        <a:t>vagus</a:t>
                      </a:r>
                      <a:r>
                        <a:rPr lang="en-US" baseline="0" dirty="0"/>
                        <a:t> )</a:t>
                      </a:r>
                    </a:p>
                    <a:p>
                      <a:r>
                        <a:rPr lang="en-US" baseline="0" dirty="0"/>
                        <a:t>*they are stimulated by increased CVP as in increased VR , &amp; increased blood volume </a:t>
                      </a:r>
                    </a:p>
                    <a:p>
                      <a:r>
                        <a:rPr lang="en-US" baseline="0" dirty="0"/>
                        <a:t>*Function :</a:t>
                      </a:r>
                    </a:p>
                    <a:p>
                      <a:r>
                        <a:rPr lang="en-US" baseline="0" dirty="0"/>
                        <a:t>-if the CVP is increased ---they lead to VD ---decrease BP </a:t>
                      </a:r>
                    </a:p>
                    <a:p>
                      <a:r>
                        <a:rPr lang="en-US" baseline="0" dirty="0"/>
                        <a:t>-if the CVP is decreased ---they </a:t>
                      </a:r>
                    </a:p>
                    <a:p>
                      <a:r>
                        <a:rPr lang="en-US" baseline="0" dirty="0"/>
                        <a:t>     +++ PA &amp; ++ BP</a:t>
                      </a:r>
                    </a:p>
                    <a:p>
                      <a:r>
                        <a:rPr lang="en-US" baseline="0" dirty="0"/>
                        <a:t>      +++</a:t>
                      </a:r>
                      <a:r>
                        <a:rPr lang="en-US" baseline="0" dirty="0" err="1"/>
                        <a:t>Renin</a:t>
                      </a:r>
                      <a:r>
                        <a:rPr lang="en-US" baseline="0" dirty="0"/>
                        <a:t> ---+++</a:t>
                      </a:r>
                      <a:r>
                        <a:rPr lang="en-US" baseline="0" dirty="0" err="1"/>
                        <a:t>aldosterone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  +++salt &amp; water retention </a:t>
                      </a:r>
                    </a:p>
                    <a:p>
                      <a:r>
                        <a:rPr lang="en-US" baseline="0" dirty="0"/>
                        <a:t>      +++ VR , +++ CO, +++ BP</a:t>
                      </a:r>
                    </a:p>
                    <a:p>
                      <a:r>
                        <a:rPr lang="en-US" baseline="0" dirty="0"/>
                        <a:t>      +++ ADH ( vasopressin ) –water retention </a:t>
                      </a:r>
                    </a:p>
                    <a:p>
                      <a:r>
                        <a:rPr lang="en-US" baseline="0" dirty="0"/>
                        <a:t>      +++ blood volume , +++CO , +++ 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"/>
          <a:ext cx="8686800" cy="6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101">
                <a:tc>
                  <a:txBody>
                    <a:bodyPr/>
                    <a:lstStyle/>
                    <a:p>
                      <a:r>
                        <a:rPr lang="en-US" dirty="0"/>
                        <a:t>Receptors inside CVS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Receptors outside CVS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1899">
                <a:tc>
                  <a:txBody>
                    <a:bodyPr/>
                    <a:lstStyle/>
                    <a:p>
                      <a:r>
                        <a:rPr lang="en-US" dirty="0"/>
                        <a:t>3-Peripheral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chemoreceptors</a:t>
                      </a:r>
                      <a:r>
                        <a:rPr lang="en-US" baseline="0" dirty="0"/>
                        <a:t> :</a:t>
                      </a:r>
                    </a:p>
                    <a:p>
                      <a:r>
                        <a:rPr lang="en-US" baseline="0" dirty="0"/>
                        <a:t>-they regulate BP </a:t>
                      </a:r>
                    </a:p>
                    <a:p>
                      <a:r>
                        <a:rPr lang="en-US" baseline="0" dirty="0"/>
                        <a:t>-they are present in the aortic bodies --- in the aortic arch ----supplied by the </a:t>
                      </a:r>
                      <a:r>
                        <a:rPr lang="en-US" baseline="0" dirty="0" err="1"/>
                        <a:t>vagus</a:t>
                      </a:r>
                      <a:r>
                        <a:rPr lang="en-US" baseline="0" dirty="0"/>
                        <a:t> nerve ( 10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crania )</a:t>
                      </a:r>
                    </a:p>
                    <a:p>
                      <a:r>
                        <a:rPr lang="en-US" baseline="0" dirty="0"/>
                        <a:t>They are present in the carotid bodies ---in the carotid </a:t>
                      </a:r>
                      <a:r>
                        <a:rPr lang="en-US" baseline="0" dirty="0" err="1"/>
                        <a:t>biforcation</a:t>
                      </a:r>
                      <a:r>
                        <a:rPr lang="en-US" baseline="0" dirty="0"/>
                        <a:t> supplied by the 9</a:t>
                      </a:r>
                      <a:r>
                        <a:rPr lang="en-US" baseline="30000" dirty="0"/>
                        <a:t>th</a:t>
                      </a:r>
                      <a:r>
                        <a:rPr lang="en-US" baseline="0" dirty="0"/>
                        <a:t> cranial nerve ) </a:t>
                      </a:r>
                      <a:r>
                        <a:rPr lang="en-US" baseline="0" dirty="0" err="1"/>
                        <a:t>glossopharyngeal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-They are stimulated by </a:t>
                      </a:r>
                    </a:p>
                    <a:p>
                      <a:r>
                        <a:rPr lang="en-US" baseline="0" dirty="0"/>
                        <a:t>*low pressure of O2 </a:t>
                      </a:r>
                    </a:p>
                    <a:p>
                      <a:r>
                        <a:rPr lang="en-US" baseline="0" dirty="0"/>
                        <a:t>*increased CO2 pressure </a:t>
                      </a:r>
                    </a:p>
                    <a:p>
                      <a:r>
                        <a:rPr lang="en-US" baseline="0" dirty="0"/>
                        <a:t>*increased hydrogen ions ( decrease PH)</a:t>
                      </a:r>
                    </a:p>
                    <a:p>
                      <a:r>
                        <a:rPr lang="en-US" baseline="0" dirty="0"/>
                        <a:t>*decreased BP ( 40 -60 mmHg ) </a:t>
                      </a:r>
                    </a:p>
                    <a:p>
                      <a:r>
                        <a:rPr lang="en-US" baseline="0" dirty="0"/>
                        <a:t>Decrease Bp ---stagnant hypoxia ---+++ </a:t>
                      </a:r>
                      <a:r>
                        <a:rPr lang="en-US" baseline="0" dirty="0" err="1"/>
                        <a:t>chemoreceptors</a:t>
                      </a:r>
                      <a:r>
                        <a:rPr lang="en-US" baseline="0" dirty="0"/>
                        <a:t> ----+++ PA ---VC , increase CO , increase BP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Valves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2514600"/>
          <a:ext cx="6096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Atrioventricular</a:t>
                      </a:r>
                      <a:r>
                        <a:rPr lang="en-US" dirty="0"/>
                        <a:t> valves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Semilunar</a:t>
                      </a:r>
                      <a:r>
                        <a:rPr lang="en-US" dirty="0"/>
                        <a:t> valves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1-Tricuspid</a:t>
                      </a:r>
                      <a:r>
                        <a:rPr lang="en-US" baseline="0" dirty="0"/>
                        <a:t> valve :</a:t>
                      </a:r>
                    </a:p>
                    <a:p>
                      <a:r>
                        <a:rPr lang="en-US" baseline="0" dirty="0"/>
                        <a:t>In the right side </a:t>
                      </a:r>
                    </a:p>
                    <a:p>
                      <a:r>
                        <a:rPr lang="en-US" baseline="0" dirty="0"/>
                        <a:t>Formed of 3 cusps 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2-Mitral valve </a:t>
                      </a:r>
                    </a:p>
                    <a:p>
                      <a:r>
                        <a:rPr lang="en-US" baseline="0" dirty="0"/>
                        <a:t>In the left side </a:t>
                      </a:r>
                    </a:p>
                    <a:p>
                      <a:r>
                        <a:rPr lang="en-US" baseline="0" dirty="0"/>
                        <a:t>Formed of 2 cusps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1-aortic valve </a:t>
                      </a:r>
                    </a:p>
                    <a:p>
                      <a:r>
                        <a:rPr lang="en-US" dirty="0"/>
                        <a:t>Between left ventricle and aorta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2-between right ventricle and pulmonary artery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52400"/>
          <a:ext cx="88392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Receptors inside the CVS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Receptors outside the CVS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4-left ventricle receptors :</a:t>
                      </a:r>
                    </a:p>
                    <a:p>
                      <a:r>
                        <a:rPr lang="en-US" dirty="0"/>
                        <a:t>-they are mechanoreceptors in wall </a:t>
                      </a:r>
                    </a:p>
                    <a:p>
                      <a:r>
                        <a:rPr lang="en-US" dirty="0"/>
                        <a:t>-they are stimulated by ventricle distention</a:t>
                      </a:r>
                    </a:p>
                    <a:p>
                      <a:r>
                        <a:rPr lang="en-US" baseline="0" dirty="0"/>
                        <a:t>-they lead to decrease HR ---decrease BP </a:t>
                      </a:r>
                    </a:p>
                    <a:p>
                      <a:r>
                        <a:rPr lang="en-US" baseline="0" dirty="0"/>
                        <a:t>-In case of myocardial infarction ----</a:t>
                      </a:r>
                      <a:r>
                        <a:rPr lang="en-US" baseline="0" dirty="0" err="1"/>
                        <a:t>infarcted</a:t>
                      </a:r>
                      <a:r>
                        <a:rPr lang="en-US" baseline="0" dirty="0"/>
                        <a:t> area release chemical substances -----it stimulate the left ventricle receptors ----decrease HR , force of contraction ---decrease BP ---prevent tear in ventricle wall </a:t>
                      </a:r>
                    </a:p>
                    <a:p>
                      <a:endParaRPr lang="en-US" baseline="0" dirty="0"/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5-pulmonary receptors :</a:t>
                      </a:r>
                    </a:p>
                    <a:p>
                      <a:r>
                        <a:rPr lang="en-US" baseline="0" dirty="0"/>
                        <a:t>In case of distention of the pulmonary vessels ---+++ pulmonary receptors -----decrease HR, decrease BP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r>
              <a:rPr lang="en-US" dirty="0"/>
              <a:t>Effect of higher centers on BP:</a:t>
            </a:r>
          </a:p>
          <a:p>
            <a:r>
              <a:rPr lang="en-US" dirty="0"/>
              <a:t>1-cerebral cortex :</a:t>
            </a:r>
          </a:p>
          <a:p>
            <a:r>
              <a:rPr lang="en-US" dirty="0"/>
              <a:t>Before beginning of exercise ----cerebral cortex send impulses to CV centers ----to --- increase HR , increase BP</a:t>
            </a:r>
          </a:p>
          <a:p>
            <a:endParaRPr lang="en-US" dirty="0"/>
          </a:p>
          <a:p>
            <a:r>
              <a:rPr lang="en-US" dirty="0"/>
              <a:t>2-Emotions &amp; exercise : the hypothalamus stimulates the PA ----increase HR , increase BP 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553200"/>
          </a:xfrm>
        </p:spPr>
        <p:txBody>
          <a:bodyPr/>
          <a:lstStyle/>
          <a:p>
            <a:r>
              <a:rPr lang="en-US" dirty="0"/>
              <a:t>Effect of change in blood gases on blood pressure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762000"/>
          <a:ext cx="86868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Indirect mechanism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 mechanism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340">
                <a:tc>
                  <a:txBody>
                    <a:bodyPr/>
                    <a:lstStyle/>
                    <a:p>
                      <a:r>
                        <a:rPr lang="en-US" dirty="0"/>
                        <a:t>-through the role of the </a:t>
                      </a:r>
                      <a:r>
                        <a:rPr lang="en-US" dirty="0" err="1"/>
                        <a:t>chemoreceptors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-direct action on the PA and DA  ( cause inhibition )</a:t>
                      </a:r>
                    </a:p>
                    <a:p>
                      <a:r>
                        <a:rPr lang="en-US" dirty="0"/>
                        <a:t>*Mild decrease O2 ---increase CO2 ---decrease BP</a:t>
                      </a:r>
                    </a:p>
                    <a:p>
                      <a:r>
                        <a:rPr lang="en-US" dirty="0"/>
                        <a:t>*severe decrease O2 ----increase CO2—decrease BP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477000"/>
          </a:xfrm>
        </p:spPr>
        <p:txBody>
          <a:bodyPr/>
          <a:lstStyle/>
          <a:p>
            <a:r>
              <a:rPr lang="en-US" dirty="0"/>
              <a:t>Capillary fluid shift :</a:t>
            </a:r>
          </a:p>
          <a:p>
            <a:r>
              <a:rPr lang="en-US" dirty="0"/>
              <a:t>-in case of increased blood volume ----increase BP ----increase capillary hydrostatic pressure ----increase filtration from plasma to ECF ----decrease plasma volume ----decrease VR ---decrease BP </a:t>
            </a:r>
          </a:p>
          <a:p>
            <a:endParaRPr lang="en-US" dirty="0"/>
          </a:p>
          <a:p>
            <a:r>
              <a:rPr lang="en-US" dirty="0"/>
              <a:t>In case of decreased blood volume ----decrease BP ---decrease capillary pressure ---decrease filtration of fluid ---increase plasma volume ---increase VR ---increase BP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629400"/>
          </a:xfrm>
        </p:spPr>
        <p:txBody>
          <a:bodyPr/>
          <a:lstStyle/>
          <a:p>
            <a:r>
              <a:rPr lang="en-US" dirty="0"/>
              <a:t>Role of kidney in control of BP:</a:t>
            </a:r>
          </a:p>
          <a:p>
            <a:r>
              <a:rPr lang="en-US" dirty="0"/>
              <a:t>Hormonal regulation of BP</a:t>
            </a:r>
          </a:p>
          <a:p>
            <a:r>
              <a:rPr lang="en-US" dirty="0"/>
              <a:t>Slow regulation of the BP</a:t>
            </a:r>
          </a:p>
          <a:p>
            <a:r>
              <a:rPr lang="en-US" dirty="0"/>
              <a:t>Most important BP regulator </a:t>
            </a:r>
          </a:p>
          <a:p>
            <a:r>
              <a:rPr lang="en-US" dirty="0"/>
              <a:t>If BP decreases ---renal </a:t>
            </a:r>
            <a:r>
              <a:rPr lang="en-US" dirty="0" err="1"/>
              <a:t>ischaemia</a:t>
            </a:r>
            <a:r>
              <a:rPr lang="en-US" dirty="0"/>
              <a:t> ---</a:t>
            </a:r>
            <a:r>
              <a:rPr lang="en-US" dirty="0" err="1"/>
              <a:t>renin</a:t>
            </a:r>
            <a:r>
              <a:rPr lang="en-US" dirty="0"/>
              <a:t> secretion ---change </a:t>
            </a:r>
            <a:r>
              <a:rPr lang="en-US" dirty="0" err="1"/>
              <a:t>angiotensinogen</a:t>
            </a:r>
            <a:r>
              <a:rPr lang="en-US" dirty="0"/>
              <a:t> to </a:t>
            </a:r>
            <a:r>
              <a:rPr lang="en-US" dirty="0" err="1"/>
              <a:t>angiotensin</a:t>
            </a:r>
            <a:r>
              <a:rPr lang="en-US" dirty="0"/>
              <a:t> I ----then ACE ---change </a:t>
            </a:r>
            <a:r>
              <a:rPr lang="en-US" dirty="0" err="1"/>
              <a:t>angiotensin</a:t>
            </a:r>
            <a:r>
              <a:rPr lang="en-US" dirty="0"/>
              <a:t> I to </a:t>
            </a:r>
            <a:r>
              <a:rPr lang="en-US" dirty="0" err="1"/>
              <a:t>angiotensin</a:t>
            </a:r>
            <a:r>
              <a:rPr lang="en-US" dirty="0"/>
              <a:t> II ----VC , +++</a:t>
            </a:r>
            <a:r>
              <a:rPr lang="en-US" dirty="0" err="1"/>
              <a:t>aldosterone</a:t>
            </a:r>
            <a:r>
              <a:rPr lang="en-US" dirty="0"/>
              <a:t> , increase BP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r>
              <a:rPr lang="en-US" dirty="0"/>
              <a:t>Filtration :</a:t>
            </a:r>
          </a:p>
          <a:p>
            <a:r>
              <a:rPr lang="en-US" dirty="0"/>
              <a:t>-The filtrate that pass through the capillaries outwards is called ( bulk flow )</a:t>
            </a:r>
          </a:p>
          <a:p>
            <a:r>
              <a:rPr lang="en-US" dirty="0"/>
              <a:t>-it is a passive process </a:t>
            </a:r>
          </a:p>
          <a:p>
            <a:r>
              <a:rPr lang="en-US" dirty="0"/>
              <a:t>-bulk transport of water, electrolytes , &amp; </a:t>
            </a:r>
            <a:r>
              <a:rPr lang="en-US" dirty="0" err="1"/>
              <a:t>crystaloids</a:t>
            </a:r>
            <a:endParaRPr lang="en-US" dirty="0"/>
          </a:p>
          <a:p>
            <a:endParaRPr lang="en-US" dirty="0"/>
          </a:p>
          <a:p>
            <a:r>
              <a:rPr lang="en-US" dirty="0"/>
              <a:t>Factors affecting filtration :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3962400"/>
          <a:ext cx="883920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/>
                        <a:t>Forces move fluid outwards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Forces move fluids inwards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r>
                        <a:rPr lang="en-US" dirty="0"/>
                        <a:t>-Hydrostatic capillary pressure ---</a:t>
                      </a:r>
                    </a:p>
                    <a:p>
                      <a:r>
                        <a:rPr lang="en-US" dirty="0"/>
                        <a:t>35 mmHg at arteriolar end </a:t>
                      </a:r>
                    </a:p>
                    <a:p>
                      <a:r>
                        <a:rPr lang="en-US" dirty="0"/>
                        <a:t>15 mmHg at </a:t>
                      </a:r>
                      <a:r>
                        <a:rPr lang="en-US" dirty="0" err="1"/>
                        <a:t>venular</a:t>
                      </a:r>
                      <a:r>
                        <a:rPr lang="en-US" dirty="0"/>
                        <a:t> end 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-interstitial fluid colloid osmotic pressure </a:t>
                      </a:r>
                    </a:p>
                    <a:p>
                      <a:r>
                        <a:rPr lang="en-US" dirty="0"/>
                        <a:t>3 mmHg (caused by albumin 1%)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-Colloid osmotic pressure of plasma proteins </a:t>
                      </a:r>
                    </a:p>
                    <a:p>
                      <a:r>
                        <a:rPr lang="en-US" dirty="0"/>
                        <a:t>25 mmHg ( due to albumin )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-Hydrostatic</a:t>
                      </a:r>
                      <a:r>
                        <a:rPr lang="en-US" baseline="0" dirty="0"/>
                        <a:t> pressure of interstitial fluid </a:t>
                      </a:r>
                    </a:p>
                    <a:p>
                      <a:r>
                        <a:rPr lang="en-US" baseline="0" dirty="0"/>
                        <a:t>3 mmHg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553200"/>
          </a:xfrm>
        </p:spPr>
        <p:txBody>
          <a:bodyPr/>
          <a:lstStyle/>
          <a:p>
            <a:r>
              <a:rPr lang="en-US" dirty="0"/>
              <a:t>Net results :</a:t>
            </a:r>
          </a:p>
          <a:p>
            <a:r>
              <a:rPr lang="en-US" dirty="0"/>
              <a:t>*At the arteriolar end ----10 mmHg outwards ---causing filtration of fluids from blood to tissues as bulk </a:t>
            </a:r>
          </a:p>
          <a:p>
            <a:endParaRPr lang="en-US" dirty="0"/>
          </a:p>
          <a:p>
            <a:r>
              <a:rPr lang="en-US" dirty="0"/>
              <a:t>*At </a:t>
            </a:r>
            <a:r>
              <a:rPr lang="en-US" dirty="0" err="1"/>
              <a:t>venular</a:t>
            </a:r>
            <a:r>
              <a:rPr lang="en-US" dirty="0"/>
              <a:t> end ---10 mmHg inwards ---causing </a:t>
            </a:r>
            <a:r>
              <a:rPr lang="en-US" dirty="0" err="1"/>
              <a:t>reabsorption</a:t>
            </a:r>
            <a:r>
              <a:rPr lang="en-US" dirty="0"/>
              <a:t> of equal amount of fluid into blood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dirty="0"/>
              <a:t>Variation in bulk flow 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685800"/>
          <a:ext cx="87630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Decrease colloid osmotic pressure of plasma proteins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  <a:r>
                        <a:rPr lang="en-US" baseline="0" dirty="0"/>
                        <a:t> case of liver disease &amp; kidney disease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Decrease one</a:t>
                      </a:r>
                      <a:r>
                        <a:rPr lang="en-US" baseline="0" dirty="0"/>
                        <a:t> of the forces pushing fluid inwards to capillaries ----increase filtration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Increase capillary hydrostatic pressure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 case of venous obstruction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 one of the forces that push fluid outwards</a:t>
                      </a:r>
                      <a:r>
                        <a:rPr lang="en-US" baseline="0" dirty="0"/>
                        <a:t> ---increase filtration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/>
                        <a:t>-increase capillary permeability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 cases of inflammation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-albumin goes out from</a:t>
                      </a:r>
                      <a:r>
                        <a:rPr lang="en-US" baseline="0" dirty="0"/>
                        <a:t> the capillaries to ECF ---increase osmotic pressure ---increase filtration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Edema :</a:t>
            </a:r>
          </a:p>
          <a:p>
            <a:r>
              <a:rPr lang="en-US" dirty="0"/>
              <a:t>Def: excessive accumulation of interstitial fluid </a:t>
            </a:r>
          </a:p>
          <a:p>
            <a:r>
              <a:rPr lang="en-US" dirty="0"/>
              <a:t>Causes of edema :</a:t>
            </a:r>
          </a:p>
          <a:p>
            <a:r>
              <a:rPr lang="en-US" dirty="0"/>
              <a:t>1-Increase capillary hydrostatic pressure :</a:t>
            </a:r>
          </a:p>
          <a:p>
            <a:r>
              <a:rPr lang="en-US" dirty="0"/>
              <a:t>-one of the forces help filtration outwards </a:t>
            </a:r>
          </a:p>
          <a:p>
            <a:r>
              <a:rPr lang="en-US" dirty="0"/>
              <a:t>-this causes edema </a:t>
            </a:r>
          </a:p>
          <a:p>
            <a:r>
              <a:rPr lang="en-US" dirty="0"/>
              <a:t>-causes of increased capillary hydrostatic pressure</a:t>
            </a:r>
          </a:p>
          <a:p>
            <a:r>
              <a:rPr lang="en-US" dirty="0"/>
              <a:t>*right side heart failure </a:t>
            </a:r>
          </a:p>
          <a:p>
            <a:r>
              <a:rPr lang="en-US" dirty="0"/>
              <a:t>*compression on veins (pregnancy )</a:t>
            </a:r>
          </a:p>
          <a:p>
            <a:r>
              <a:rPr lang="en-US" dirty="0"/>
              <a:t>*obstruction of the veins (DVT)or in case of tumors</a:t>
            </a:r>
          </a:p>
          <a:p>
            <a:r>
              <a:rPr lang="en-US" dirty="0"/>
              <a:t>*incompetent valves of veins (varicose veins ) </a:t>
            </a:r>
          </a:p>
          <a:p>
            <a:r>
              <a:rPr lang="en-US" dirty="0"/>
              <a:t>*portal hypertension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2-salt &amp; water retention :</a:t>
            </a:r>
          </a:p>
          <a:p>
            <a:r>
              <a:rPr lang="en-US" dirty="0"/>
              <a:t>-causes of salt and water retention </a:t>
            </a:r>
          </a:p>
          <a:p>
            <a:r>
              <a:rPr lang="en-US" dirty="0"/>
              <a:t>*increased </a:t>
            </a:r>
            <a:r>
              <a:rPr lang="en-US" dirty="0" err="1"/>
              <a:t>aldosterone</a:t>
            </a:r>
            <a:r>
              <a:rPr lang="en-US" dirty="0"/>
              <a:t> </a:t>
            </a:r>
          </a:p>
          <a:p>
            <a:r>
              <a:rPr lang="en-US" dirty="0"/>
              <a:t>*increase ADH</a:t>
            </a:r>
          </a:p>
          <a:p>
            <a:endParaRPr lang="en-US" dirty="0"/>
          </a:p>
          <a:p>
            <a:r>
              <a:rPr lang="en-US" dirty="0"/>
              <a:t>3-Decrease plasma osmotic pressure :</a:t>
            </a:r>
          </a:p>
          <a:p>
            <a:r>
              <a:rPr lang="en-US" dirty="0"/>
              <a:t>-it is a force that tends to push fluids inwards to capillaries </a:t>
            </a:r>
          </a:p>
          <a:p>
            <a:r>
              <a:rPr lang="en-US" dirty="0"/>
              <a:t>-if it decreases this leads to edema </a:t>
            </a:r>
          </a:p>
          <a:p>
            <a:r>
              <a:rPr lang="en-US" dirty="0"/>
              <a:t>-causes of decrease osmotic pressure of plasma </a:t>
            </a:r>
          </a:p>
          <a:p>
            <a:r>
              <a:rPr lang="en-US" dirty="0"/>
              <a:t>*liver diseases---decrease liver formation  </a:t>
            </a:r>
          </a:p>
          <a:p>
            <a:r>
              <a:rPr lang="en-US" dirty="0"/>
              <a:t>*kidney diseases ---increase loss of proteins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Circulation </a:t>
            </a:r>
          </a:p>
          <a:p>
            <a:r>
              <a:rPr lang="en-US" dirty="0"/>
              <a:t>1-pulmonary circulation </a:t>
            </a:r>
          </a:p>
          <a:p>
            <a:r>
              <a:rPr lang="en-US" dirty="0"/>
              <a:t>2-systemic circulation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4-increase capillary permeability :</a:t>
            </a:r>
          </a:p>
          <a:p>
            <a:r>
              <a:rPr lang="en-US" dirty="0"/>
              <a:t>*this causes edema </a:t>
            </a:r>
          </a:p>
          <a:p>
            <a:r>
              <a:rPr lang="en-US" dirty="0"/>
              <a:t>*causes of increased capillary permeability </a:t>
            </a:r>
            <a:br>
              <a:rPr lang="en-US" dirty="0"/>
            </a:br>
            <a:r>
              <a:rPr lang="en-US" dirty="0"/>
              <a:t>inflammatory conditions </a:t>
            </a:r>
          </a:p>
          <a:p>
            <a:r>
              <a:rPr lang="en-US" dirty="0"/>
              <a:t>Allergic conditions </a:t>
            </a:r>
          </a:p>
          <a:p>
            <a:r>
              <a:rPr lang="en-US" dirty="0" err="1"/>
              <a:t>Kinins</a:t>
            </a:r>
            <a:r>
              <a:rPr lang="en-US" dirty="0"/>
              <a:t> , histamine </a:t>
            </a:r>
          </a:p>
          <a:p>
            <a:endParaRPr lang="en-US" dirty="0"/>
          </a:p>
          <a:p>
            <a:r>
              <a:rPr lang="en-US" dirty="0"/>
              <a:t>5-lymph obstruction :</a:t>
            </a:r>
          </a:p>
          <a:p>
            <a:r>
              <a:rPr lang="en-US" dirty="0"/>
              <a:t>Lymph help to absorb excess fluids </a:t>
            </a:r>
          </a:p>
          <a:p>
            <a:r>
              <a:rPr lang="en-US" dirty="0"/>
              <a:t>Obstruction of lymph cause edema </a:t>
            </a:r>
          </a:p>
          <a:p>
            <a:r>
              <a:rPr lang="en-US" dirty="0"/>
              <a:t>Causes of lymph obstruction :</a:t>
            </a:r>
          </a:p>
          <a:p>
            <a:r>
              <a:rPr lang="en-US" dirty="0" err="1"/>
              <a:t>Flariasis</a:t>
            </a:r>
            <a:r>
              <a:rPr lang="en-US" dirty="0"/>
              <a:t> </a:t>
            </a:r>
          </a:p>
          <a:p>
            <a:r>
              <a:rPr lang="en-US" dirty="0"/>
              <a:t>Tumor </a:t>
            </a:r>
            <a:r>
              <a:rPr lang="en-US" dirty="0" err="1"/>
              <a:t>cpmpress</a:t>
            </a:r>
            <a:r>
              <a:rPr lang="en-US" dirty="0"/>
              <a:t> </a:t>
            </a:r>
            <a:r>
              <a:rPr lang="en-US"/>
              <a:t>lymph vessels 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D6B9-5FB0-4160-A1BB-465BB4EB4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0ED6DB-CB8B-4C5C-8FAF-5A18527596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44510"/>
            <a:ext cx="8534400" cy="643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2588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6EA07-B346-49C3-A39C-1FD52A6BB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2D07F3-8696-486B-B286-1994D1DBBE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74638"/>
            <a:ext cx="8638143" cy="620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0861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87646-929D-43EB-95AA-0D61C7C3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E6AB511-D81A-4ADE-8170-5D338DD59E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951" y="152400"/>
            <a:ext cx="8781898" cy="643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578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FAA76-0BE3-4BC8-BC6B-32F9CEC4C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DD35ED5-B1B0-4657-94F7-D1AC60DBDC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39683"/>
            <a:ext cx="8686800" cy="665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98369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CF4B-54C2-42E6-B9D3-C35FDDBE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9E572EF-2708-4CC5-A964-BA95006F0E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72588"/>
            <a:ext cx="8686799" cy="641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49719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AA013-69FF-4D12-9AB9-D1D5715E5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5DE55B4-0B76-4DF5-B41D-266BE88CD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14504"/>
            <a:ext cx="8991600" cy="668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32888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0"/>
            <a:ext cx="87630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/>
              <a:t>aortic pressure changes during cardiac cycle</a:t>
            </a:r>
            <a:r>
              <a:rPr lang="en-US" dirty="0"/>
              <a:t> </a:t>
            </a:r>
          </a:p>
          <a:p>
            <a:r>
              <a:rPr lang="en-US" dirty="0"/>
              <a:t>-</a:t>
            </a:r>
            <a:r>
              <a:rPr lang="en-US" b="1" dirty="0"/>
              <a:t>during the </a:t>
            </a:r>
            <a:r>
              <a:rPr lang="en-US" b="1" dirty="0" err="1"/>
              <a:t>atrial</a:t>
            </a:r>
            <a:r>
              <a:rPr lang="en-US" b="1" dirty="0"/>
              <a:t> systole and </a:t>
            </a:r>
            <a:r>
              <a:rPr lang="en-US" b="1" dirty="0" err="1"/>
              <a:t>isovolumetric</a:t>
            </a:r>
            <a:r>
              <a:rPr lang="en-US" b="1" dirty="0"/>
              <a:t> contraction phases</a:t>
            </a:r>
          </a:p>
          <a:p>
            <a:r>
              <a:rPr lang="en-US" dirty="0"/>
              <a:t>decrease aortic pressure as no blood enter the aorta from ventricles </a:t>
            </a:r>
          </a:p>
          <a:p>
            <a:br>
              <a:rPr lang="en-US" dirty="0"/>
            </a:br>
            <a:r>
              <a:rPr lang="en-US" b="1" u="sng" dirty="0"/>
              <a:t>-During maximal ejection phase </a:t>
            </a:r>
          </a:p>
          <a:p>
            <a:pPr>
              <a:buNone/>
            </a:pPr>
            <a:r>
              <a:rPr lang="en-US" dirty="0"/>
              <a:t>   ejection of blood from ventricle to aorta ----increase the pressure in the aorta to reach 120 mmHg</a:t>
            </a:r>
          </a:p>
          <a:p>
            <a:endParaRPr lang="en-US" dirty="0"/>
          </a:p>
          <a:p>
            <a:r>
              <a:rPr lang="en-US" b="1" u="sng" dirty="0"/>
              <a:t>-During reduced ejection phase </a:t>
            </a:r>
          </a:p>
          <a:p>
            <a:r>
              <a:rPr lang="en-US" dirty="0"/>
              <a:t>decreased flow of blood from ventricle to aorta -----leads to decreased aortic pressure </a:t>
            </a: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6629400"/>
          </a:xfrm>
        </p:spPr>
        <p:txBody>
          <a:bodyPr/>
          <a:lstStyle/>
          <a:p>
            <a:r>
              <a:rPr lang="en-US" b="1" u="sng" dirty="0"/>
              <a:t>-During the </a:t>
            </a:r>
            <a:r>
              <a:rPr lang="en-US" b="1" u="sng" dirty="0" err="1"/>
              <a:t>isovolumetric</a:t>
            </a:r>
            <a:r>
              <a:rPr lang="en-US" b="1" u="sng" dirty="0"/>
              <a:t> relaxation phase (aortic notch ) (</a:t>
            </a:r>
            <a:r>
              <a:rPr lang="en-US" b="1" u="sng" dirty="0" err="1"/>
              <a:t>incisura</a:t>
            </a:r>
            <a:r>
              <a:rPr lang="en-US" b="1" u="sng" dirty="0"/>
              <a:t> ) </a:t>
            </a:r>
          </a:p>
          <a:p>
            <a:r>
              <a:rPr lang="en-US" dirty="0"/>
              <a:t>increase in the aortic pressure due to elastic recoil of the aorta -----leads to decrease the diameter of the vessel ( decrease volume ) -----increase aortic pressure </a:t>
            </a:r>
          </a:p>
          <a:p>
            <a:endParaRPr lang="en-US" dirty="0"/>
          </a:p>
          <a:p>
            <a:r>
              <a:rPr lang="en-US" b="1" u="sng" dirty="0"/>
              <a:t>- During maximal and reduced filling phases</a:t>
            </a:r>
            <a:r>
              <a:rPr lang="en-US" dirty="0"/>
              <a:t> </a:t>
            </a:r>
          </a:p>
          <a:p>
            <a:r>
              <a:rPr lang="en-US" dirty="0"/>
              <a:t>decrease the aortic pressure due to flow of blood from the aorta to the vessels of the body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r>
              <a:rPr lang="en-US" b="1" u="sng" dirty="0"/>
              <a:t>Heart sounds during the cardiac cycle </a:t>
            </a:r>
          </a:p>
          <a:p>
            <a:r>
              <a:rPr lang="en-US" dirty="0"/>
              <a:t>-the closure of the A-V valves during the </a:t>
            </a:r>
            <a:r>
              <a:rPr lang="en-US" dirty="0" err="1"/>
              <a:t>isovolumetric</a:t>
            </a:r>
            <a:r>
              <a:rPr lang="en-US" dirty="0"/>
              <a:t> contraction phase forms the first heart sound </a:t>
            </a:r>
          </a:p>
          <a:p>
            <a:endParaRPr lang="en-US" dirty="0"/>
          </a:p>
          <a:p>
            <a:r>
              <a:rPr lang="en-US" dirty="0"/>
              <a:t>-the closure of the </a:t>
            </a:r>
            <a:r>
              <a:rPr lang="en-US" dirty="0" err="1"/>
              <a:t>semilunar</a:t>
            </a:r>
            <a:r>
              <a:rPr lang="en-US" dirty="0"/>
              <a:t> valves during the </a:t>
            </a:r>
            <a:r>
              <a:rPr lang="en-US" dirty="0" err="1"/>
              <a:t>isovolumetriac</a:t>
            </a:r>
            <a:r>
              <a:rPr lang="en-US" dirty="0"/>
              <a:t> </a:t>
            </a:r>
            <a:r>
              <a:rPr lang="en-US" dirty="0" err="1"/>
              <a:t>realxation</a:t>
            </a:r>
            <a:r>
              <a:rPr lang="en-US" dirty="0"/>
              <a:t> phase forms the second heart sound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Galaxy\Downloads\ko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18646"/>
            <a:ext cx="7924800" cy="6466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fontScale="85000" lnSpcReduction="10000"/>
          </a:bodyPr>
          <a:lstStyle/>
          <a:p>
            <a:r>
              <a:rPr lang="en-US" b="1" u="sng" dirty="0"/>
              <a:t>action potential of the ventricle muscle during the cardiac cycle </a:t>
            </a:r>
          </a:p>
          <a:p>
            <a:r>
              <a:rPr lang="en-US" b="1" u="sng" dirty="0"/>
              <a:t>-during the </a:t>
            </a:r>
            <a:r>
              <a:rPr lang="en-US" b="1" u="sng" dirty="0" err="1"/>
              <a:t>isovolumetric</a:t>
            </a:r>
            <a:r>
              <a:rPr lang="en-US" b="1" u="sng" dirty="0"/>
              <a:t> contraction phase </a:t>
            </a:r>
          </a:p>
          <a:p>
            <a:r>
              <a:rPr lang="en-US" dirty="0"/>
              <a:t>the depolarization arm of the action potential  due to entry of sodium</a:t>
            </a:r>
          </a:p>
          <a:p>
            <a:br>
              <a:rPr lang="en-US" dirty="0"/>
            </a:br>
            <a:r>
              <a:rPr lang="en-US" b="1" u="sng" dirty="0"/>
              <a:t>-during the maximal and reduced ejection phases </a:t>
            </a:r>
          </a:p>
          <a:p>
            <a:r>
              <a:rPr lang="en-US" dirty="0"/>
              <a:t>these phases coincide with the plateau of the cardiac muscle (to increase the systole duration ) due to entry of sodium and calcium and exit of potassium </a:t>
            </a:r>
          </a:p>
          <a:p>
            <a:br>
              <a:rPr lang="en-US" dirty="0"/>
            </a:br>
            <a:r>
              <a:rPr lang="en-US" b="1" u="sng" dirty="0"/>
              <a:t>-during </a:t>
            </a:r>
            <a:r>
              <a:rPr lang="en-US" b="1" u="sng" dirty="0" err="1"/>
              <a:t>isovolumetric</a:t>
            </a:r>
            <a:r>
              <a:rPr lang="en-US" b="1" u="sng" dirty="0"/>
              <a:t> relaxation phase and maximal and reduced filling phases </a:t>
            </a:r>
          </a:p>
          <a:p>
            <a:r>
              <a:rPr lang="en-US" dirty="0"/>
              <a:t>these phases coincide with the rapid large </a:t>
            </a:r>
            <a:r>
              <a:rPr lang="en-US" dirty="0" err="1"/>
              <a:t>repolarization</a:t>
            </a:r>
            <a:r>
              <a:rPr lang="en-US" dirty="0"/>
              <a:t> due to exit of potassium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400800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-The ECG changes during the cardiac cycle </a:t>
            </a:r>
          </a:p>
          <a:p>
            <a:r>
              <a:rPr lang="en-US" b="1" u="sng" dirty="0"/>
              <a:t>-during the </a:t>
            </a:r>
            <a:r>
              <a:rPr lang="en-US" b="1" u="sng" dirty="0" err="1"/>
              <a:t>atrial</a:t>
            </a:r>
            <a:r>
              <a:rPr lang="en-US" b="1" u="sng" dirty="0"/>
              <a:t> systole phase</a:t>
            </a:r>
            <a:r>
              <a:rPr lang="en-US" dirty="0"/>
              <a:t> </a:t>
            </a:r>
          </a:p>
          <a:p>
            <a:r>
              <a:rPr lang="en-US" dirty="0"/>
              <a:t>the wave due to the </a:t>
            </a:r>
            <a:r>
              <a:rPr lang="en-US" dirty="0" err="1"/>
              <a:t>atrial</a:t>
            </a:r>
            <a:r>
              <a:rPr lang="en-US" dirty="0"/>
              <a:t> systole is called P wave (</a:t>
            </a:r>
            <a:r>
              <a:rPr lang="en-US" dirty="0" err="1"/>
              <a:t>atrial</a:t>
            </a:r>
            <a:r>
              <a:rPr lang="en-US" dirty="0"/>
              <a:t> depolarization)</a:t>
            </a:r>
          </a:p>
          <a:p>
            <a:r>
              <a:rPr lang="en-US" dirty="0"/>
              <a:t>it is positive wave (above the line ) </a:t>
            </a:r>
          </a:p>
          <a:p>
            <a:r>
              <a:rPr lang="en-US" dirty="0"/>
              <a:t>drawn in the </a:t>
            </a:r>
            <a:r>
              <a:rPr lang="en-US" dirty="0" err="1"/>
              <a:t>atrial</a:t>
            </a:r>
            <a:r>
              <a:rPr lang="en-US" dirty="0"/>
              <a:t> systole phase </a:t>
            </a:r>
          </a:p>
          <a:p>
            <a:endParaRPr lang="en-US" dirty="0"/>
          </a:p>
          <a:p>
            <a:r>
              <a:rPr lang="en-US" b="1" u="sng" dirty="0"/>
              <a:t>-during </a:t>
            </a:r>
            <a:r>
              <a:rPr lang="en-US" b="1" u="sng" dirty="0" err="1"/>
              <a:t>isovolumetric</a:t>
            </a:r>
            <a:r>
              <a:rPr lang="en-US" b="1" u="sng" dirty="0"/>
              <a:t> contraction phase</a:t>
            </a:r>
            <a:r>
              <a:rPr lang="en-US" dirty="0"/>
              <a:t> </a:t>
            </a:r>
          </a:p>
          <a:p>
            <a:r>
              <a:rPr lang="en-US" dirty="0"/>
              <a:t>there exist the QRS wave of the ventricle </a:t>
            </a:r>
          </a:p>
          <a:p>
            <a:r>
              <a:rPr lang="en-US" dirty="0"/>
              <a:t>Q wave due to ------depolarization of septum</a:t>
            </a:r>
          </a:p>
          <a:p>
            <a:r>
              <a:rPr lang="en-US" dirty="0"/>
              <a:t>R wave ----due to depolarization of wall of ventricles </a:t>
            </a:r>
          </a:p>
          <a:p>
            <a:r>
              <a:rPr lang="en-US" dirty="0"/>
              <a:t>S wave ----- due to depolarization of the basal part of ventricles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/>
          <a:lstStyle/>
          <a:p>
            <a:r>
              <a:rPr lang="en-US" b="1" u="sng" dirty="0"/>
              <a:t>-During the maximal and reduced ejection phases </a:t>
            </a:r>
          </a:p>
          <a:p>
            <a:r>
              <a:rPr lang="en-US" dirty="0"/>
              <a:t>these are the phases between the contraction of the ventricle and the relaxation ----forming the S-T segment 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b="1" u="sng" dirty="0"/>
              <a:t>-during the </a:t>
            </a:r>
            <a:r>
              <a:rPr lang="en-US" b="1" u="sng" dirty="0" err="1"/>
              <a:t>isovolumetric</a:t>
            </a:r>
            <a:r>
              <a:rPr lang="en-US" b="1" u="sng" dirty="0"/>
              <a:t> relaxation phase</a:t>
            </a:r>
            <a:r>
              <a:rPr lang="en-US" dirty="0"/>
              <a:t> </a:t>
            </a:r>
          </a:p>
          <a:p>
            <a:r>
              <a:rPr lang="en-US" dirty="0"/>
              <a:t>The T wave of ventricle </a:t>
            </a:r>
            <a:r>
              <a:rPr lang="en-US" dirty="0" err="1"/>
              <a:t>repolarization</a:t>
            </a:r>
            <a:r>
              <a:rPr lang="en-US" dirty="0"/>
              <a:t> </a:t>
            </a:r>
          </a:p>
          <a:p>
            <a:r>
              <a:rPr lang="en-US" dirty="0"/>
              <a:t>positive wave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477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77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Cardiac muscle tissue :</a:t>
            </a:r>
          </a:p>
          <a:p>
            <a:r>
              <a:rPr lang="en-US" dirty="0"/>
              <a:t>SAN </a:t>
            </a:r>
          </a:p>
          <a:p>
            <a:r>
              <a:rPr lang="en-US" dirty="0"/>
              <a:t>In right atrium </a:t>
            </a:r>
          </a:p>
          <a:p>
            <a:r>
              <a:rPr lang="en-US" dirty="0"/>
              <a:t>90b/min</a:t>
            </a:r>
          </a:p>
          <a:p>
            <a:r>
              <a:rPr lang="en-US" dirty="0"/>
              <a:t>+++sympathetic </a:t>
            </a:r>
          </a:p>
          <a:p>
            <a:r>
              <a:rPr lang="en-US" dirty="0"/>
              <a:t>+++ right </a:t>
            </a:r>
            <a:r>
              <a:rPr lang="en-US" dirty="0" err="1"/>
              <a:t>vagus</a:t>
            </a:r>
            <a:r>
              <a:rPr lang="en-US" dirty="0"/>
              <a:t> ( parasympathetic ) </a:t>
            </a:r>
          </a:p>
          <a:p>
            <a:r>
              <a:rPr lang="en-US" dirty="0"/>
              <a:t>Normal pace maker </a:t>
            </a:r>
          </a:p>
          <a:p>
            <a:r>
              <a:rPr lang="en-US" dirty="0"/>
              <a:t>AVN </a:t>
            </a:r>
          </a:p>
          <a:p>
            <a:r>
              <a:rPr lang="en-US" dirty="0" err="1"/>
              <a:t>Interatrial</a:t>
            </a:r>
            <a:r>
              <a:rPr lang="en-US" dirty="0"/>
              <a:t> septum </a:t>
            </a:r>
          </a:p>
          <a:p>
            <a:r>
              <a:rPr lang="en-US" dirty="0"/>
              <a:t>60b/min</a:t>
            </a:r>
          </a:p>
          <a:p>
            <a:r>
              <a:rPr lang="en-US" dirty="0"/>
              <a:t>+++sympathetic </a:t>
            </a:r>
          </a:p>
          <a:p>
            <a:r>
              <a:rPr lang="en-US" dirty="0"/>
              <a:t>+++ left </a:t>
            </a:r>
            <a:r>
              <a:rPr lang="en-US" dirty="0" err="1"/>
              <a:t>vagus</a:t>
            </a:r>
            <a:r>
              <a:rPr lang="en-US" dirty="0"/>
              <a:t> </a:t>
            </a:r>
          </a:p>
          <a:p>
            <a:r>
              <a:rPr lang="en-US" dirty="0"/>
              <a:t>Become the pace maker if SAN is destroyed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Galaxy\Downloads\jk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4876800" cy="2705100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200400"/>
            <a:ext cx="360997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15970</TotalTime>
  <Words>3887</Words>
  <Application>Microsoft Office PowerPoint</Application>
  <PresentationFormat>On-screen Show (4:3)</PresentationFormat>
  <Paragraphs>622</Paragraphs>
  <Slides>77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8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ashraf.kottb</dc:creator>
  <cp:lastModifiedBy>ashraf kotb-ellatief</cp:lastModifiedBy>
  <cp:revision>204</cp:revision>
  <dcterms:created xsi:type="dcterms:W3CDTF">2017-01-24T04:51:29Z</dcterms:created>
  <dcterms:modified xsi:type="dcterms:W3CDTF">2022-11-22T09:46:13Z</dcterms:modified>
</cp:coreProperties>
</file>