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62" r:id="rId5"/>
    <p:sldId id="363" r:id="rId6"/>
    <p:sldId id="364" r:id="rId7"/>
    <p:sldId id="259" r:id="rId8"/>
    <p:sldId id="347" r:id="rId9"/>
    <p:sldId id="348" r:id="rId10"/>
    <p:sldId id="341" r:id="rId11"/>
    <p:sldId id="34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365" r:id="rId25"/>
    <p:sldId id="284" r:id="rId26"/>
    <p:sldId id="285" r:id="rId27"/>
    <p:sldId id="286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59" r:id="rId53"/>
    <p:sldId id="360" r:id="rId54"/>
    <p:sldId id="361" r:id="rId55"/>
    <p:sldId id="299" r:id="rId56"/>
    <p:sldId id="300" r:id="rId57"/>
    <p:sldId id="366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14" r:id="rId81"/>
    <p:sldId id="315" r:id="rId82"/>
    <p:sldId id="316" r:id="rId83"/>
    <p:sldId id="317" r:id="rId84"/>
    <p:sldId id="318" r:id="rId85"/>
    <p:sldId id="319" r:id="rId86"/>
    <p:sldId id="320" r:id="rId87"/>
    <p:sldId id="321" r:id="rId88"/>
    <p:sldId id="322" r:id="rId89"/>
    <p:sldId id="323" r:id="rId90"/>
    <p:sldId id="324" r:id="rId91"/>
    <p:sldId id="342" r:id="rId92"/>
    <p:sldId id="343" r:id="rId93"/>
    <p:sldId id="344" r:id="rId94"/>
    <p:sldId id="345" r:id="rId95"/>
    <p:sldId id="346" r:id="rId96"/>
    <p:sldId id="325" r:id="rId97"/>
    <p:sldId id="326" r:id="rId98"/>
    <p:sldId id="327" r:id="rId99"/>
    <p:sldId id="328" r:id="rId100"/>
    <p:sldId id="329" r:id="rId101"/>
    <p:sldId id="330" r:id="rId102"/>
    <p:sldId id="331" r:id="rId103"/>
    <p:sldId id="332" r:id="rId104"/>
    <p:sldId id="333" r:id="rId105"/>
    <p:sldId id="334" r:id="rId106"/>
    <p:sldId id="336" r:id="rId107"/>
    <p:sldId id="337" r:id="rId108"/>
    <p:sldId id="335" r:id="rId109"/>
    <p:sldId id="338" r:id="rId110"/>
    <p:sldId id="339" r:id="rId111"/>
    <p:sldId id="340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3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8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6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5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C896-F450-479D-9270-A005677EE5FB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1056-7E29-474D-A6A8-68F5D5CF3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76200"/>
            <a:ext cx="8763000" cy="6629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/>
              <a:t>Kidney</a:t>
            </a:r>
          </a:p>
          <a:p>
            <a:r>
              <a:rPr lang="en-US" b="1" dirty="0"/>
              <a:t>Function of kidney</a:t>
            </a:r>
            <a:r>
              <a:rPr lang="en-US" dirty="0"/>
              <a:t>:</a:t>
            </a:r>
          </a:p>
          <a:p>
            <a:r>
              <a:rPr lang="en-US" dirty="0"/>
              <a:t>The kidney is responsible for </a:t>
            </a:r>
            <a:r>
              <a:rPr lang="en-US" b="1" dirty="0"/>
              <a:t>Homeostasis (keep internal environment </a:t>
            </a:r>
            <a:r>
              <a:rPr lang="en-US" b="1" dirty="0" err="1"/>
              <a:t>contsnt</a:t>
            </a:r>
            <a:r>
              <a:rPr lang="en-US" b="1" dirty="0"/>
              <a:t>). </a:t>
            </a:r>
            <a:r>
              <a:rPr lang="en-US" dirty="0"/>
              <a:t>It carry this through</a:t>
            </a:r>
          </a:p>
          <a:p>
            <a:r>
              <a:rPr lang="en-US" dirty="0"/>
              <a:t>1-Excrete waste products as urea and </a:t>
            </a:r>
            <a:r>
              <a:rPr lang="en-US" dirty="0" err="1"/>
              <a:t>creatinine</a:t>
            </a:r>
            <a:endParaRPr lang="en-US" dirty="0"/>
          </a:p>
          <a:p>
            <a:r>
              <a:rPr lang="en-US" dirty="0"/>
              <a:t>2-Control-------Volume of extracellular fluid</a:t>
            </a:r>
          </a:p>
          <a:p>
            <a:r>
              <a:rPr lang="en-US" dirty="0"/>
              <a:t>                          electrolyte content of E.C.F.</a:t>
            </a:r>
          </a:p>
          <a:p>
            <a:r>
              <a:rPr lang="en-US" dirty="0"/>
              <a:t>                          osmotic pressure of E.C.F.</a:t>
            </a:r>
          </a:p>
          <a:p>
            <a:r>
              <a:rPr lang="en-US" dirty="0"/>
              <a:t>3-Regulate ----blood pressure</a:t>
            </a:r>
          </a:p>
          <a:p>
            <a:r>
              <a:rPr lang="en-US" dirty="0"/>
              <a:t>                         acid –base balance</a:t>
            </a:r>
          </a:p>
          <a:p>
            <a:r>
              <a:rPr lang="en-US" dirty="0"/>
              <a:t>4-Detoxification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5-Endocrine function (release hormones)</a:t>
            </a:r>
          </a:p>
          <a:p>
            <a:pPr marL="0" indent="0">
              <a:buNone/>
            </a:pPr>
            <a:r>
              <a:rPr lang="en-US" dirty="0"/>
              <a:t>                                   *</a:t>
            </a:r>
            <a:r>
              <a:rPr lang="en-US" dirty="0" err="1"/>
              <a:t>Erythropoetin</a:t>
            </a:r>
            <a:r>
              <a:rPr lang="en-US" dirty="0"/>
              <a:t> , Renin</a:t>
            </a:r>
          </a:p>
          <a:p>
            <a:r>
              <a:rPr lang="en-US" dirty="0"/>
              <a:t>                               *Activate vitamin D</a:t>
            </a:r>
          </a:p>
        </p:txBody>
      </p:sp>
    </p:spTree>
    <p:extLst>
      <p:ext uri="{BB962C8B-B14F-4D97-AF65-F5344CB8AC3E}">
        <p14:creationId xmlns:p14="http://schemas.microsoft.com/office/powerpoint/2010/main" val="18548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629400"/>
          </a:xfrm>
        </p:spPr>
        <p:txBody>
          <a:bodyPr/>
          <a:lstStyle/>
          <a:p>
            <a:r>
              <a:rPr lang="en-US" dirty="0"/>
              <a:t>There are two types of capillaries:</a:t>
            </a:r>
          </a:p>
          <a:p>
            <a:r>
              <a:rPr lang="en-US" dirty="0"/>
              <a:t>Glomerular                                           </a:t>
            </a:r>
            <a:r>
              <a:rPr lang="en-US" dirty="0" err="1"/>
              <a:t>peritubular</a:t>
            </a:r>
            <a:r>
              <a:rPr lang="en-US" dirty="0"/>
              <a:t>  </a:t>
            </a:r>
          </a:p>
          <a:p>
            <a:r>
              <a:rPr lang="en-US" dirty="0"/>
              <a:t>Capillaries                                             </a:t>
            </a:r>
            <a:r>
              <a:rPr lang="en-US" dirty="0" err="1"/>
              <a:t>capillaries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*From afferent arteriole        *from efferent arteriole</a:t>
            </a:r>
          </a:p>
          <a:p>
            <a:pPr marL="0" indent="0">
              <a:buNone/>
            </a:pPr>
            <a:r>
              <a:rPr lang="en-US" dirty="0"/>
              <a:t>*High pressure 60mmhg       *Low pressure 13 </a:t>
            </a:r>
            <a:r>
              <a:rPr lang="en-US" dirty="0" err="1"/>
              <a:t>mmhg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*Filtration                                * Reabsorption</a:t>
            </a:r>
          </a:p>
        </p:txBody>
      </p:sp>
    </p:spTree>
    <p:extLst>
      <p:ext uri="{BB962C8B-B14F-4D97-AF65-F5344CB8AC3E}">
        <p14:creationId xmlns:p14="http://schemas.microsoft.com/office/powerpoint/2010/main" val="37490687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Action of progesterone:</a:t>
            </a:r>
          </a:p>
          <a:p>
            <a:r>
              <a:rPr lang="en-US" dirty="0"/>
              <a:t>1-on secondary sex organs:</a:t>
            </a:r>
          </a:p>
          <a:p>
            <a:r>
              <a:rPr lang="en-US" dirty="0"/>
              <a:t>*control secretory phase</a:t>
            </a:r>
          </a:p>
          <a:p>
            <a:r>
              <a:rPr lang="en-US" dirty="0"/>
              <a:t>*prepare endometrium for implantation</a:t>
            </a:r>
          </a:p>
          <a:p>
            <a:r>
              <a:rPr lang="en-US" dirty="0"/>
              <a:t>* maintain pregnancy</a:t>
            </a:r>
          </a:p>
          <a:p>
            <a:r>
              <a:rPr lang="en-US" dirty="0"/>
              <a:t>*inhibit uterine contraction</a:t>
            </a:r>
          </a:p>
          <a:p>
            <a:r>
              <a:rPr lang="en-US" dirty="0"/>
              <a:t>*decrease myometrium sensitivity to oxytocin</a:t>
            </a:r>
          </a:p>
          <a:p>
            <a:endParaRPr lang="en-US" dirty="0"/>
          </a:p>
          <a:p>
            <a:r>
              <a:rPr lang="en-US" dirty="0"/>
              <a:t>2-cervix:</a:t>
            </a:r>
          </a:p>
          <a:p>
            <a:r>
              <a:rPr lang="en-US" dirty="0"/>
              <a:t>Mucus secretion----thick</a:t>
            </a:r>
          </a:p>
          <a:p>
            <a:r>
              <a:rPr lang="en-US" dirty="0"/>
              <a:t>                                   cellular</a:t>
            </a:r>
          </a:p>
          <a:p>
            <a:r>
              <a:rPr lang="en-US" dirty="0"/>
              <a:t>                                   </a:t>
            </a:r>
            <a:r>
              <a:rPr lang="en-US" dirty="0" err="1"/>
              <a:t>vicid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44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3-Fallopian tubes:</a:t>
            </a:r>
          </a:p>
          <a:p>
            <a:r>
              <a:rPr lang="en-US" dirty="0"/>
              <a:t>*decrease cilia motility</a:t>
            </a:r>
          </a:p>
          <a:p>
            <a:r>
              <a:rPr lang="en-US" dirty="0"/>
              <a:t>*increase mucus secretion</a:t>
            </a:r>
          </a:p>
          <a:p>
            <a:endParaRPr lang="en-US" dirty="0"/>
          </a:p>
          <a:p>
            <a:r>
              <a:rPr lang="en-US" dirty="0"/>
              <a:t>4-Vagina:</a:t>
            </a:r>
          </a:p>
          <a:p>
            <a:r>
              <a:rPr lang="en-US" dirty="0"/>
              <a:t>Under progesterone the vagina is:</a:t>
            </a:r>
          </a:p>
          <a:p>
            <a:r>
              <a:rPr lang="en-US" dirty="0"/>
              <a:t>                     -flat squamous cells</a:t>
            </a:r>
          </a:p>
          <a:p>
            <a:r>
              <a:rPr lang="en-US" dirty="0"/>
              <a:t>                     -leukocyte infiltration</a:t>
            </a:r>
          </a:p>
          <a:p>
            <a:endParaRPr lang="en-US" dirty="0"/>
          </a:p>
          <a:p>
            <a:r>
              <a:rPr lang="en-US" dirty="0"/>
              <a:t>5-Mammary glands:</a:t>
            </a:r>
          </a:p>
          <a:p>
            <a:r>
              <a:rPr lang="en-US" dirty="0"/>
              <a:t>+++ growth of alveoli of glands</a:t>
            </a:r>
          </a:p>
          <a:p>
            <a:r>
              <a:rPr lang="en-US" dirty="0"/>
              <a:t>+++ secretion of alveoli of glands</a:t>
            </a:r>
          </a:p>
          <a:p>
            <a:r>
              <a:rPr lang="en-US" dirty="0"/>
              <a:t>+++ differentiation of ducts ---help lactation</a:t>
            </a:r>
          </a:p>
        </p:txBody>
      </p:sp>
    </p:spTree>
    <p:extLst>
      <p:ext uri="{BB962C8B-B14F-4D97-AF65-F5344CB8AC3E}">
        <p14:creationId xmlns:p14="http://schemas.microsoft.com/office/powerpoint/2010/main" val="5947982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r>
              <a:rPr lang="en-US" dirty="0"/>
              <a:t>6- </a:t>
            </a:r>
            <a:r>
              <a:rPr lang="en-US" dirty="0" err="1"/>
              <a:t>thermogenic</a:t>
            </a:r>
            <a:r>
              <a:rPr lang="en-US" dirty="0"/>
              <a:t> ---- increase MR ---increase temp. 0.5 degrees</a:t>
            </a:r>
          </a:p>
          <a:p>
            <a:r>
              <a:rPr lang="en-US" dirty="0"/>
              <a:t>7-increase R.R.</a:t>
            </a:r>
          </a:p>
          <a:p>
            <a:r>
              <a:rPr lang="en-US" dirty="0"/>
              <a:t>8-+++ appetite</a:t>
            </a:r>
          </a:p>
          <a:p>
            <a:r>
              <a:rPr lang="en-US" dirty="0"/>
              <a:t>9- give the female the maternal behavior</a:t>
            </a:r>
          </a:p>
          <a:p>
            <a:r>
              <a:rPr lang="en-US" dirty="0"/>
              <a:t>10-Na+ &amp; H2O retention ----headache</a:t>
            </a:r>
          </a:p>
          <a:p>
            <a:r>
              <a:rPr lang="en-US" dirty="0"/>
              <a:t>11- inhibit LH -----inhibit ovulation</a:t>
            </a:r>
          </a:p>
        </p:txBody>
      </p:sp>
    </p:spTree>
    <p:extLst>
      <p:ext uri="{BB962C8B-B14F-4D97-AF65-F5344CB8AC3E}">
        <p14:creationId xmlns:p14="http://schemas.microsoft.com/office/powerpoint/2010/main" val="5922762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705600"/>
          </a:xfrm>
        </p:spPr>
        <p:txBody>
          <a:bodyPr/>
          <a:lstStyle/>
          <a:p>
            <a:r>
              <a:rPr lang="en-US" dirty="0"/>
              <a:t>Spermatogenesis:</a:t>
            </a:r>
          </a:p>
          <a:p>
            <a:r>
              <a:rPr lang="en-US" dirty="0" err="1"/>
              <a:t>Def</a:t>
            </a:r>
            <a:r>
              <a:rPr lang="en-US" dirty="0"/>
              <a:t>: it is the process of formation of sperms.</a:t>
            </a:r>
          </a:p>
          <a:p>
            <a:r>
              <a:rPr lang="en-US" dirty="0"/>
              <a:t>        it occur in the </a:t>
            </a:r>
            <a:r>
              <a:rPr lang="en-US" dirty="0" err="1"/>
              <a:t>semineferous</a:t>
            </a:r>
            <a:r>
              <a:rPr lang="en-US" dirty="0"/>
              <a:t> tubules</a:t>
            </a:r>
          </a:p>
          <a:p>
            <a:r>
              <a:rPr lang="en-US" dirty="0"/>
              <a:t>        it takes 64 days</a:t>
            </a:r>
          </a:p>
          <a:p>
            <a:endParaRPr lang="en-US" dirty="0"/>
          </a:p>
          <a:p>
            <a:r>
              <a:rPr lang="en-US" dirty="0"/>
              <a:t>Factors affect spermatogenesis:</a:t>
            </a:r>
          </a:p>
          <a:p>
            <a:pPr marL="0" indent="0">
              <a:buNone/>
            </a:pPr>
            <a:r>
              <a:rPr lang="en-US" dirty="0"/>
              <a:t>4 hormonal factors                 4 non hormonal factors</a:t>
            </a:r>
          </a:p>
          <a:p>
            <a:pPr marL="0" indent="0">
              <a:buNone/>
            </a:pPr>
            <a:r>
              <a:rPr lang="en-US" dirty="0"/>
              <a:t>1-LH                                          1-Temperature</a:t>
            </a:r>
          </a:p>
          <a:p>
            <a:pPr marL="0" indent="0">
              <a:buNone/>
            </a:pPr>
            <a:r>
              <a:rPr lang="en-US" dirty="0"/>
              <a:t>2-FSH                                        2-Diet</a:t>
            </a:r>
          </a:p>
          <a:p>
            <a:pPr marL="0" indent="0">
              <a:buNone/>
            </a:pPr>
            <a:r>
              <a:rPr lang="en-US" dirty="0"/>
              <a:t>3-Androgen                             3-Atomic radiation</a:t>
            </a:r>
          </a:p>
          <a:p>
            <a:pPr marL="0" indent="0">
              <a:buNone/>
            </a:pPr>
            <a:r>
              <a:rPr lang="en-US" dirty="0"/>
              <a:t>4-Other hormones                4- other factors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29000" y="3505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91000" y="35052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627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r>
              <a:rPr lang="en-US" dirty="0"/>
              <a:t>1- LH:</a:t>
            </a:r>
          </a:p>
          <a:p>
            <a:r>
              <a:rPr lang="en-US" dirty="0"/>
              <a:t>-it stimulates the interstitial cells of </a:t>
            </a:r>
            <a:r>
              <a:rPr lang="en-US" dirty="0" err="1"/>
              <a:t>leidig</a:t>
            </a:r>
            <a:r>
              <a:rPr lang="en-US" dirty="0"/>
              <a:t> to secrete Testosterone.</a:t>
            </a:r>
          </a:p>
          <a:p>
            <a:endParaRPr lang="en-US" dirty="0"/>
          </a:p>
          <a:p>
            <a:r>
              <a:rPr lang="en-US" dirty="0"/>
              <a:t>2-FSH:</a:t>
            </a:r>
          </a:p>
          <a:p>
            <a:r>
              <a:rPr lang="en-US" dirty="0"/>
              <a:t>-Needed for late stages of spermatogenesis</a:t>
            </a:r>
          </a:p>
          <a:p>
            <a:r>
              <a:rPr lang="en-US" dirty="0"/>
              <a:t>-needed for growth of testes</a:t>
            </a:r>
          </a:p>
          <a:p>
            <a:r>
              <a:rPr lang="en-US" dirty="0"/>
              <a:t>-needed for growth of </a:t>
            </a:r>
            <a:r>
              <a:rPr lang="en-US" dirty="0" err="1"/>
              <a:t>sertoli</a:t>
            </a:r>
            <a:r>
              <a:rPr lang="en-US" dirty="0"/>
              <a:t> cells</a:t>
            </a:r>
          </a:p>
          <a:p>
            <a:r>
              <a:rPr lang="en-US" dirty="0"/>
              <a:t>-stimulate the production of ABP (androgen binding protein)</a:t>
            </a:r>
          </a:p>
        </p:txBody>
      </p:sp>
    </p:spTree>
    <p:extLst>
      <p:ext uri="{BB962C8B-B14F-4D97-AF65-F5344CB8AC3E}">
        <p14:creationId xmlns:p14="http://schemas.microsoft.com/office/powerpoint/2010/main" val="39873751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3- Androgen (testosterone):</a:t>
            </a:r>
          </a:p>
          <a:p>
            <a:r>
              <a:rPr lang="en-US" dirty="0"/>
              <a:t>*maturation of spermatids to spermatozoa</a:t>
            </a:r>
          </a:p>
          <a:p>
            <a:r>
              <a:rPr lang="en-US" dirty="0"/>
              <a:t>*it act on </a:t>
            </a:r>
            <a:r>
              <a:rPr lang="en-US" dirty="0" err="1"/>
              <a:t>Sertoli</a:t>
            </a:r>
            <a:r>
              <a:rPr lang="en-US" dirty="0"/>
              <a:t> cells causing development</a:t>
            </a:r>
          </a:p>
          <a:p>
            <a:r>
              <a:rPr lang="en-US" dirty="0"/>
              <a:t>*It is needed for maturation of sperms</a:t>
            </a:r>
          </a:p>
          <a:p>
            <a:r>
              <a:rPr lang="en-US" dirty="0"/>
              <a:t>*Needed development of germinal epithelium</a:t>
            </a:r>
          </a:p>
          <a:p>
            <a:r>
              <a:rPr lang="en-US" dirty="0"/>
              <a:t>*Needed for </a:t>
            </a:r>
            <a:r>
              <a:rPr lang="en-US" dirty="0" err="1"/>
              <a:t>miosis</a:t>
            </a:r>
            <a:endParaRPr lang="en-US" dirty="0"/>
          </a:p>
          <a:p>
            <a:endParaRPr lang="en-US" dirty="0"/>
          </a:p>
          <a:p>
            <a:r>
              <a:rPr lang="en-US" dirty="0"/>
              <a:t>NB: </a:t>
            </a:r>
          </a:p>
          <a:p>
            <a:r>
              <a:rPr lang="en-US" dirty="0"/>
              <a:t>The testosterone is kept in high concentration locally in the testes by</a:t>
            </a:r>
          </a:p>
          <a:p>
            <a:r>
              <a:rPr lang="en-US" dirty="0"/>
              <a:t>1-secretion of testosterone by </a:t>
            </a:r>
            <a:r>
              <a:rPr lang="en-US" dirty="0" err="1"/>
              <a:t>leydig</a:t>
            </a:r>
            <a:r>
              <a:rPr lang="en-US" dirty="0"/>
              <a:t> cells locally</a:t>
            </a:r>
          </a:p>
          <a:p>
            <a:r>
              <a:rPr lang="en-US" dirty="0"/>
              <a:t>2-secretion of ABP by </a:t>
            </a:r>
            <a:r>
              <a:rPr lang="en-US" dirty="0" err="1"/>
              <a:t>sertoli</a:t>
            </a:r>
            <a:r>
              <a:rPr lang="en-US" dirty="0"/>
              <a:t> cells</a:t>
            </a:r>
          </a:p>
          <a:p>
            <a:r>
              <a:rPr lang="en-US" dirty="0"/>
              <a:t>3-counter current mechanism (high amount of testosterone in vein -----diffuse to arterial blood ----reach testes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9785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r>
              <a:rPr lang="en-US" dirty="0"/>
              <a:t>4- other hormones:</a:t>
            </a:r>
          </a:p>
          <a:p>
            <a:r>
              <a:rPr lang="en-US" dirty="0"/>
              <a:t>*</a:t>
            </a:r>
            <a:r>
              <a:rPr lang="en-US" dirty="0" err="1"/>
              <a:t>Inhibin</a:t>
            </a:r>
            <a:r>
              <a:rPr lang="en-US" dirty="0"/>
              <a:t>--- regulate secretion of FSH by anterior pituitary </a:t>
            </a:r>
          </a:p>
          <a:p>
            <a:r>
              <a:rPr lang="en-US" dirty="0"/>
              <a:t>*</a:t>
            </a:r>
            <a:r>
              <a:rPr lang="en-US" dirty="0" err="1"/>
              <a:t>leptin</a:t>
            </a:r>
            <a:r>
              <a:rPr lang="en-US" dirty="0"/>
              <a:t>----has a role in onset of puberty</a:t>
            </a:r>
          </a:p>
          <a:p>
            <a:r>
              <a:rPr lang="en-US" dirty="0"/>
              <a:t>*</a:t>
            </a:r>
            <a:r>
              <a:rPr lang="en-US" dirty="0" err="1"/>
              <a:t>thyroxine</a:t>
            </a:r>
            <a:r>
              <a:rPr lang="en-US" dirty="0"/>
              <a:t>—if decreased ---inhibit spermatogenesis</a:t>
            </a:r>
          </a:p>
        </p:txBody>
      </p:sp>
    </p:spTree>
    <p:extLst>
      <p:ext uri="{BB962C8B-B14F-4D97-AF65-F5344CB8AC3E}">
        <p14:creationId xmlns:p14="http://schemas.microsoft.com/office/powerpoint/2010/main" val="18438128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629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Non hormonal factors:</a:t>
            </a:r>
          </a:p>
          <a:p>
            <a:r>
              <a:rPr lang="en-US" dirty="0"/>
              <a:t>1-Temperature:</a:t>
            </a:r>
          </a:p>
          <a:p>
            <a:r>
              <a:rPr lang="en-US" dirty="0"/>
              <a:t>The optimum temperature for spermatogenesis is 32 – 35 degrees this is maintained by</a:t>
            </a:r>
          </a:p>
          <a:p>
            <a:r>
              <a:rPr lang="en-US" dirty="0"/>
              <a:t>-thin skin of scrotum </a:t>
            </a:r>
          </a:p>
          <a:p>
            <a:r>
              <a:rPr lang="en-US" dirty="0"/>
              <a:t>-testes out side body</a:t>
            </a:r>
          </a:p>
          <a:p>
            <a:r>
              <a:rPr lang="en-US" dirty="0"/>
              <a:t>-no sub cutaneous fat</a:t>
            </a:r>
          </a:p>
          <a:p>
            <a:r>
              <a:rPr lang="en-US" dirty="0"/>
              <a:t>-many sweat glands</a:t>
            </a:r>
          </a:p>
          <a:p>
            <a:r>
              <a:rPr lang="en-US" dirty="0"/>
              <a:t>-counter current heat exchange between spermatic arteries &amp; veins</a:t>
            </a:r>
          </a:p>
          <a:p>
            <a:r>
              <a:rPr lang="en-US" dirty="0"/>
              <a:t>-</a:t>
            </a:r>
            <a:r>
              <a:rPr lang="en-US" dirty="0" err="1"/>
              <a:t>dartos</a:t>
            </a:r>
            <a:r>
              <a:rPr lang="en-US" dirty="0"/>
              <a:t> muscle ---contract ---pull testes near body ---more warm in cold weather</a:t>
            </a:r>
          </a:p>
          <a:p>
            <a:r>
              <a:rPr lang="en-US" dirty="0"/>
              <a:t>-relax --testes come far from the body--decrease temp.</a:t>
            </a:r>
          </a:p>
        </p:txBody>
      </p:sp>
    </p:spTree>
    <p:extLst>
      <p:ext uri="{BB962C8B-B14F-4D97-AF65-F5344CB8AC3E}">
        <p14:creationId xmlns:p14="http://schemas.microsoft.com/office/powerpoint/2010/main" val="7506698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05600"/>
          </a:xfrm>
        </p:spPr>
        <p:txBody>
          <a:bodyPr/>
          <a:lstStyle/>
          <a:p>
            <a:r>
              <a:rPr lang="en-US" dirty="0"/>
              <a:t>2-Diet:</a:t>
            </a:r>
          </a:p>
          <a:p>
            <a:r>
              <a:rPr lang="en-US" dirty="0"/>
              <a:t>For normal function of TUBULES  person should have BALANCED DIET which includes:</a:t>
            </a:r>
          </a:p>
          <a:p>
            <a:r>
              <a:rPr lang="en-US" dirty="0"/>
              <a:t>-vitamin A , vitamin E , vitamin B, C</a:t>
            </a:r>
          </a:p>
          <a:p>
            <a:r>
              <a:rPr lang="en-US" dirty="0"/>
              <a:t>Factors that inhibit spermatogenesis:</a:t>
            </a:r>
          </a:p>
          <a:p>
            <a:r>
              <a:rPr lang="en-US" dirty="0"/>
              <a:t>1-Atomic radiation, or X ray large dose -------irreversible damage of </a:t>
            </a:r>
            <a:r>
              <a:rPr lang="en-US" dirty="0" err="1"/>
              <a:t>semeneferous</a:t>
            </a:r>
            <a:r>
              <a:rPr lang="en-US" dirty="0"/>
              <a:t> tubules</a:t>
            </a:r>
          </a:p>
          <a:p>
            <a:r>
              <a:rPr lang="en-US" dirty="0"/>
              <a:t>O2 lack &amp; toxins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035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781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Blood testes barrier</a:t>
            </a:r>
          </a:p>
          <a:p>
            <a:r>
              <a:rPr lang="en-US" dirty="0" err="1"/>
              <a:t>Def</a:t>
            </a:r>
            <a:r>
              <a:rPr lang="en-US" dirty="0"/>
              <a:t>: barrier formed by tight junctions between </a:t>
            </a:r>
            <a:r>
              <a:rPr lang="en-US" dirty="0" err="1"/>
              <a:t>sertoli</a:t>
            </a:r>
            <a:r>
              <a:rPr lang="en-US" dirty="0"/>
              <a:t> cells</a:t>
            </a:r>
          </a:p>
          <a:p>
            <a:r>
              <a:rPr lang="en-US" dirty="0"/>
              <a:t>Function of the blood testes barrier</a:t>
            </a:r>
          </a:p>
          <a:p>
            <a:r>
              <a:rPr lang="en-US" dirty="0"/>
              <a:t>It prevents the passage of:</a:t>
            </a:r>
          </a:p>
          <a:p>
            <a:r>
              <a:rPr lang="en-US" dirty="0"/>
              <a:t>1-the antigenic products formed through spermatogenesis are prevented from passage to blood to prevent autoimmune response</a:t>
            </a:r>
          </a:p>
          <a:p>
            <a:r>
              <a:rPr lang="en-US" dirty="0"/>
              <a:t>2-harmful agents from reaching lumen—and destroy germ cells</a:t>
            </a:r>
          </a:p>
          <a:p>
            <a:r>
              <a:rPr lang="en-US" dirty="0"/>
              <a:t>It allow passage of:</a:t>
            </a:r>
          </a:p>
          <a:p>
            <a:r>
              <a:rPr lang="en-US" dirty="0"/>
              <a:t>1-mature germ cells to reach lumen</a:t>
            </a:r>
          </a:p>
          <a:p>
            <a:r>
              <a:rPr lang="en-US" dirty="0"/>
              <a:t>2-hormones </a:t>
            </a:r>
          </a:p>
        </p:txBody>
      </p:sp>
    </p:spTree>
    <p:extLst>
      <p:ext uri="{BB962C8B-B14F-4D97-AF65-F5344CB8AC3E}">
        <p14:creationId xmlns:p14="http://schemas.microsoft.com/office/powerpoint/2010/main" val="86196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Juxta</a:t>
            </a:r>
            <a:r>
              <a:rPr lang="en-US" dirty="0"/>
              <a:t> </a:t>
            </a:r>
            <a:r>
              <a:rPr lang="en-US" dirty="0" err="1"/>
              <a:t>glomerular</a:t>
            </a:r>
            <a:r>
              <a:rPr lang="en-US" dirty="0"/>
              <a:t> apparatus:</a:t>
            </a:r>
          </a:p>
          <a:p>
            <a:r>
              <a:rPr lang="en-US" dirty="0"/>
              <a:t>-lies in the area of contact between </a:t>
            </a:r>
          </a:p>
          <a:p>
            <a:r>
              <a:rPr lang="en-US" dirty="0"/>
              <a:t>*distal convoluted tubules</a:t>
            </a:r>
          </a:p>
          <a:p>
            <a:r>
              <a:rPr lang="en-US" dirty="0"/>
              <a:t>*afferent arteriole </a:t>
            </a:r>
          </a:p>
          <a:p>
            <a:r>
              <a:rPr lang="en-US" dirty="0"/>
              <a:t>*efferent arteriole </a:t>
            </a:r>
          </a:p>
          <a:p>
            <a:r>
              <a:rPr lang="en-US" dirty="0"/>
              <a:t>-it is formed of </a:t>
            </a:r>
          </a:p>
          <a:p>
            <a:r>
              <a:rPr lang="en-US" dirty="0"/>
              <a:t>*Macula </a:t>
            </a:r>
            <a:r>
              <a:rPr lang="en-US" dirty="0" err="1"/>
              <a:t>densa</a:t>
            </a:r>
            <a:r>
              <a:rPr lang="en-US" dirty="0"/>
              <a:t> :</a:t>
            </a:r>
          </a:p>
          <a:p>
            <a:r>
              <a:rPr lang="en-US" dirty="0"/>
              <a:t>Dense crowded cells and nuclei of tubular epithelium </a:t>
            </a:r>
          </a:p>
          <a:p>
            <a:r>
              <a:rPr lang="en-US" dirty="0"/>
              <a:t>*</a:t>
            </a:r>
            <a:r>
              <a:rPr lang="en-US" dirty="0" err="1"/>
              <a:t>Juxta</a:t>
            </a:r>
            <a:r>
              <a:rPr lang="en-US" dirty="0"/>
              <a:t> </a:t>
            </a:r>
            <a:r>
              <a:rPr lang="en-US" dirty="0" err="1"/>
              <a:t>glomerular</a:t>
            </a:r>
            <a:r>
              <a:rPr lang="en-US" dirty="0"/>
              <a:t> cells:</a:t>
            </a:r>
          </a:p>
          <a:p>
            <a:r>
              <a:rPr lang="en-US" dirty="0"/>
              <a:t>They are the smooth muscles of the afferent arterioles and to a less extent the efferent arterioles, they have appearance like epithelial cells</a:t>
            </a:r>
          </a:p>
          <a:p>
            <a:r>
              <a:rPr lang="en-US" dirty="0"/>
              <a:t>*</a:t>
            </a:r>
            <a:r>
              <a:rPr lang="en-US" dirty="0" err="1"/>
              <a:t>Lacis</a:t>
            </a:r>
            <a:r>
              <a:rPr lang="en-US" dirty="0"/>
              <a:t> cells :</a:t>
            </a:r>
          </a:p>
          <a:p>
            <a:r>
              <a:rPr lang="en-US" dirty="0"/>
              <a:t>They are cells between afferent and efferent arterioles, they have no granules, they form the </a:t>
            </a:r>
            <a:r>
              <a:rPr lang="en-US" dirty="0" err="1"/>
              <a:t>Renin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/>
          <a:lstStyle/>
          <a:p>
            <a:r>
              <a:rPr lang="en-US" dirty="0"/>
              <a:t>Testosterone:</a:t>
            </a:r>
          </a:p>
          <a:p>
            <a:r>
              <a:rPr lang="en-US" dirty="0"/>
              <a:t>Sources:</a:t>
            </a:r>
          </a:p>
          <a:p>
            <a:r>
              <a:rPr lang="en-US" dirty="0"/>
              <a:t>In male -----1- interstitial cells of </a:t>
            </a:r>
            <a:r>
              <a:rPr lang="en-US" dirty="0" err="1"/>
              <a:t>leidig</a:t>
            </a:r>
            <a:r>
              <a:rPr lang="en-US" dirty="0"/>
              <a:t> ---due to LH</a:t>
            </a:r>
          </a:p>
          <a:p>
            <a:r>
              <a:rPr lang="en-US" dirty="0"/>
              <a:t>                     2- adrenal cortex-------------due to ACTH</a:t>
            </a:r>
          </a:p>
          <a:p>
            <a:pPr marL="0" indent="0">
              <a:buNone/>
            </a:pPr>
            <a:r>
              <a:rPr lang="en-US" dirty="0"/>
              <a:t>   in female ---1-growing follicles</a:t>
            </a:r>
          </a:p>
          <a:p>
            <a:pPr marL="0" indent="0">
              <a:buNone/>
            </a:pPr>
            <a:r>
              <a:rPr lang="en-US" dirty="0"/>
              <a:t>                         2-adrenal cortex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9524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05600"/>
          </a:xfrm>
        </p:spPr>
        <p:txBody>
          <a:bodyPr/>
          <a:lstStyle/>
          <a:p>
            <a:r>
              <a:rPr lang="en-US" dirty="0"/>
              <a:t>Function of testosterone hormone: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63226"/>
              </p:ext>
            </p:extLst>
          </p:nvPr>
        </p:nvGraphicFramePr>
        <p:xfrm>
          <a:off x="0" y="457200"/>
          <a:ext cx="9067800" cy="651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5585">
                <a:tc>
                  <a:txBody>
                    <a:bodyPr/>
                    <a:lstStyle/>
                    <a:p>
                      <a:r>
                        <a:rPr lang="en-US" dirty="0"/>
                        <a:t>During intra uterine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At puberty on primary sex organs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puberty</a:t>
                      </a:r>
                      <a:r>
                        <a:rPr lang="en-US" baseline="0" dirty="0"/>
                        <a:t> on secondary sex organs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puberty on secondary sex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Metabolic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015">
                <a:tc>
                  <a:txBody>
                    <a:bodyPr/>
                    <a:lstStyle/>
                    <a:p>
                      <a:r>
                        <a:rPr lang="en-US" b="1" dirty="0"/>
                        <a:t>1-Growth &amp; development of  </a:t>
                      </a:r>
                      <a:r>
                        <a:rPr lang="en-US" b="1" dirty="0" err="1"/>
                        <a:t>wolfian</a:t>
                      </a:r>
                      <a:r>
                        <a:rPr lang="en-US" b="1" dirty="0"/>
                        <a:t> duct to male urogenital sinus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2-development of male external </a:t>
                      </a:r>
                      <a:r>
                        <a:rPr lang="en-US" b="1" dirty="0" err="1"/>
                        <a:t>genetalia</a:t>
                      </a:r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3-descend of testes into scrotum at 8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dirty="0"/>
                        <a:t> month </a:t>
                      </a:r>
                      <a:r>
                        <a:rPr lang="en-US" b="1"/>
                        <a:t>of pregnancy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1-needed</a:t>
                      </a:r>
                      <a:r>
                        <a:rPr lang="en-US" b="1" baseline="0" dirty="0"/>
                        <a:t> for spermatogenesis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1-essential</a:t>
                      </a:r>
                      <a:r>
                        <a:rPr lang="en-US" b="1" baseline="0" dirty="0"/>
                        <a:t> for growth &amp; maturation of </a:t>
                      </a:r>
                    </a:p>
                    <a:p>
                      <a:r>
                        <a:rPr lang="en-US" b="1" baseline="0" dirty="0"/>
                        <a:t>-seminal vesicle</a:t>
                      </a:r>
                    </a:p>
                    <a:p>
                      <a:r>
                        <a:rPr lang="en-US" b="1" baseline="0" dirty="0"/>
                        <a:t>-prostate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2-DHT needed for growth &amp; maturation of external </a:t>
                      </a:r>
                      <a:r>
                        <a:rPr lang="en-US" b="1" baseline="0" dirty="0" err="1"/>
                        <a:t>genetalia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1-increase</a:t>
                      </a:r>
                      <a:r>
                        <a:rPr lang="en-US" b="1" baseline="0" dirty="0"/>
                        <a:t> body hair &amp; decrease scalp hair.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2-appearance of moustache &amp; beard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3-thick skin &amp; increase acne formation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4-enlarge vocal cords ---deep low pitch voice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5-wide shoulder narrow pelvis</a:t>
                      </a:r>
                    </a:p>
                    <a:p>
                      <a:r>
                        <a:rPr lang="en-US" b="1" baseline="0" dirty="0"/>
                        <a:t>6-sexual desire &amp;</a:t>
                      </a:r>
                      <a:r>
                        <a:rPr lang="en-US" b="1" baseline="0" dirty="0" err="1"/>
                        <a:t>agression</a:t>
                      </a:r>
                      <a:endParaRPr lang="en-US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1-</a:t>
                      </a:r>
                      <a:r>
                        <a:rPr lang="en-US" b="1" baseline="0" dirty="0"/>
                        <a:t> anabolic –</a:t>
                      </a:r>
                    </a:p>
                    <a:p>
                      <a:r>
                        <a:rPr lang="en-US" b="1" baseline="0" dirty="0"/>
                        <a:t>*increase muscle bulk</a:t>
                      </a:r>
                    </a:p>
                    <a:p>
                      <a:r>
                        <a:rPr lang="en-US" b="1" baseline="0" dirty="0"/>
                        <a:t>*increase bone matrix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2-it is responsible for the growth spurt at puberty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3-closure of </a:t>
                      </a:r>
                      <a:r>
                        <a:rPr lang="en-US" b="1" baseline="0" dirty="0" err="1"/>
                        <a:t>epephysis</a:t>
                      </a:r>
                      <a:endParaRPr lang="en-US" b="1" baseline="0" dirty="0"/>
                    </a:p>
                    <a:p>
                      <a:endParaRPr lang="en-US" b="1" baseline="0" dirty="0"/>
                    </a:p>
                    <a:p>
                      <a:pPr rtl="0"/>
                      <a:r>
                        <a:rPr lang="en-US" b="1" baseline="0" dirty="0"/>
                        <a:t>4-increase MR</a:t>
                      </a:r>
                    </a:p>
                    <a:p>
                      <a:pPr rtl="0"/>
                      <a:endParaRPr lang="en-US" b="1" baseline="0" dirty="0"/>
                    </a:p>
                    <a:p>
                      <a:pPr rtl="0"/>
                      <a:r>
                        <a:rPr lang="en-US" b="1" baseline="0" dirty="0"/>
                        <a:t>5-increase RBCs count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77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r>
              <a:rPr lang="en-US" dirty="0"/>
              <a:t>Urine formation:</a:t>
            </a:r>
          </a:p>
          <a:p>
            <a:r>
              <a:rPr lang="en-US" dirty="0"/>
              <a:t>Urine is formed by:</a:t>
            </a:r>
          </a:p>
          <a:p>
            <a:r>
              <a:rPr lang="en-US" dirty="0"/>
              <a:t>1-glomerular filtration</a:t>
            </a:r>
          </a:p>
          <a:p>
            <a:r>
              <a:rPr lang="en-US" dirty="0"/>
              <a:t>2-tubular reabsorption</a:t>
            </a:r>
          </a:p>
          <a:p>
            <a:r>
              <a:rPr lang="en-US" dirty="0"/>
              <a:t>3-tubular secretion</a:t>
            </a:r>
          </a:p>
          <a:p>
            <a:r>
              <a:rPr lang="en-US" dirty="0"/>
              <a:t>URINE = Filtration –Reabsorption + Secretion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5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r>
              <a:rPr lang="en-US" dirty="0"/>
              <a:t>GFR: Glomerular Filtration Rate:</a:t>
            </a:r>
          </a:p>
          <a:p>
            <a:r>
              <a:rPr lang="en-US" dirty="0"/>
              <a:t>Glomerular filtrate:</a:t>
            </a:r>
          </a:p>
          <a:p>
            <a:r>
              <a:rPr lang="en-US" dirty="0" err="1"/>
              <a:t>Def</a:t>
            </a:r>
            <a:r>
              <a:rPr lang="en-US" dirty="0"/>
              <a:t>: It is the fluid that is filtered through the glomeruli to the bowman capsule</a:t>
            </a:r>
          </a:p>
          <a:p>
            <a:endParaRPr lang="en-US" dirty="0"/>
          </a:p>
          <a:p>
            <a:r>
              <a:rPr lang="en-US" dirty="0"/>
              <a:t>Glomerular filtration rate:</a:t>
            </a:r>
          </a:p>
          <a:p>
            <a:r>
              <a:rPr lang="en-US" dirty="0" err="1"/>
              <a:t>Def</a:t>
            </a:r>
            <a:r>
              <a:rPr lang="en-US" dirty="0"/>
              <a:t>: it is the rate of formation of glomerular filtrate(amount of glomerular filtrate formed each minute) in all nephrons.</a:t>
            </a:r>
          </a:p>
          <a:p>
            <a:r>
              <a:rPr lang="en-US" dirty="0"/>
              <a:t>125ml/min.----180L/min. </a:t>
            </a:r>
          </a:p>
        </p:txBody>
      </p:sp>
    </p:spTree>
    <p:extLst>
      <p:ext uri="{BB962C8B-B14F-4D97-AF65-F5344CB8AC3E}">
        <p14:creationId xmlns:p14="http://schemas.microsoft.com/office/powerpoint/2010/main" val="154393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glomerular filtrate is an </a:t>
            </a:r>
            <a:r>
              <a:rPr lang="en-US" dirty="0" err="1"/>
              <a:t>ultrafiltrate</a:t>
            </a:r>
            <a:r>
              <a:rPr lang="en-US" dirty="0"/>
              <a:t>:</a:t>
            </a:r>
          </a:p>
          <a:p>
            <a:r>
              <a:rPr lang="en-US" dirty="0"/>
              <a:t>(plasma – plasma proteins)</a:t>
            </a:r>
          </a:p>
          <a:p>
            <a:endParaRPr lang="en-US" dirty="0"/>
          </a:p>
          <a:p>
            <a:r>
              <a:rPr lang="en-US" b="1" dirty="0"/>
              <a:t>Glomerular capillary membrane:</a:t>
            </a:r>
          </a:p>
          <a:p>
            <a:r>
              <a:rPr lang="en-US" dirty="0"/>
              <a:t>The membrane is formed of three layers:</a:t>
            </a:r>
          </a:p>
          <a:p>
            <a:r>
              <a:rPr lang="en-US" b="1" dirty="0"/>
              <a:t>1-capillary endothelium:</a:t>
            </a:r>
          </a:p>
          <a:p>
            <a:r>
              <a:rPr lang="en-US" dirty="0"/>
              <a:t>*Have wide pores—fenestra 70-90nm</a:t>
            </a:r>
          </a:p>
          <a:p>
            <a:r>
              <a:rPr lang="en-US" dirty="0"/>
              <a:t>*allow plasma proteins to pass.</a:t>
            </a:r>
          </a:p>
          <a:p>
            <a:r>
              <a:rPr lang="en-US" b="1" dirty="0"/>
              <a:t>2-Basement membrane:</a:t>
            </a:r>
          </a:p>
          <a:p>
            <a:r>
              <a:rPr lang="en-US" dirty="0"/>
              <a:t>*has no pores</a:t>
            </a:r>
          </a:p>
          <a:p>
            <a:r>
              <a:rPr lang="en-US" dirty="0"/>
              <a:t>*has negative charges--- </a:t>
            </a:r>
            <a:r>
              <a:rPr lang="en-US" dirty="0" err="1"/>
              <a:t>repell</a:t>
            </a:r>
            <a:r>
              <a:rPr lang="en-US" dirty="0"/>
              <a:t> plasma proteins</a:t>
            </a:r>
          </a:p>
          <a:p>
            <a:r>
              <a:rPr lang="en-US" b="1" dirty="0"/>
              <a:t>3-Bowman capsule epithelium:</a:t>
            </a:r>
          </a:p>
          <a:p>
            <a:r>
              <a:rPr lang="en-US" dirty="0"/>
              <a:t>*has </a:t>
            </a:r>
            <a:r>
              <a:rPr lang="en-US" dirty="0" err="1"/>
              <a:t>podocytes</a:t>
            </a:r>
            <a:r>
              <a:rPr lang="en-US" dirty="0"/>
              <a:t> </a:t>
            </a:r>
          </a:p>
          <a:p>
            <a:r>
              <a:rPr lang="en-US" dirty="0"/>
              <a:t>*not allow plasma proteins.</a:t>
            </a:r>
          </a:p>
        </p:txBody>
      </p:sp>
    </p:spTree>
    <p:extLst>
      <p:ext uri="{BB962C8B-B14F-4D97-AF65-F5344CB8AC3E}">
        <p14:creationId xmlns:p14="http://schemas.microsoft.com/office/powerpoint/2010/main" val="315334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r>
              <a:rPr lang="en-US" b="1" dirty="0"/>
              <a:t>Renal blood flow </a:t>
            </a:r>
            <a:r>
              <a:rPr lang="en-US" dirty="0"/>
              <a:t>= 1200 ml/min</a:t>
            </a:r>
          </a:p>
          <a:p>
            <a:r>
              <a:rPr lang="en-US" b="1" dirty="0"/>
              <a:t>Renal plasma flow </a:t>
            </a:r>
            <a:r>
              <a:rPr lang="en-US" dirty="0"/>
              <a:t>650 ml/min</a:t>
            </a:r>
          </a:p>
          <a:p>
            <a:r>
              <a:rPr lang="en-US" b="1" dirty="0"/>
              <a:t>Filtration fraction </a:t>
            </a:r>
            <a:r>
              <a:rPr lang="en-US" dirty="0"/>
              <a:t>:</a:t>
            </a:r>
          </a:p>
          <a:p>
            <a:r>
              <a:rPr lang="en-US" dirty="0" err="1"/>
              <a:t>Def</a:t>
            </a:r>
            <a:r>
              <a:rPr lang="en-US" dirty="0"/>
              <a:t>: it is the fraction of the renal plasma flow that become filtrate.  = 125/650 -----20%</a:t>
            </a:r>
          </a:p>
        </p:txBody>
      </p:sp>
    </p:spTree>
    <p:extLst>
      <p:ext uri="{BB962C8B-B14F-4D97-AF65-F5344CB8AC3E}">
        <p14:creationId xmlns:p14="http://schemas.microsoft.com/office/powerpoint/2010/main" val="166241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/>
          <a:lstStyle/>
          <a:p>
            <a:r>
              <a:rPr lang="en-US" dirty="0"/>
              <a:t>Forces causing glomerular filtration:</a:t>
            </a:r>
          </a:p>
          <a:p>
            <a:r>
              <a:rPr lang="en-US" b="1" u="sng" dirty="0"/>
              <a:t>Forces helping filtration:</a:t>
            </a:r>
          </a:p>
          <a:p>
            <a:r>
              <a:rPr lang="en-US" b="1" dirty="0"/>
              <a:t>1-hydrostatic pressure of glomerular capillary</a:t>
            </a:r>
          </a:p>
          <a:p>
            <a:r>
              <a:rPr lang="en-US" dirty="0"/>
              <a:t> ( </a:t>
            </a:r>
            <a:r>
              <a:rPr lang="en-US" dirty="0" err="1"/>
              <a:t>HPgc</a:t>
            </a:r>
            <a:r>
              <a:rPr lang="en-US" dirty="0"/>
              <a:t> ) = (60 mmHg).</a:t>
            </a:r>
          </a:p>
          <a:p>
            <a:r>
              <a:rPr lang="en-US" dirty="0"/>
              <a:t> *Help filtration.</a:t>
            </a:r>
          </a:p>
          <a:p>
            <a:endParaRPr lang="en-US" dirty="0"/>
          </a:p>
          <a:p>
            <a:r>
              <a:rPr lang="en-US" b="1" dirty="0"/>
              <a:t>2-Osmotic pressure of bowman capsule</a:t>
            </a:r>
            <a:r>
              <a:rPr lang="en-US" dirty="0"/>
              <a:t>.</a:t>
            </a:r>
          </a:p>
          <a:p>
            <a:r>
              <a:rPr lang="en-US" dirty="0"/>
              <a:t>(OP </a:t>
            </a:r>
            <a:r>
              <a:rPr lang="en-US" dirty="0" err="1"/>
              <a:t>bc</a:t>
            </a:r>
            <a:r>
              <a:rPr lang="en-US" dirty="0"/>
              <a:t>) = (Zero mmHg)</a:t>
            </a:r>
          </a:p>
          <a:p>
            <a:r>
              <a:rPr lang="en-US" dirty="0"/>
              <a:t>*As there is no protein in the bowman capsule</a:t>
            </a:r>
          </a:p>
          <a:p>
            <a:r>
              <a:rPr lang="en-US" dirty="0"/>
              <a:t>* Help filtration </a:t>
            </a:r>
          </a:p>
          <a:p>
            <a:r>
              <a:rPr lang="en-US" dirty="0"/>
              <a:t> total forces help filtration = 60 + 0 = 60 mmHg</a:t>
            </a:r>
          </a:p>
        </p:txBody>
      </p:sp>
    </p:spTree>
    <p:extLst>
      <p:ext uri="{BB962C8B-B14F-4D97-AF65-F5344CB8AC3E}">
        <p14:creationId xmlns:p14="http://schemas.microsoft.com/office/powerpoint/2010/main" val="386724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</p:spPr>
        <p:txBody>
          <a:bodyPr/>
          <a:lstStyle/>
          <a:p>
            <a:r>
              <a:rPr lang="en-US" dirty="0"/>
              <a:t>Forces opposing filtration:</a:t>
            </a:r>
          </a:p>
          <a:p>
            <a:r>
              <a:rPr lang="en-US" dirty="0"/>
              <a:t>1- Osmotic pressure of glomerular capillary:</a:t>
            </a:r>
          </a:p>
          <a:p>
            <a:r>
              <a:rPr lang="en-US" dirty="0"/>
              <a:t>(OP </a:t>
            </a:r>
            <a:r>
              <a:rPr lang="en-US" dirty="0" err="1"/>
              <a:t>gc</a:t>
            </a:r>
            <a:r>
              <a:rPr lang="en-US" dirty="0"/>
              <a:t>) = 32 mmHg </a:t>
            </a:r>
          </a:p>
          <a:p>
            <a:r>
              <a:rPr lang="en-US" dirty="0"/>
              <a:t>* Oppose filtration</a:t>
            </a:r>
          </a:p>
          <a:p>
            <a:endParaRPr lang="en-US" dirty="0"/>
          </a:p>
          <a:p>
            <a:r>
              <a:rPr lang="en-US" dirty="0"/>
              <a:t>2- Hydrostatic pressure of bowman capsule:</a:t>
            </a:r>
          </a:p>
          <a:p>
            <a:r>
              <a:rPr lang="en-US" dirty="0"/>
              <a:t>(HP </a:t>
            </a:r>
            <a:r>
              <a:rPr lang="en-US" dirty="0" err="1"/>
              <a:t>bc</a:t>
            </a:r>
            <a:r>
              <a:rPr lang="en-US" dirty="0"/>
              <a:t>) = 18 mmHg.</a:t>
            </a:r>
          </a:p>
          <a:p>
            <a:r>
              <a:rPr lang="en-US" dirty="0"/>
              <a:t>* Oppose filtration.</a:t>
            </a:r>
          </a:p>
          <a:p>
            <a:r>
              <a:rPr lang="en-US" dirty="0"/>
              <a:t>Net filtrating force = ( 60 + 0 ) _ ( 32 + 18 )</a:t>
            </a:r>
          </a:p>
          <a:p>
            <a:r>
              <a:rPr lang="en-US" dirty="0"/>
              <a:t>                                        60   _ 50 = 10 mmHg </a:t>
            </a:r>
          </a:p>
        </p:txBody>
      </p:sp>
    </p:spTree>
    <p:extLst>
      <p:ext uri="{BB962C8B-B14F-4D97-AF65-F5344CB8AC3E}">
        <p14:creationId xmlns:p14="http://schemas.microsoft.com/office/powerpoint/2010/main" val="291924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15400" cy="6705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Factors affecting GFR:</a:t>
            </a:r>
          </a:p>
          <a:p>
            <a:r>
              <a:rPr lang="en-US" dirty="0"/>
              <a:t>1- changes in glomerular hydrostatic pressure:</a:t>
            </a:r>
          </a:p>
          <a:p>
            <a:r>
              <a:rPr lang="en-US" dirty="0"/>
              <a:t>(HP </a:t>
            </a:r>
            <a:r>
              <a:rPr lang="en-US" dirty="0" err="1"/>
              <a:t>gc</a:t>
            </a:r>
            <a:r>
              <a:rPr lang="en-US" dirty="0"/>
              <a:t>) = 60 mmHg </a:t>
            </a:r>
          </a:p>
          <a:p>
            <a:r>
              <a:rPr lang="en-US" dirty="0"/>
              <a:t>*Dilate afferent arteriole</a:t>
            </a:r>
          </a:p>
          <a:p>
            <a:r>
              <a:rPr lang="en-US" dirty="0"/>
              <a:t>(by </a:t>
            </a:r>
            <a:r>
              <a:rPr lang="en-US" dirty="0" err="1"/>
              <a:t>Bradykinin</a:t>
            </a:r>
            <a:r>
              <a:rPr lang="en-US" dirty="0"/>
              <a:t>)--------  increase H.P.--- increase GFR</a:t>
            </a:r>
          </a:p>
          <a:p>
            <a:endParaRPr lang="en-US" dirty="0"/>
          </a:p>
          <a:p>
            <a:r>
              <a:rPr lang="en-US" dirty="0"/>
              <a:t>*Constrict afferent arteriole</a:t>
            </a:r>
          </a:p>
          <a:p>
            <a:r>
              <a:rPr lang="en-US" dirty="0"/>
              <a:t>(sympathetic, Angiotensin)--- Decrease H.P.—decrease GFR</a:t>
            </a:r>
          </a:p>
          <a:p>
            <a:endParaRPr lang="en-US" dirty="0"/>
          </a:p>
          <a:p>
            <a:r>
              <a:rPr lang="en-US" dirty="0"/>
              <a:t>*Constrict efferent arteriole</a:t>
            </a:r>
          </a:p>
          <a:p>
            <a:r>
              <a:rPr lang="en-US" dirty="0"/>
              <a:t>Increase </a:t>
            </a:r>
            <a:r>
              <a:rPr lang="en-US" dirty="0" err="1"/>
              <a:t>HPgc</a:t>
            </a:r>
            <a:r>
              <a:rPr lang="en-US" dirty="0"/>
              <a:t> ----------increase GFR</a:t>
            </a:r>
          </a:p>
        </p:txBody>
      </p:sp>
    </p:spTree>
    <p:extLst>
      <p:ext uri="{BB962C8B-B14F-4D97-AF65-F5344CB8AC3E}">
        <p14:creationId xmlns:p14="http://schemas.microsoft.com/office/powerpoint/2010/main" val="3862279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/>
          <a:lstStyle/>
          <a:p>
            <a:r>
              <a:rPr lang="en-US" dirty="0"/>
              <a:t>2- Changes in Osmotic pressure of glomerular capillary (</a:t>
            </a:r>
            <a:r>
              <a:rPr lang="en-US" dirty="0" err="1"/>
              <a:t>Opgc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*increase </a:t>
            </a:r>
            <a:r>
              <a:rPr lang="en-US" dirty="0" err="1"/>
              <a:t>OPgc</a:t>
            </a:r>
            <a:r>
              <a:rPr lang="en-US" dirty="0"/>
              <a:t>  </a:t>
            </a:r>
          </a:p>
          <a:p>
            <a:r>
              <a:rPr lang="en-US" dirty="0"/>
              <a:t>In Dehydration------decrease GFR</a:t>
            </a:r>
          </a:p>
          <a:p>
            <a:endParaRPr lang="en-US" dirty="0"/>
          </a:p>
          <a:p>
            <a:r>
              <a:rPr lang="en-US" dirty="0"/>
              <a:t>*Decrease </a:t>
            </a:r>
            <a:r>
              <a:rPr lang="en-US" dirty="0" err="1"/>
              <a:t>Opgc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Hypoprotenemia</a:t>
            </a:r>
            <a:r>
              <a:rPr lang="en-US" dirty="0"/>
              <a:t>------increase GFR </a:t>
            </a:r>
          </a:p>
        </p:txBody>
      </p:sp>
    </p:spTree>
    <p:extLst>
      <p:ext uri="{BB962C8B-B14F-4D97-AF65-F5344CB8AC3E}">
        <p14:creationId xmlns:p14="http://schemas.microsoft.com/office/powerpoint/2010/main" val="2641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553200"/>
          </a:xfrm>
        </p:spPr>
        <p:txBody>
          <a:bodyPr/>
          <a:lstStyle/>
          <a:p>
            <a:r>
              <a:rPr lang="en-US" dirty="0"/>
              <a:t>Physiologic anatomy of kidney:</a:t>
            </a:r>
          </a:p>
          <a:p>
            <a:endParaRPr lang="en-US" dirty="0"/>
          </a:p>
          <a:p>
            <a:r>
              <a:rPr lang="en-US" dirty="0"/>
              <a:t>                                   Kidney</a:t>
            </a:r>
          </a:p>
          <a:p>
            <a:pPr marL="0" indent="0">
              <a:buNone/>
            </a:pPr>
            <a:r>
              <a:rPr lang="en-US" dirty="0"/>
              <a:t>   150 </a:t>
            </a:r>
            <a:r>
              <a:rPr lang="en-US" dirty="0" err="1"/>
              <a:t>gms</a:t>
            </a:r>
            <a:r>
              <a:rPr lang="en-US" dirty="0"/>
              <a:t>                 6-18 lobes</a:t>
            </a:r>
          </a:p>
          <a:p>
            <a:pPr marL="0" indent="0">
              <a:buNone/>
            </a:pPr>
            <a:r>
              <a:rPr lang="en-US" dirty="0"/>
              <a:t>                            each lobe is formed of</a:t>
            </a:r>
          </a:p>
          <a:p>
            <a:pPr marL="0" indent="0">
              <a:buNone/>
            </a:pPr>
            <a:r>
              <a:rPr lang="en-US" dirty="0"/>
              <a:t>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pyramid             cortex</a:t>
            </a:r>
          </a:p>
          <a:p>
            <a:pPr marL="0" indent="0">
              <a:buNone/>
            </a:pPr>
            <a:r>
              <a:rPr lang="en-US" dirty="0"/>
              <a:t>                           (medulla)</a:t>
            </a:r>
          </a:p>
          <a:p>
            <a:pPr marL="0" indent="0">
              <a:buNone/>
            </a:pPr>
            <a:r>
              <a:rPr lang="en-US" dirty="0"/>
              <a:t>                         *striated             *granular </a:t>
            </a:r>
          </a:p>
          <a:p>
            <a:pPr marL="0" indent="0">
              <a:buNone/>
            </a:pPr>
            <a:r>
              <a:rPr lang="en-US" dirty="0"/>
              <a:t>                         *pale in color     *deep in color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28800" y="16002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4800" y="1752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581400" y="28194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819400"/>
            <a:ext cx="457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4648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38800" y="4038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53000" y="37338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0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r>
              <a:rPr lang="en-US" dirty="0"/>
              <a:t>3- Increase hydrostatic pressure in bowman capsule (</a:t>
            </a:r>
            <a:r>
              <a:rPr lang="en-US" dirty="0" err="1"/>
              <a:t>HPbc</a:t>
            </a:r>
            <a:r>
              <a:rPr lang="en-US" dirty="0"/>
              <a:t>).</a:t>
            </a:r>
          </a:p>
          <a:p>
            <a:r>
              <a:rPr lang="en-US" dirty="0"/>
              <a:t>*In urinary tract obstruction ( stones)---decrease GFR</a:t>
            </a:r>
          </a:p>
          <a:p>
            <a:endParaRPr lang="en-US" dirty="0"/>
          </a:p>
          <a:p>
            <a:r>
              <a:rPr lang="en-US" dirty="0"/>
              <a:t>4-increase osmotic pressure in bowman capsule.</a:t>
            </a:r>
          </a:p>
          <a:p>
            <a:r>
              <a:rPr lang="en-US" dirty="0"/>
              <a:t>Increase permeability of the glomerular membrane------</a:t>
            </a:r>
          </a:p>
          <a:p>
            <a:r>
              <a:rPr lang="en-US" dirty="0"/>
              <a:t>proteins in the bowman capsule---</a:t>
            </a:r>
          </a:p>
          <a:p>
            <a:r>
              <a:rPr lang="en-US" dirty="0"/>
              <a:t>increase osmotic pressure in bowman capsule ---increase GFR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4200" y="4343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5029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7400" y="5562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4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705600"/>
          </a:xfrm>
        </p:spPr>
        <p:txBody>
          <a:bodyPr/>
          <a:lstStyle/>
          <a:p>
            <a:r>
              <a:rPr lang="en-US" dirty="0"/>
              <a:t>5- Increase thickness of glomerular membrane---decrease membrane permeability----decrease GFR</a:t>
            </a:r>
          </a:p>
          <a:p>
            <a:endParaRPr lang="en-US" dirty="0"/>
          </a:p>
          <a:p>
            <a:r>
              <a:rPr lang="en-US" dirty="0"/>
              <a:t>6- Change in the arterial blood pressure:</a:t>
            </a:r>
          </a:p>
          <a:p>
            <a:r>
              <a:rPr lang="en-US" dirty="0" err="1"/>
              <a:t>Autoregulation</a:t>
            </a:r>
            <a:r>
              <a:rPr lang="en-US" dirty="0"/>
              <a:t>:</a:t>
            </a:r>
          </a:p>
          <a:p>
            <a:r>
              <a:rPr lang="en-US" dirty="0"/>
              <a:t>The GFR is kept constant despite changes in blood pressure between 90-200 mmHg due to the myogenic </a:t>
            </a:r>
            <a:r>
              <a:rPr lang="en-US" dirty="0" err="1"/>
              <a:t>autoregulation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178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70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Myogenic </a:t>
            </a:r>
            <a:r>
              <a:rPr lang="en-US" dirty="0" err="1"/>
              <a:t>autoregulation</a:t>
            </a:r>
            <a:r>
              <a:rPr lang="en-US" dirty="0"/>
              <a:t>:</a:t>
            </a:r>
          </a:p>
          <a:p>
            <a:r>
              <a:rPr lang="en-US" dirty="0"/>
              <a:t>*it is the first line of defense </a:t>
            </a:r>
            <a:r>
              <a:rPr lang="en-US" dirty="0" err="1"/>
              <a:t>againstrapid</a:t>
            </a:r>
            <a:r>
              <a:rPr lang="en-US" dirty="0"/>
              <a:t> change in blood pressure.</a:t>
            </a:r>
          </a:p>
          <a:p>
            <a:pPr marL="0" indent="0">
              <a:buNone/>
            </a:pPr>
            <a:r>
              <a:rPr lang="en-US" dirty="0"/>
              <a:t>    Mechanism:</a:t>
            </a:r>
          </a:p>
          <a:p>
            <a:pPr marL="0" indent="0">
              <a:buNone/>
            </a:pPr>
            <a:r>
              <a:rPr lang="en-US" dirty="0"/>
              <a:t>                     increase BP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stretch wall of arteriole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Contract arteriole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Decrease diameter</a:t>
            </a:r>
          </a:p>
          <a:p>
            <a:pPr marL="0" indent="0">
              <a:buNone/>
            </a:pPr>
            <a:r>
              <a:rPr lang="en-US" dirty="0"/>
              <a:t>                Increase resistance</a:t>
            </a:r>
          </a:p>
          <a:p>
            <a:pPr marL="0" indent="0">
              <a:buNone/>
            </a:pPr>
            <a:r>
              <a:rPr lang="en-US" dirty="0"/>
              <a:t>               Decrease blood flow(GFR remain constant)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71800" y="3429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43434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determine the GFR: </a:t>
            </a:r>
          </a:p>
          <a:p>
            <a:r>
              <a:rPr lang="en-US" dirty="0"/>
              <a:t>By Inulin clearance test:</a:t>
            </a:r>
          </a:p>
          <a:p>
            <a:r>
              <a:rPr lang="en-US" dirty="0"/>
              <a:t>Steps:</a:t>
            </a:r>
          </a:p>
          <a:p>
            <a:r>
              <a:rPr lang="en-US" dirty="0"/>
              <a:t>*we inject inulin I.V.</a:t>
            </a:r>
          </a:p>
          <a:p>
            <a:r>
              <a:rPr lang="en-US" dirty="0"/>
              <a:t>*why </a:t>
            </a:r>
            <a:r>
              <a:rPr lang="en-US" dirty="0" err="1"/>
              <a:t>inulin____neither</a:t>
            </a:r>
            <a:r>
              <a:rPr lang="en-US" dirty="0"/>
              <a:t> reabsorbed nor secreted</a:t>
            </a:r>
          </a:p>
          <a:p>
            <a:r>
              <a:rPr lang="en-US" dirty="0"/>
              <a:t>                             not toxic</a:t>
            </a:r>
          </a:p>
          <a:p>
            <a:r>
              <a:rPr lang="en-US" dirty="0"/>
              <a:t>                             not metabolized</a:t>
            </a:r>
          </a:p>
          <a:p>
            <a:r>
              <a:rPr lang="en-US" dirty="0"/>
              <a:t>                             not stored by kidney</a:t>
            </a:r>
          </a:p>
          <a:p>
            <a:r>
              <a:rPr lang="en-US" dirty="0"/>
              <a:t>                             easy measured</a:t>
            </a:r>
          </a:p>
          <a:p>
            <a:r>
              <a:rPr lang="en-US" dirty="0"/>
              <a:t>*Amount filtered = Amount excreted in urine</a:t>
            </a:r>
          </a:p>
          <a:p>
            <a:r>
              <a:rPr lang="en-US" dirty="0"/>
              <a:t>C      *        P           =    U        *        V</a:t>
            </a:r>
          </a:p>
          <a:p>
            <a:r>
              <a:rPr lang="en-US" dirty="0"/>
              <a:t>GFR = U * V / 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BA23-EBF8-45F6-AABE-4A4E39B5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EB906-4700-4C42-8127-97C0D045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C= GFR</a:t>
            </a:r>
          </a:p>
          <a:p>
            <a:r>
              <a:rPr lang="en-US" dirty="0"/>
              <a:t>P= </a:t>
            </a:r>
            <a:r>
              <a:rPr lang="en-US" dirty="0" err="1"/>
              <a:t>concentraction</a:t>
            </a:r>
            <a:r>
              <a:rPr lang="en-US" dirty="0"/>
              <a:t> of inulin in blood </a:t>
            </a:r>
          </a:p>
          <a:p>
            <a:r>
              <a:rPr lang="en-US" dirty="0"/>
              <a:t>U=concentration of inulin in urine</a:t>
            </a:r>
          </a:p>
          <a:p>
            <a:r>
              <a:rPr lang="en-US" dirty="0"/>
              <a:t>V=volume of urine per minute</a:t>
            </a:r>
          </a:p>
        </p:txBody>
      </p:sp>
    </p:spTree>
    <p:extLst>
      <p:ext uri="{BB962C8B-B14F-4D97-AF65-F5344CB8AC3E}">
        <p14:creationId xmlns:p14="http://schemas.microsoft.com/office/powerpoint/2010/main" val="286877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81800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Question:</a:t>
            </a:r>
          </a:p>
          <a:p>
            <a:r>
              <a:rPr lang="en-US" sz="3500" dirty="0"/>
              <a:t>1-Define:</a:t>
            </a:r>
          </a:p>
          <a:p>
            <a:r>
              <a:rPr lang="en-US" sz="3500" dirty="0"/>
              <a:t>Glomerular filtrate</a:t>
            </a:r>
          </a:p>
          <a:p>
            <a:r>
              <a:rPr lang="en-US" sz="3500" dirty="0"/>
              <a:t>GFR</a:t>
            </a:r>
          </a:p>
          <a:p>
            <a:endParaRPr lang="en-US" sz="3500" dirty="0"/>
          </a:p>
          <a:p>
            <a:r>
              <a:rPr lang="en-US" sz="3500" dirty="0"/>
              <a:t>2-mention </a:t>
            </a:r>
            <a:r>
              <a:rPr lang="en-US" sz="3500" dirty="0" err="1"/>
              <a:t>componenets</a:t>
            </a:r>
            <a:r>
              <a:rPr lang="en-US" sz="3500" dirty="0"/>
              <a:t> of the glomerular capillary membrane and mention how proteins can not pass.</a:t>
            </a:r>
          </a:p>
          <a:p>
            <a:endParaRPr lang="en-US" sz="3500" dirty="0"/>
          </a:p>
          <a:p>
            <a:r>
              <a:rPr lang="en-US" sz="3500" dirty="0"/>
              <a:t>3-define filtration fraction</a:t>
            </a:r>
          </a:p>
          <a:p>
            <a:r>
              <a:rPr lang="en-US" sz="3500" dirty="0"/>
              <a:t>4-Mention effect of dehydration and </a:t>
            </a:r>
            <a:r>
              <a:rPr lang="en-US" sz="3500" dirty="0" err="1"/>
              <a:t>hypoprotenemia</a:t>
            </a:r>
            <a:r>
              <a:rPr lang="en-US" sz="3500" dirty="0"/>
              <a:t> &amp; injection of Angiotensin on GFR </a:t>
            </a:r>
          </a:p>
          <a:p>
            <a:endParaRPr lang="en-US" sz="6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13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/>
          <a:lstStyle/>
          <a:p>
            <a:r>
              <a:rPr lang="en-US" dirty="0"/>
              <a:t>5-mention forces affecting filtration through glomerular capillary membrane</a:t>
            </a:r>
          </a:p>
          <a:p>
            <a:endParaRPr lang="en-US" dirty="0"/>
          </a:p>
          <a:p>
            <a:r>
              <a:rPr lang="en-US" dirty="0"/>
              <a:t>6-mention factors affect GFR</a:t>
            </a:r>
          </a:p>
          <a:p>
            <a:endParaRPr lang="en-US" dirty="0"/>
          </a:p>
          <a:p>
            <a:r>
              <a:rPr lang="en-US" dirty="0"/>
              <a:t>7-define auto regulation and mention how the GFR is kept constant despite changes in blood pressure and discuss the myogenic </a:t>
            </a:r>
            <a:r>
              <a:rPr lang="en-US" dirty="0" err="1"/>
              <a:t>autoregulation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8-mention how to determine the GFR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01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8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9- If the GFR of person A is 175 ml/min while that of person B is 100 ml/min answer the following:</a:t>
            </a:r>
          </a:p>
          <a:p>
            <a:pPr marL="0" indent="0">
              <a:buNone/>
            </a:pPr>
            <a:r>
              <a:rPr lang="en-US" dirty="0"/>
              <a:t>*mark the cases which may coincide most probably with each GFR:</a:t>
            </a:r>
          </a:p>
          <a:p>
            <a:pPr marL="0" indent="0">
              <a:buNone/>
            </a:pPr>
            <a:r>
              <a:rPr lang="en-US" dirty="0"/>
              <a:t>1-hypoprotenemia</a:t>
            </a:r>
          </a:p>
          <a:p>
            <a:pPr marL="0" indent="0">
              <a:buNone/>
            </a:pPr>
            <a:r>
              <a:rPr lang="en-US" dirty="0"/>
              <a:t>2-dehydration</a:t>
            </a:r>
          </a:p>
          <a:p>
            <a:pPr marL="0" indent="0">
              <a:buNone/>
            </a:pPr>
            <a:r>
              <a:rPr lang="en-US" dirty="0"/>
              <a:t>3-renal stones</a:t>
            </a:r>
          </a:p>
          <a:p>
            <a:pPr marL="0" indent="0">
              <a:buNone/>
            </a:pPr>
            <a:r>
              <a:rPr lang="en-US" dirty="0"/>
              <a:t>4-angiotensin injection</a:t>
            </a:r>
          </a:p>
          <a:p>
            <a:pPr marL="0" indent="0">
              <a:buNone/>
            </a:pPr>
            <a:r>
              <a:rPr lang="en-US" dirty="0"/>
              <a:t>5-dilatation of the afferent arteriole</a:t>
            </a:r>
          </a:p>
          <a:p>
            <a:pPr marL="0" indent="0">
              <a:buNone/>
            </a:pPr>
            <a:r>
              <a:rPr lang="en-US" dirty="0"/>
              <a:t>6-constriction of afferent arteriole</a:t>
            </a:r>
          </a:p>
          <a:p>
            <a:pPr marL="0" indent="0">
              <a:buNone/>
            </a:pPr>
            <a:r>
              <a:rPr lang="en-US" dirty="0"/>
              <a:t>7-constriction of efferent arteriole</a:t>
            </a:r>
          </a:p>
          <a:p>
            <a:pPr marL="0" indent="0">
              <a:buNone/>
            </a:pPr>
            <a:r>
              <a:rPr lang="en-US" dirty="0"/>
              <a:t>8-blood pressure 150 mmHg</a:t>
            </a:r>
          </a:p>
        </p:txBody>
      </p:sp>
    </p:spTree>
    <p:extLst>
      <p:ext uri="{BB962C8B-B14F-4D97-AF65-F5344CB8AC3E}">
        <p14:creationId xmlns:p14="http://schemas.microsoft.com/office/powerpoint/2010/main" val="2932565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705600"/>
          </a:xfrm>
        </p:spPr>
        <p:txBody>
          <a:bodyPr/>
          <a:lstStyle/>
          <a:p>
            <a:r>
              <a:rPr lang="en-US" dirty="0"/>
              <a:t>Glucose:</a:t>
            </a:r>
          </a:p>
          <a:p>
            <a:r>
              <a:rPr lang="en-US" dirty="0"/>
              <a:t>*It is completely reabsorbed.</a:t>
            </a:r>
          </a:p>
          <a:p>
            <a:r>
              <a:rPr lang="en-US" dirty="0"/>
              <a:t>*In the upper half of the proximal tubules.</a:t>
            </a:r>
          </a:p>
          <a:p>
            <a:r>
              <a:rPr lang="en-US" dirty="0"/>
              <a:t>*By secondary </a:t>
            </a:r>
            <a:r>
              <a:rPr lang="en-US" b="1" dirty="0"/>
              <a:t>active transport (Get the energy of the passage from (ENTRY OF OTHER SUBSTANCE)</a:t>
            </a:r>
          </a:p>
          <a:p>
            <a:r>
              <a:rPr lang="en-US" b="1" dirty="0"/>
              <a:t>*</a:t>
            </a:r>
            <a:r>
              <a:rPr lang="en-US" dirty="0"/>
              <a:t>for glucose to be reabsorbed it should pass through *Luminal border of the tubular cells</a:t>
            </a:r>
          </a:p>
          <a:p>
            <a:r>
              <a:rPr lang="en-US" dirty="0"/>
              <a:t>               *Basal border of the tubular cells</a:t>
            </a:r>
          </a:p>
          <a:p>
            <a:r>
              <a:rPr lang="en-US" b="1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627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"/>
            <a:ext cx="9067800" cy="6705600"/>
          </a:xfrm>
        </p:spPr>
        <p:txBody>
          <a:bodyPr>
            <a:normAutofit fontScale="92500"/>
          </a:bodyPr>
          <a:lstStyle/>
          <a:p>
            <a:r>
              <a:rPr lang="en-US" dirty="0"/>
              <a:t>Basal border                                         luminal border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Glucose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*Glucose enter                      *Na+ enter cell by </a:t>
            </a:r>
          </a:p>
          <a:p>
            <a:pPr marL="0" indent="0">
              <a:buNone/>
            </a:pPr>
            <a:r>
              <a:rPr lang="en-US" dirty="0"/>
              <a:t> by facilitated diffusion                   electric gradient</a:t>
            </a:r>
          </a:p>
          <a:p>
            <a:pPr marL="0" indent="0">
              <a:buNone/>
            </a:pPr>
            <a:r>
              <a:rPr lang="en-US" dirty="0"/>
              <a:t> to blood (No energy)                *glucose enter by carrier</a:t>
            </a:r>
          </a:p>
          <a:p>
            <a:pPr marL="0" indent="0">
              <a:buNone/>
            </a:pPr>
            <a:r>
              <a:rPr lang="en-US" dirty="0"/>
              <a:t> *Need carrier(Glut-2)                Na+ dependent(SGLT-2)</a:t>
            </a:r>
          </a:p>
          <a:p>
            <a:pPr marL="0" indent="0">
              <a:buNone/>
            </a:pPr>
            <a:r>
              <a:rPr lang="en-US" dirty="0"/>
              <a:t>*Not Na+ dependent                 *against concentration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39000" y="457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6464" y="533401"/>
            <a:ext cx="228600" cy="4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524000" y="1108364"/>
            <a:ext cx="5708073" cy="2937163"/>
          </a:xfrm>
          <a:custGeom>
            <a:avLst/>
            <a:gdLst>
              <a:gd name="connsiteX0" fmla="*/ 0 w 5708073"/>
              <a:gd name="connsiteY0" fmla="*/ 180109 h 2937163"/>
              <a:gd name="connsiteX1" fmla="*/ 69273 w 5708073"/>
              <a:gd name="connsiteY1" fmla="*/ 152400 h 2937163"/>
              <a:gd name="connsiteX2" fmla="*/ 249382 w 5708073"/>
              <a:gd name="connsiteY2" fmla="*/ 124691 h 2937163"/>
              <a:gd name="connsiteX3" fmla="*/ 374073 w 5708073"/>
              <a:gd name="connsiteY3" fmla="*/ 110836 h 2937163"/>
              <a:gd name="connsiteX4" fmla="*/ 748145 w 5708073"/>
              <a:gd name="connsiteY4" fmla="*/ 69272 h 2937163"/>
              <a:gd name="connsiteX5" fmla="*/ 997527 w 5708073"/>
              <a:gd name="connsiteY5" fmla="*/ 41563 h 2937163"/>
              <a:gd name="connsiteX6" fmla="*/ 1385455 w 5708073"/>
              <a:gd name="connsiteY6" fmla="*/ 55418 h 2937163"/>
              <a:gd name="connsiteX7" fmla="*/ 1953491 w 5708073"/>
              <a:gd name="connsiteY7" fmla="*/ 27709 h 2937163"/>
              <a:gd name="connsiteX8" fmla="*/ 2064327 w 5708073"/>
              <a:gd name="connsiteY8" fmla="*/ 41563 h 2937163"/>
              <a:gd name="connsiteX9" fmla="*/ 2189018 w 5708073"/>
              <a:gd name="connsiteY9" fmla="*/ 69272 h 2937163"/>
              <a:gd name="connsiteX10" fmla="*/ 2313709 w 5708073"/>
              <a:gd name="connsiteY10" fmla="*/ 83127 h 2937163"/>
              <a:gd name="connsiteX11" fmla="*/ 2355273 w 5708073"/>
              <a:gd name="connsiteY11" fmla="*/ 96981 h 2937163"/>
              <a:gd name="connsiteX12" fmla="*/ 2715491 w 5708073"/>
              <a:gd name="connsiteY12" fmla="*/ 96981 h 2937163"/>
              <a:gd name="connsiteX13" fmla="*/ 2812473 w 5708073"/>
              <a:gd name="connsiteY13" fmla="*/ 83127 h 2937163"/>
              <a:gd name="connsiteX14" fmla="*/ 2978727 w 5708073"/>
              <a:gd name="connsiteY14" fmla="*/ 55418 h 2937163"/>
              <a:gd name="connsiteX15" fmla="*/ 3255818 w 5708073"/>
              <a:gd name="connsiteY15" fmla="*/ 27709 h 2937163"/>
              <a:gd name="connsiteX16" fmla="*/ 3408218 w 5708073"/>
              <a:gd name="connsiteY16" fmla="*/ 0 h 2937163"/>
              <a:gd name="connsiteX17" fmla="*/ 4336473 w 5708073"/>
              <a:gd name="connsiteY17" fmla="*/ 13854 h 2937163"/>
              <a:gd name="connsiteX18" fmla="*/ 4502727 w 5708073"/>
              <a:gd name="connsiteY18" fmla="*/ 27709 h 2937163"/>
              <a:gd name="connsiteX19" fmla="*/ 4918364 w 5708073"/>
              <a:gd name="connsiteY19" fmla="*/ 0 h 2937163"/>
              <a:gd name="connsiteX20" fmla="*/ 5361709 w 5708073"/>
              <a:gd name="connsiteY20" fmla="*/ 13854 h 2937163"/>
              <a:gd name="connsiteX21" fmla="*/ 5638800 w 5708073"/>
              <a:gd name="connsiteY21" fmla="*/ 41563 h 2937163"/>
              <a:gd name="connsiteX22" fmla="*/ 5680364 w 5708073"/>
              <a:gd name="connsiteY22" fmla="*/ 69272 h 2937163"/>
              <a:gd name="connsiteX23" fmla="*/ 5708073 w 5708073"/>
              <a:gd name="connsiteY23" fmla="*/ 166254 h 2937163"/>
              <a:gd name="connsiteX24" fmla="*/ 5680364 w 5708073"/>
              <a:gd name="connsiteY24" fmla="*/ 457200 h 2937163"/>
              <a:gd name="connsiteX25" fmla="*/ 5638800 w 5708073"/>
              <a:gd name="connsiteY25" fmla="*/ 526472 h 2937163"/>
              <a:gd name="connsiteX26" fmla="*/ 5527964 w 5708073"/>
              <a:gd name="connsiteY26" fmla="*/ 623454 h 2937163"/>
              <a:gd name="connsiteX27" fmla="*/ 5486400 w 5708073"/>
              <a:gd name="connsiteY27" fmla="*/ 665018 h 2937163"/>
              <a:gd name="connsiteX28" fmla="*/ 5403273 w 5708073"/>
              <a:gd name="connsiteY28" fmla="*/ 692727 h 2937163"/>
              <a:gd name="connsiteX29" fmla="*/ 5361709 w 5708073"/>
              <a:gd name="connsiteY29" fmla="*/ 720436 h 2937163"/>
              <a:gd name="connsiteX30" fmla="*/ 5334000 w 5708073"/>
              <a:gd name="connsiteY30" fmla="*/ 845127 h 2937163"/>
              <a:gd name="connsiteX31" fmla="*/ 5347855 w 5708073"/>
              <a:gd name="connsiteY31" fmla="*/ 997527 h 2937163"/>
              <a:gd name="connsiteX32" fmla="*/ 5403273 w 5708073"/>
              <a:gd name="connsiteY32" fmla="*/ 1094509 h 2937163"/>
              <a:gd name="connsiteX33" fmla="*/ 5583382 w 5708073"/>
              <a:gd name="connsiteY33" fmla="*/ 1108363 h 2937163"/>
              <a:gd name="connsiteX34" fmla="*/ 5624945 w 5708073"/>
              <a:gd name="connsiteY34" fmla="*/ 1122218 h 2937163"/>
              <a:gd name="connsiteX35" fmla="*/ 5638800 w 5708073"/>
              <a:gd name="connsiteY35" fmla="*/ 1330036 h 2937163"/>
              <a:gd name="connsiteX36" fmla="*/ 5597236 w 5708073"/>
              <a:gd name="connsiteY36" fmla="*/ 1357745 h 2937163"/>
              <a:gd name="connsiteX37" fmla="*/ 5500255 w 5708073"/>
              <a:gd name="connsiteY37" fmla="*/ 1413163 h 2937163"/>
              <a:gd name="connsiteX38" fmla="*/ 5403273 w 5708073"/>
              <a:gd name="connsiteY38" fmla="*/ 1468581 h 2937163"/>
              <a:gd name="connsiteX39" fmla="*/ 5347855 w 5708073"/>
              <a:gd name="connsiteY39" fmla="*/ 1510145 h 2937163"/>
              <a:gd name="connsiteX40" fmla="*/ 5306291 w 5708073"/>
              <a:gd name="connsiteY40" fmla="*/ 1524000 h 2937163"/>
              <a:gd name="connsiteX41" fmla="*/ 5181600 w 5708073"/>
              <a:gd name="connsiteY41" fmla="*/ 1565563 h 2937163"/>
              <a:gd name="connsiteX42" fmla="*/ 5126182 w 5708073"/>
              <a:gd name="connsiteY42" fmla="*/ 1593272 h 2937163"/>
              <a:gd name="connsiteX43" fmla="*/ 5153891 w 5708073"/>
              <a:gd name="connsiteY43" fmla="*/ 1731818 h 2937163"/>
              <a:gd name="connsiteX44" fmla="*/ 5195455 w 5708073"/>
              <a:gd name="connsiteY44" fmla="*/ 1773381 h 2937163"/>
              <a:gd name="connsiteX45" fmla="*/ 5292436 w 5708073"/>
              <a:gd name="connsiteY45" fmla="*/ 1787236 h 2937163"/>
              <a:gd name="connsiteX46" fmla="*/ 5375564 w 5708073"/>
              <a:gd name="connsiteY46" fmla="*/ 1801091 h 2937163"/>
              <a:gd name="connsiteX47" fmla="*/ 5569527 w 5708073"/>
              <a:gd name="connsiteY47" fmla="*/ 1828800 h 2937163"/>
              <a:gd name="connsiteX48" fmla="*/ 5652655 w 5708073"/>
              <a:gd name="connsiteY48" fmla="*/ 1870363 h 2937163"/>
              <a:gd name="connsiteX49" fmla="*/ 5666509 w 5708073"/>
              <a:gd name="connsiteY49" fmla="*/ 1911927 h 2937163"/>
              <a:gd name="connsiteX50" fmla="*/ 5611091 w 5708073"/>
              <a:gd name="connsiteY50" fmla="*/ 2078181 h 2937163"/>
              <a:gd name="connsiteX51" fmla="*/ 5541818 w 5708073"/>
              <a:gd name="connsiteY51" fmla="*/ 2147454 h 2937163"/>
              <a:gd name="connsiteX52" fmla="*/ 5444836 w 5708073"/>
              <a:gd name="connsiteY52" fmla="*/ 2161309 h 2937163"/>
              <a:gd name="connsiteX53" fmla="*/ 5403273 w 5708073"/>
              <a:gd name="connsiteY53" fmla="*/ 2189018 h 2937163"/>
              <a:gd name="connsiteX54" fmla="*/ 5292436 w 5708073"/>
              <a:gd name="connsiteY54" fmla="*/ 2272145 h 2937163"/>
              <a:gd name="connsiteX55" fmla="*/ 5237018 w 5708073"/>
              <a:gd name="connsiteY55" fmla="*/ 2286000 h 2937163"/>
              <a:gd name="connsiteX56" fmla="*/ 5195455 w 5708073"/>
              <a:gd name="connsiteY56" fmla="*/ 2313709 h 2937163"/>
              <a:gd name="connsiteX57" fmla="*/ 5167745 w 5708073"/>
              <a:gd name="connsiteY57" fmla="*/ 2369127 h 2937163"/>
              <a:gd name="connsiteX58" fmla="*/ 5140036 w 5708073"/>
              <a:gd name="connsiteY58" fmla="*/ 2479963 h 2937163"/>
              <a:gd name="connsiteX59" fmla="*/ 5167745 w 5708073"/>
              <a:gd name="connsiteY59" fmla="*/ 2563091 h 2937163"/>
              <a:gd name="connsiteX60" fmla="*/ 5237018 w 5708073"/>
              <a:gd name="connsiteY60" fmla="*/ 2604654 h 2937163"/>
              <a:gd name="connsiteX61" fmla="*/ 5292436 w 5708073"/>
              <a:gd name="connsiteY61" fmla="*/ 2618509 h 2937163"/>
              <a:gd name="connsiteX62" fmla="*/ 5334000 w 5708073"/>
              <a:gd name="connsiteY62" fmla="*/ 2632363 h 2937163"/>
              <a:gd name="connsiteX63" fmla="*/ 5444836 w 5708073"/>
              <a:gd name="connsiteY63" fmla="*/ 2660072 h 2937163"/>
              <a:gd name="connsiteX64" fmla="*/ 5569527 w 5708073"/>
              <a:gd name="connsiteY64" fmla="*/ 2590800 h 2937163"/>
              <a:gd name="connsiteX65" fmla="*/ 5611091 w 5708073"/>
              <a:gd name="connsiteY65" fmla="*/ 2479963 h 2937163"/>
              <a:gd name="connsiteX66" fmla="*/ 5680364 w 5708073"/>
              <a:gd name="connsiteY66" fmla="*/ 2604654 h 2937163"/>
              <a:gd name="connsiteX67" fmla="*/ 5652655 w 5708073"/>
              <a:gd name="connsiteY67" fmla="*/ 2826327 h 2937163"/>
              <a:gd name="connsiteX68" fmla="*/ 5624945 w 5708073"/>
              <a:gd name="connsiteY68" fmla="*/ 2867891 h 2937163"/>
              <a:gd name="connsiteX69" fmla="*/ 5500255 w 5708073"/>
              <a:gd name="connsiteY69" fmla="*/ 2923309 h 2937163"/>
              <a:gd name="connsiteX70" fmla="*/ 5458691 w 5708073"/>
              <a:gd name="connsiteY70" fmla="*/ 2937163 h 2937163"/>
              <a:gd name="connsiteX71" fmla="*/ 5070764 w 5708073"/>
              <a:gd name="connsiteY71" fmla="*/ 2923309 h 2937163"/>
              <a:gd name="connsiteX72" fmla="*/ 4807527 w 5708073"/>
              <a:gd name="connsiteY72" fmla="*/ 2937163 h 2937163"/>
              <a:gd name="connsiteX73" fmla="*/ 4447309 w 5708073"/>
              <a:gd name="connsiteY73" fmla="*/ 2923309 h 2937163"/>
              <a:gd name="connsiteX74" fmla="*/ 4225636 w 5708073"/>
              <a:gd name="connsiteY74" fmla="*/ 2895600 h 2937163"/>
              <a:gd name="connsiteX75" fmla="*/ 4170218 w 5708073"/>
              <a:gd name="connsiteY75" fmla="*/ 2881745 h 2937163"/>
              <a:gd name="connsiteX76" fmla="*/ 3990109 w 5708073"/>
              <a:gd name="connsiteY76" fmla="*/ 2867891 h 2937163"/>
              <a:gd name="connsiteX77" fmla="*/ 3865418 w 5708073"/>
              <a:gd name="connsiteY77" fmla="*/ 2854036 h 2937163"/>
              <a:gd name="connsiteX78" fmla="*/ 3380509 w 5708073"/>
              <a:gd name="connsiteY78" fmla="*/ 2881745 h 2937163"/>
              <a:gd name="connsiteX79" fmla="*/ 3338945 w 5708073"/>
              <a:gd name="connsiteY79" fmla="*/ 2895600 h 2937163"/>
              <a:gd name="connsiteX80" fmla="*/ 3269673 w 5708073"/>
              <a:gd name="connsiteY80" fmla="*/ 2909454 h 2937163"/>
              <a:gd name="connsiteX81" fmla="*/ 2535382 w 5708073"/>
              <a:gd name="connsiteY81" fmla="*/ 2895600 h 2937163"/>
              <a:gd name="connsiteX82" fmla="*/ 2424545 w 5708073"/>
              <a:gd name="connsiteY82" fmla="*/ 2881745 h 2937163"/>
              <a:gd name="connsiteX83" fmla="*/ 1343891 w 5708073"/>
              <a:gd name="connsiteY83" fmla="*/ 2895600 h 2937163"/>
              <a:gd name="connsiteX84" fmla="*/ 1233055 w 5708073"/>
              <a:gd name="connsiteY84" fmla="*/ 2923309 h 2937163"/>
              <a:gd name="connsiteX85" fmla="*/ 997527 w 5708073"/>
              <a:gd name="connsiteY85" fmla="*/ 2909454 h 2937163"/>
              <a:gd name="connsiteX86" fmla="*/ 720436 w 5708073"/>
              <a:gd name="connsiteY86" fmla="*/ 2881745 h 2937163"/>
              <a:gd name="connsiteX87" fmla="*/ 595745 w 5708073"/>
              <a:gd name="connsiteY87" fmla="*/ 2854036 h 2937163"/>
              <a:gd name="connsiteX88" fmla="*/ 498764 w 5708073"/>
              <a:gd name="connsiteY88" fmla="*/ 2840181 h 2937163"/>
              <a:gd name="connsiteX89" fmla="*/ 360218 w 5708073"/>
              <a:gd name="connsiteY89" fmla="*/ 2812472 h 2937163"/>
              <a:gd name="connsiteX90" fmla="*/ 318655 w 5708073"/>
              <a:gd name="connsiteY90" fmla="*/ 2784763 h 2937163"/>
              <a:gd name="connsiteX91" fmla="*/ 249382 w 5708073"/>
              <a:gd name="connsiteY91" fmla="*/ 2729345 h 2937163"/>
              <a:gd name="connsiteX92" fmla="*/ 221673 w 5708073"/>
              <a:gd name="connsiteY92" fmla="*/ 2646218 h 2937163"/>
              <a:gd name="connsiteX93" fmla="*/ 207818 w 5708073"/>
              <a:gd name="connsiteY93" fmla="*/ 2604654 h 2937163"/>
              <a:gd name="connsiteX94" fmla="*/ 193964 w 5708073"/>
              <a:gd name="connsiteY94" fmla="*/ 2299854 h 2937163"/>
              <a:gd name="connsiteX95" fmla="*/ 166255 w 5708073"/>
              <a:gd name="connsiteY95" fmla="*/ 2078181 h 2937163"/>
              <a:gd name="connsiteX96" fmla="*/ 138545 w 5708073"/>
              <a:gd name="connsiteY96" fmla="*/ 1898072 h 2937163"/>
              <a:gd name="connsiteX97" fmla="*/ 110836 w 5708073"/>
              <a:gd name="connsiteY97" fmla="*/ 734291 h 2937163"/>
              <a:gd name="connsiteX98" fmla="*/ 96982 w 5708073"/>
              <a:gd name="connsiteY98" fmla="*/ 415636 h 2937163"/>
              <a:gd name="connsiteX99" fmla="*/ 69273 w 5708073"/>
              <a:gd name="connsiteY99" fmla="*/ 332509 h 2937163"/>
              <a:gd name="connsiteX100" fmla="*/ 55418 w 5708073"/>
              <a:gd name="connsiteY100" fmla="*/ 207818 h 293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708073" h="2937163">
                <a:moveTo>
                  <a:pt x="0" y="180109"/>
                </a:moveTo>
                <a:cubicBezTo>
                  <a:pt x="23091" y="170873"/>
                  <a:pt x="45452" y="159546"/>
                  <a:pt x="69273" y="152400"/>
                </a:cubicBezTo>
                <a:cubicBezTo>
                  <a:pt x="113630" y="139093"/>
                  <a:pt x="212302" y="129053"/>
                  <a:pt x="249382" y="124691"/>
                </a:cubicBezTo>
                <a:lnTo>
                  <a:pt x="374073" y="110836"/>
                </a:lnTo>
                <a:cubicBezTo>
                  <a:pt x="543412" y="68500"/>
                  <a:pt x="351809" y="113309"/>
                  <a:pt x="748145" y="69272"/>
                </a:cubicBezTo>
                <a:lnTo>
                  <a:pt x="997527" y="41563"/>
                </a:lnTo>
                <a:cubicBezTo>
                  <a:pt x="1126836" y="46181"/>
                  <a:pt x="1256063" y="55418"/>
                  <a:pt x="1385455" y="55418"/>
                </a:cubicBezTo>
                <a:cubicBezTo>
                  <a:pt x="1859627" y="55418"/>
                  <a:pt x="1738644" y="81419"/>
                  <a:pt x="1953491" y="27709"/>
                </a:cubicBezTo>
                <a:cubicBezTo>
                  <a:pt x="1990436" y="32327"/>
                  <a:pt x="2027601" y="35442"/>
                  <a:pt x="2064327" y="41563"/>
                </a:cubicBezTo>
                <a:cubicBezTo>
                  <a:pt x="2245892" y="71824"/>
                  <a:pt x="1973321" y="38458"/>
                  <a:pt x="2189018" y="69272"/>
                </a:cubicBezTo>
                <a:cubicBezTo>
                  <a:pt x="2230417" y="75186"/>
                  <a:pt x="2272145" y="78509"/>
                  <a:pt x="2313709" y="83127"/>
                </a:cubicBezTo>
                <a:cubicBezTo>
                  <a:pt x="2327564" y="87745"/>
                  <a:pt x="2341105" y="93439"/>
                  <a:pt x="2355273" y="96981"/>
                </a:cubicBezTo>
                <a:cubicBezTo>
                  <a:pt x="2492124" y="131194"/>
                  <a:pt x="2514936" y="106532"/>
                  <a:pt x="2715491" y="96981"/>
                </a:cubicBezTo>
                <a:cubicBezTo>
                  <a:pt x="2747818" y="92363"/>
                  <a:pt x="2780262" y="88496"/>
                  <a:pt x="2812473" y="83127"/>
                </a:cubicBezTo>
                <a:cubicBezTo>
                  <a:pt x="2924996" y="64373"/>
                  <a:pt x="2842860" y="70514"/>
                  <a:pt x="2978727" y="55418"/>
                </a:cubicBezTo>
                <a:cubicBezTo>
                  <a:pt x="3070984" y="45167"/>
                  <a:pt x="3255818" y="27709"/>
                  <a:pt x="3255818" y="27709"/>
                </a:cubicBezTo>
                <a:cubicBezTo>
                  <a:pt x="3314271" y="8224"/>
                  <a:pt x="3329886" y="0"/>
                  <a:pt x="3408218" y="0"/>
                </a:cubicBezTo>
                <a:cubicBezTo>
                  <a:pt x="3717671" y="0"/>
                  <a:pt x="4027055" y="9236"/>
                  <a:pt x="4336473" y="13854"/>
                </a:cubicBezTo>
                <a:cubicBezTo>
                  <a:pt x="4391891" y="18472"/>
                  <a:pt x="4447117" y="27709"/>
                  <a:pt x="4502727" y="27709"/>
                </a:cubicBezTo>
                <a:cubicBezTo>
                  <a:pt x="4798636" y="27709"/>
                  <a:pt x="4750866" y="33498"/>
                  <a:pt x="4918364" y="0"/>
                </a:cubicBezTo>
                <a:lnTo>
                  <a:pt x="5361709" y="13854"/>
                </a:lnTo>
                <a:cubicBezTo>
                  <a:pt x="5596416" y="23434"/>
                  <a:pt x="5525486" y="3794"/>
                  <a:pt x="5638800" y="41563"/>
                </a:cubicBezTo>
                <a:cubicBezTo>
                  <a:pt x="5652655" y="50799"/>
                  <a:pt x="5669962" y="56270"/>
                  <a:pt x="5680364" y="69272"/>
                </a:cubicBezTo>
                <a:cubicBezTo>
                  <a:pt x="5687590" y="78304"/>
                  <a:pt x="5707169" y="162637"/>
                  <a:pt x="5708073" y="166254"/>
                </a:cubicBezTo>
                <a:cubicBezTo>
                  <a:pt x="5698837" y="263236"/>
                  <a:pt x="5698762" y="361532"/>
                  <a:pt x="5680364" y="457200"/>
                </a:cubicBezTo>
                <a:cubicBezTo>
                  <a:pt x="5675279" y="483644"/>
                  <a:pt x="5655332" y="505216"/>
                  <a:pt x="5638800" y="526472"/>
                </a:cubicBezTo>
                <a:cubicBezTo>
                  <a:pt x="5593294" y="584979"/>
                  <a:pt x="5581089" y="577918"/>
                  <a:pt x="5527964" y="623454"/>
                </a:cubicBezTo>
                <a:cubicBezTo>
                  <a:pt x="5513088" y="636205"/>
                  <a:pt x="5503528" y="655503"/>
                  <a:pt x="5486400" y="665018"/>
                </a:cubicBezTo>
                <a:cubicBezTo>
                  <a:pt x="5460868" y="679203"/>
                  <a:pt x="5427575" y="676526"/>
                  <a:pt x="5403273" y="692727"/>
                </a:cubicBezTo>
                <a:lnTo>
                  <a:pt x="5361709" y="720436"/>
                </a:lnTo>
                <a:cubicBezTo>
                  <a:pt x="5356367" y="741806"/>
                  <a:pt x="5334000" y="827543"/>
                  <a:pt x="5334000" y="845127"/>
                </a:cubicBezTo>
                <a:cubicBezTo>
                  <a:pt x="5334000" y="896136"/>
                  <a:pt x="5341113" y="946965"/>
                  <a:pt x="5347855" y="997527"/>
                </a:cubicBezTo>
                <a:cubicBezTo>
                  <a:pt x="5351947" y="1028217"/>
                  <a:pt x="5363180" y="1084486"/>
                  <a:pt x="5403273" y="1094509"/>
                </a:cubicBezTo>
                <a:cubicBezTo>
                  <a:pt x="5461689" y="1109113"/>
                  <a:pt x="5523346" y="1103745"/>
                  <a:pt x="5583382" y="1108363"/>
                </a:cubicBezTo>
                <a:cubicBezTo>
                  <a:pt x="5597236" y="1112981"/>
                  <a:pt x="5613541" y="1113095"/>
                  <a:pt x="5624945" y="1122218"/>
                </a:cubicBezTo>
                <a:cubicBezTo>
                  <a:pt x="5684016" y="1169475"/>
                  <a:pt x="5652324" y="1282702"/>
                  <a:pt x="5638800" y="1330036"/>
                </a:cubicBezTo>
                <a:cubicBezTo>
                  <a:pt x="5634226" y="1346046"/>
                  <a:pt x="5610786" y="1348067"/>
                  <a:pt x="5597236" y="1357745"/>
                </a:cubicBezTo>
                <a:cubicBezTo>
                  <a:pt x="5488295" y="1435560"/>
                  <a:pt x="5590186" y="1374622"/>
                  <a:pt x="5500255" y="1413163"/>
                </a:cubicBezTo>
                <a:cubicBezTo>
                  <a:pt x="5459664" y="1430559"/>
                  <a:pt x="5438059" y="1443733"/>
                  <a:pt x="5403273" y="1468581"/>
                </a:cubicBezTo>
                <a:cubicBezTo>
                  <a:pt x="5384483" y="1482002"/>
                  <a:pt x="5367903" y="1498689"/>
                  <a:pt x="5347855" y="1510145"/>
                </a:cubicBezTo>
                <a:cubicBezTo>
                  <a:pt x="5335175" y="1517391"/>
                  <a:pt x="5319353" y="1517469"/>
                  <a:pt x="5306291" y="1524000"/>
                </a:cubicBezTo>
                <a:cubicBezTo>
                  <a:pt x="5208887" y="1572702"/>
                  <a:pt x="5335924" y="1539843"/>
                  <a:pt x="5181600" y="1565563"/>
                </a:cubicBezTo>
                <a:cubicBezTo>
                  <a:pt x="5163127" y="1574799"/>
                  <a:pt x="5132713" y="1573679"/>
                  <a:pt x="5126182" y="1593272"/>
                </a:cubicBezTo>
                <a:cubicBezTo>
                  <a:pt x="5124747" y="1597576"/>
                  <a:pt x="5137470" y="1707187"/>
                  <a:pt x="5153891" y="1731818"/>
                </a:cubicBezTo>
                <a:cubicBezTo>
                  <a:pt x="5164759" y="1748120"/>
                  <a:pt x="5181600" y="1759527"/>
                  <a:pt x="5195455" y="1773381"/>
                </a:cubicBezTo>
                <a:cubicBezTo>
                  <a:pt x="5304540" y="1746111"/>
                  <a:pt x="5202225" y="1757166"/>
                  <a:pt x="5292436" y="1787236"/>
                </a:cubicBezTo>
                <a:cubicBezTo>
                  <a:pt x="5319086" y="1796119"/>
                  <a:pt x="5347926" y="1796066"/>
                  <a:pt x="5375564" y="1801091"/>
                </a:cubicBezTo>
                <a:cubicBezTo>
                  <a:pt x="5514195" y="1826296"/>
                  <a:pt x="5371082" y="1806750"/>
                  <a:pt x="5569527" y="1828800"/>
                </a:cubicBezTo>
                <a:cubicBezTo>
                  <a:pt x="5609371" y="1838761"/>
                  <a:pt x="5630858" y="1834034"/>
                  <a:pt x="5652655" y="1870363"/>
                </a:cubicBezTo>
                <a:cubicBezTo>
                  <a:pt x="5660169" y="1882886"/>
                  <a:pt x="5661891" y="1898072"/>
                  <a:pt x="5666509" y="1911927"/>
                </a:cubicBezTo>
                <a:cubicBezTo>
                  <a:pt x="5653975" y="1999666"/>
                  <a:pt x="5665227" y="2010511"/>
                  <a:pt x="5611091" y="2078181"/>
                </a:cubicBezTo>
                <a:cubicBezTo>
                  <a:pt x="5590691" y="2103681"/>
                  <a:pt x="5574145" y="2142836"/>
                  <a:pt x="5541818" y="2147454"/>
                </a:cubicBezTo>
                <a:lnTo>
                  <a:pt x="5444836" y="2161309"/>
                </a:lnTo>
                <a:cubicBezTo>
                  <a:pt x="5430982" y="2170545"/>
                  <a:pt x="5416739" y="2179224"/>
                  <a:pt x="5403273" y="2189018"/>
                </a:cubicBezTo>
                <a:cubicBezTo>
                  <a:pt x="5365924" y="2216181"/>
                  <a:pt x="5337239" y="2260944"/>
                  <a:pt x="5292436" y="2272145"/>
                </a:cubicBezTo>
                <a:lnTo>
                  <a:pt x="5237018" y="2286000"/>
                </a:lnTo>
                <a:cubicBezTo>
                  <a:pt x="5223164" y="2295236"/>
                  <a:pt x="5206115" y="2300917"/>
                  <a:pt x="5195455" y="2313709"/>
                </a:cubicBezTo>
                <a:cubicBezTo>
                  <a:pt x="5182233" y="2329575"/>
                  <a:pt x="5175881" y="2350144"/>
                  <a:pt x="5167745" y="2369127"/>
                </a:cubicBezTo>
                <a:cubicBezTo>
                  <a:pt x="5151772" y="2406398"/>
                  <a:pt x="5148166" y="2439314"/>
                  <a:pt x="5140036" y="2479963"/>
                </a:cubicBezTo>
                <a:cubicBezTo>
                  <a:pt x="5149272" y="2507672"/>
                  <a:pt x="5154683" y="2536966"/>
                  <a:pt x="5167745" y="2563091"/>
                </a:cubicBezTo>
                <a:cubicBezTo>
                  <a:pt x="5182253" y="2592106"/>
                  <a:pt x="5209368" y="2596754"/>
                  <a:pt x="5237018" y="2604654"/>
                </a:cubicBezTo>
                <a:cubicBezTo>
                  <a:pt x="5255327" y="2609885"/>
                  <a:pt x="5274127" y="2613278"/>
                  <a:pt x="5292436" y="2618509"/>
                </a:cubicBezTo>
                <a:cubicBezTo>
                  <a:pt x="5306478" y="2622521"/>
                  <a:pt x="5319832" y="2628821"/>
                  <a:pt x="5334000" y="2632363"/>
                </a:cubicBezTo>
                <a:lnTo>
                  <a:pt x="5444836" y="2660072"/>
                </a:lnTo>
                <a:cubicBezTo>
                  <a:pt x="5486400" y="2636981"/>
                  <a:pt x="5537277" y="2625738"/>
                  <a:pt x="5569527" y="2590800"/>
                </a:cubicBezTo>
                <a:cubicBezTo>
                  <a:pt x="5596291" y="2561806"/>
                  <a:pt x="5573151" y="2490803"/>
                  <a:pt x="5611091" y="2479963"/>
                </a:cubicBezTo>
                <a:cubicBezTo>
                  <a:pt x="5640087" y="2471679"/>
                  <a:pt x="5671116" y="2576913"/>
                  <a:pt x="5680364" y="2604654"/>
                </a:cubicBezTo>
                <a:cubicBezTo>
                  <a:pt x="5677721" y="2639014"/>
                  <a:pt x="5682558" y="2766520"/>
                  <a:pt x="5652655" y="2826327"/>
                </a:cubicBezTo>
                <a:cubicBezTo>
                  <a:pt x="5645208" y="2841220"/>
                  <a:pt x="5636719" y="2856117"/>
                  <a:pt x="5624945" y="2867891"/>
                </a:cubicBezTo>
                <a:cubicBezTo>
                  <a:pt x="5592012" y="2900824"/>
                  <a:pt x="5541411" y="2909590"/>
                  <a:pt x="5500255" y="2923309"/>
                </a:cubicBezTo>
                <a:lnTo>
                  <a:pt x="5458691" y="2937163"/>
                </a:lnTo>
                <a:cubicBezTo>
                  <a:pt x="5329382" y="2932545"/>
                  <a:pt x="5200155" y="2923309"/>
                  <a:pt x="5070764" y="2923309"/>
                </a:cubicBezTo>
                <a:cubicBezTo>
                  <a:pt x="4982897" y="2923309"/>
                  <a:pt x="4895394" y="2937163"/>
                  <a:pt x="4807527" y="2937163"/>
                </a:cubicBezTo>
                <a:cubicBezTo>
                  <a:pt x="4687366" y="2937163"/>
                  <a:pt x="4567382" y="2927927"/>
                  <a:pt x="4447309" y="2923309"/>
                </a:cubicBezTo>
                <a:cubicBezTo>
                  <a:pt x="4387830" y="2916700"/>
                  <a:pt x="4287751" y="2906894"/>
                  <a:pt x="4225636" y="2895600"/>
                </a:cubicBezTo>
                <a:cubicBezTo>
                  <a:pt x="4206902" y="2892194"/>
                  <a:pt x="4189129" y="2883970"/>
                  <a:pt x="4170218" y="2881745"/>
                </a:cubicBezTo>
                <a:cubicBezTo>
                  <a:pt x="4110417" y="2874710"/>
                  <a:pt x="4050075" y="2873342"/>
                  <a:pt x="3990109" y="2867891"/>
                </a:cubicBezTo>
                <a:cubicBezTo>
                  <a:pt x="3948461" y="2864105"/>
                  <a:pt x="3906982" y="2858654"/>
                  <a:pt x="3865418" y="2854036"/>
                </a:cubicBezTo>
                <a:cubicBezTo>
                  <a:pt x="3780815" y="2857715"/>
                  <a:pt x="3501234" y="2865648"/>
                  <a:pt x="3380509" y="2881745"/>
                </a:cubicBezTo>
                <a:cubicBezTo>
                  <a:pt x="3366033" y="2883675"/>
                  <a:pt x="3353113" y="2892058"/>
                  <a:pt x="3338945" y="2895600"/>
                </a:cubicBezTo>
                <a:cubicBezTo>
                  <a:pt x="3316100" y="2901311"/>
                  <a:pt x="3292764" y="2904836"/>
                  <a:pt x="3269673" y="2909454"/>
                </a:cubicBezTo>
                <a:lnTo>
                  <a:pt x="2535382" y="2895600"/>
                </a:lnTo>
                <a:cubicBezTo>
                  <a:pt x="2498169" y="2894380"/>
                  <a:pt x="2461778" y="2881745"/>
                  <a:pt x="2424545" y="2881745"/>
                </a:cubicBezTo>
                <a:cubicBezTo>
                  <a:pt x="2064297" y="2881745"/>
                  <a:pt x="1704109" y="2890982"/>
                  <a:pt x="1343891" y="2895600"/>
                </a:cubicBezTo>
                <a:cubicBezTo>
                  <a:pt x="1311096" y="2906531"/>
                  <a:pt x="1266487" y="2923309"/>
                  <a:pt x="1233055" y="2923309"/>
                </a:cubicBezTo>
                <a:cubicBezTo>
                  <a:pt x="1154410" y="2923309"/>
                  <a:pt x="1076036" y="2914072"/>
                  <a:pt x="997527" y="2909454"/>
                </a:cubicBezTo>
                <a:cubicBezTo>
                  <a:pt x="875208" y="2868682"/>
                  <a:pt x="1003644" y="2907491"/>
                  <a:pt x="720436" y="2881745"/>
                </a:cubicBezTo>
                <a:cubicBezTo>
                  <a:pt x="665429" y="2876744"/>
                  <a:pt x="647375" y="2863424"/>
                  <a:pt x="595745" y="2854036"/>
                </a:cubicBezTo>
                <a:cubicBezTo>
                  <a:pt x="563617" y="2848194"/>
                  <a:pt x="530922" y="2845856"/>
                  <a:pt x="498764" y="2840181"/>
                </a:cubicBezTo>
                <a:cubicBezTo>
                  <a:pt x="452384" y="2831996"/>
                  <a:pt x="360218" y="2812472"/>
                  <a:pt x="360218" y="2812472"/>
                </a:cubicBezTo>
                <a:cubicBezTo>
                  <a:pt x="346364" y="2803236"/>
                  <a:pt x="333548" y="2792209"/>
                  <a:pt x="318655" y="2784763"/>
                </a:cubicBezTo>
                <a:cubicBezTo>
                  <a:pt x="269291" y="2760081"/>
                  <a:pt x="276074" y="2789402"/>
                  <a:pt x="249382" y="2729345"/>
                </a:cubicBezTo>
                <a:cubicBezTo>
                  <a:pt x="237520" y="2702655"/>
                  <a:pt x="230909" y="2673927"/>
                  <a:pt x="221673" y="2646218"/>
                </a:cubicBezTo>
                <a:lnTo>
                  <a:pt x="207818" y="2604654"/>
                </a:lnTo>
                <a:cubicBezTo>
                  <a:pt x="203200" y="2503054"/>
                  <a:pt x="200308" y="2401361"/>
                  <a:pt x="193964" y="2299854"/>
                </a:cubicBezTo>
                <a:cubicBezTo>
                  <a:pt x="182805" y="2121309"/>
                  <a:pt x="184415" y="2214382"/>
                  <a:pt x="166255" y="2078181"/>
                </a:cubicBezTo>
                <a:cubicBezTo>
                  <a:pt x="143460" y="1907218"/>
                  <a:pt x="165656" y="2006514"/>
                  <a:pt x="138545" y="1898072"/>
                </a:cubicBezTo>
                <a:cubicBezTo>
                  <a:pt x="99515" y="1351628"/>
                  <a:pt x="136304" y="1918541"/>
                  <a:pt x="110836" y="734291"/>
                </a:cubicBezTo>
                <a:cubicBezTo>
                  <a:pt x="108550" y="627997"/>
                  <a:pt x="107922" y="521390"/>
                  <a:pt x="96982" y="415636"/>
                </a:cubicBezTo>
                <a:cubicBezTo>
                  <a:pt x="93977" y="386583"/>
                  <a:pt x="69273" y="332509"/>
                  <a:pt x="69273" y="332509"/>
                </a:cubicBezTo>
                <a:cubicBezTo>
                  <a:pt x="54112" y="226384"/>
                  <a:pt x="55418" y="268183"/>
                  <a:pt x="55418" y="2078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838199"/>
            <a:ext cx="1066800" cy="32073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2057400"/>
            <a:ext cx="1676400" cy="519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Glucose + Sodium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38800" y="26670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2000" y="257694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41910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15400" cy="6705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u="sng" dirty="0"/>
              <a:t>Nephron </a:t>
            </a:r>
            <a:r>
              <a:rPr lang="en-US" dirty="0"/>
              <a:t>is the functional unit of the kidney</a:t>
            </a:r>
          </a:p>
          <a:p>
            <a:r>
              <a:rPr lang="en-US" dirty="0"/>
              <a:t>The nephron consists of:</a:t>
            </a:r>
          </a:p>
          <a:p>
            <a:r>
              <a:rPr lang="en-US" dirty="0"/>
              <a:t>Renal (</a:t>
            </a:r>
            <a:r>
              <a:rPr lang="en-US" dirty="0" err="1"/>
              <a:t>Malpighian</a:t>
            </a:r>
            <a:r>
              <a:rPr lang="en-US" dirty="0"/>
              <a:t>)                      Renal tubules                </a:t>
            </a:r>
          </a:p>
          <a:p>
            <a:r>
              <a:rPr lang="en-US" dirty="0"/>
              <a:t>Corpuscle</a:t>
            </a:r>
          </a:p>
          <a:p>
            <a:r>
              <a:rPr lang="en-US" dirty="0"/>
              <a:t>Glomerulus   &amp;   Bowman        *proximal tubules    </a:t>
            </a:r>
          </a:p>
          <a:p>
            <a:r>
              <a:rPr lang="en-US" dirty="0"/>
              <a:t>                              capsule          *loop of </a:t>
            </a:r>
            <a:r>
              <a:rPr lang="en-US" dirty="0" err="1"/>
              <a:t>henle</a:t>
            </a:r>
            <a:endParaRPr lang="en-US" dirty="0"/>
          </a:p>
          <a:p>
            <a:r>
              <a:rPr lang="en-US" dirty="0"/>
              <a:t>                                                      *distal tubules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76600" y="1066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76400" y="2133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2133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10668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29400" y="1600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81800"/>
          </a:xfrm>
        </p:spPr>
        <p:txBody>
          <a:bodyPr/>
          <a:lstStyle/>
          <a:p>
            <a:r>
              <a:rPr lang="en-US" b="1" dirty="0"/>
              <a:t>Tubular load:( TL ) of glucose.</a:t>
            </a:r>
          </a:p>
          <a:p>
            <a:r>
              <a:rPr lang="en-US" dirty="0" err="1"/>
              <a:t>Def</a:t>
            </a:r>
            <a:r>
              <a:rPr lang="en-US" dirty="0"/>
              <a:t>: it is the amount of glucose filtered in the glomerular filtrate /min.= 125mg/min</a:t>
            </a:r>
          </a:p>
          <a:p>
            <a:r>
              <a:rPr lang="en-US" dirty="0"/>
              <a:t>TL= GFR * concentration of glucose/ml in plasma</a:t>
            </a:r>
          </a:p>
          <a:p>
            <a:r>
              <a:rPr lang="en-US" dirty="0"/>
              <a:t>TL= 125 *         100mg glucose        /100 ml plasma</a:t>
            </a:r>
          </a:p>
          <a:p>
            <a:r>
              <a:rPr lang="en-US" dirty="0"/>
              <a:t>TL= 125 *            1</a:t>
            </a:r>
          </a:p>
          <a:p>
            <a:r>
              <a:rPr lang="en-US" dirty="0"/>
              <a:t>TL = 125</a:t>
            </a:r>
          </a:p>
        </p:txBody>
      </p:sp>
    </p:spTree>
    <p:extLst>
      <p:ext uri="{BB962C8B-B14F-4D97-AF65-F5344CB8AC3E}">
        <p14:creationId xmlns:p14="http://schemas.microsoft.com/office/powerpoint/2010/main" val="353834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705600"/>
          </a:xfrm>
        </p:spPr>
        <p:txBody>
          <a:bodyPr/>
          <a:lstStyle/>
          <a:p>
            <a:r>
              <a:rPr lang="en-US" dirty="0"/>
              <a:t>Glucose renal threshold:</a:t>
            </a:r>
          </a:p>
          <a:p>
            <a:r>
              <a:rPr lang="en-US" dirty="0" err="1"/>
              <a:t>Def</a:t>
            </a:r>
            <a:r>
              <a:rPr lang="en-US" dirty="0"/>
              <a:t>: it is the maximal concentration of glucose in plasma  without excretion of glucose in urine.</a:t>
            </a:r>
          </a:p>
          <a:p>
            <a:r>
              <a:rPr lang="en-US" dirty="0"/>
              <a:t>*Up to glucose level 180 mg%=(180mg/100ml plasma) all the glucose filtered is reabsorbed.</a:t>
            </a:r>
          </a:p>
          <a:p>
            <a:r>
              <a:rPr lang="en-US" dirty="0"/>
              <a:t>*Above this glucose level the glucose begin to be excreted in urine.</a:t>
            </a:r>
          </a:p>
          <a:p>
            <a:r>
              <a:rPr lang="en-US" dirty="0"/>
              <a:t>*At this level of glucose the glucose reabsorption is maximal------this is called TRANSPORT MAXIMUM OF GLUCOSE. ( TM)----at this level ALL CARRIERS ARE FULLY SATURATED.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9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/>
          <a:lstStyle/>
          <a:p>
            <a:r>
              <a:rPr lang="en-US" dirty="0"/>
              <a:t>Tubular maximum of glucose (TMG):</a:t>
            </a:r>
          </a:p>
          <a:p>
            <a:r>
              <a:rPr lang="en-US" dirty="0" err="1"/>
              <a:t>Def</a:t>
            </a:r>
            <a:r>
              <a:rPr lang="en-US" dirty="0"/>
              <a:t>: it is the maximal amount of glucose that can be reabsorbed /min---it equals:</a:t>
            </a:r>
          </a:p>
          <a:p>
            <a:r>
              <a:rPr lang="en-US" dirty="0"/>
              <a:t>300mg/min----in females</a:t>
            </a:r>
          </a:p>
          <a:p>
            <a:r>
              <a:rPr lang="en-US" dirty="0"/>
              <a:t>375mg/min----in males</a:t>
            </a:r>
          </a:p>
          <a:p>
            <a:r>
              <a:rPr lang="en-US" dirty="0"/>
              <a:t>*The TMG depends on the reabsorption power of the nephrons------which depends on number of carriers.</a:t>
            </a:r>
          </a:p>
        </p:txBody>
      </p:sp>
    </p:spTree>
    <p:extLst>
      <p:ext uri="{BB962C8B-B14F-4D97-AF65-F5344CB8AC3E}">
        <p14:creationId xmlns:p14="http://schemas.microsoft.com/office/powerpoint/2010/main" val="15100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553200"/>
          </a:xfrm>
        </p:spPr>
        <p:txBody>
          <a:bodyPr/>
          <a:lstStyle/>
          <a:p>
            <a:r>
              <a:rPr lang="en-US" dirty="0" err="1"/>
              <a:t>Glucosuria</a:t>
            </a:r>
            <a:r>
              <a:rPr lang="en-US" dirty="0"/>
              <a:t>:</a:t>
            </a:r>
          </a:p>
          <a:p>
            <a:r>
              <a:rPr lang="en-US" dirty="0" err="1"/>
              <a:t>Def</a:t>
            </a:r>
            <a:r>
              <a:rPr lang="en-US" dirty="0"/>
              <a:t>: it is the appearance of the glucose in urine.</a:t>
            </a:r>
          </a:p>
          <a:p>
            <a:r>
              <a:rPr lang="en-US" dirty="0"/>
              <a:t>Causes of glycosuria:</a:t>
            </a:r>
          </a:p>
          <a:p>
            <a:r>
              <a:rPr lang="en-US" dirty="0"/>
              <a:t>1- Diabetes mellitus:</a:t>
            </a:r>
          </a:p>
          <a:p>
            <a:r>
              <a:rPr lang="en-US" dirty="0"/>
              <a:t>                         decrease insulin</a:t>
            </a:r>
          </a:p>
          <a:p>
            <a:r>
              <a:rPr lang="en-US" dirty="0"/>
              <a:t> increase glucose in blood above renal threshold</a:t>
            </a:r>
          </a:p>
          <a:p>
            <a:r>
              <a:rPr lang="en-US" dirty="0"/>
              <a:t>                              (180 mg%)</a:t>
            </a:r>
          </a:p>
          <a:p>
            <a:r>
              <a:rPr lang="en-US" dirty="0"/>
              <a:t>   increase tubular load of glucose above TMG</a:t>
            </a:r>
          </a:p>
          <a:p>
            <a:r>
              <a:rPr lang="en-US" dirty="0"/>
              <a:t>                     glucose enter in urine</a:t>
            </a:r>
          </a:p>
          <a:p>
            <a:r>
              <a:rPr lang="en-US" dirty="0"/>
              <a:t>            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2895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38600" y="4038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4648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629400"/>
          </a:xfrm>
        </p:spPr>
        <p:txBody>
          <a:bodyPr/>
          <a:lstStyle/>
          <a:p>
            <a:r>
              <a:rPr lang="en-US" dirty="0"/>
              <a:t>2- Renal </a:t>
            </a:r>
            <a:r>
              <a:rPr lang="en-US" dirty="0" err="1"/>
              <a:t>glucosuria</a:t>
            </a:r>
            <a:r>
              <a:rPr lang="en-US" dirty="0"/>
              <a:t>:</a:t>
            </a:r>
          </a:p>
          <a:p>
            <a:r>
              <a:rPr lang="en-US" dirty="0"/>
              <a:t>*hereditary disease.</a:t>
            </a:r>
          </a:p>
          <a:p>
            <a:r>
              <a:rPr lang="en-US" dirty="0"/>
              <a:t>*number of glucose carriers are either decreased or their affinity to carry glucose is reduced.</a:t>
            </a:r>
          </a:p>
          <a:p>
            <a:r>
              <a:rPr lang="en-US" dirty="0"/>
              <a:t>*this lead to lower the transport maximum of glucose(TM) </a:t>
            </a:r>
          </a:p>
          <a:p>
            <a:r>
              <a:rPr lang="en-US" dirty="0"/>
              <a:t>*this leads to lower the renal glucose threshold</a:t>
            </a:r>
          </a:p>
          <a:p>
            <a:r>
              <a:rPr lang="en-US" dirty="0"/>
              <a:t>thus glucose pass in urine.</a:t>
            </a:r>
          </a:p>
        </p:txBody>
      </p:sp>
    </p:spTree>
    <p:extLst>
      <p:ext uri="{BB962C8B-B14F-4D97-AF65-F5344CB8AC3E}">
        <p14:creationId xmlns:p14="http://schemas.microsoft.com/office/powerpoint/2010/main" val="14755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r>
              <a:rPr lang="en-US" dirty="0"/>
              <a:t>3-monosaccharides (</a:t>
            </a:r>
            <a:r>
              <a:rPr lang="en-US" dirty="0" err="1"/>
              <a:t>galactose</a:t>
            </a:r>
            <a:r>
              <a:rPr lang="en-US" dirty="0"/>
              <a:t> , xylose, fructose).</a:t>
            </a:r>
          </a:p>
          <a:p>
            <a:endParaRPr lang="en-US" dirty="0"/>
          </a:p>
          <a:p>
            <a:r>
              <a:rPr lang="en-US" dirty="0"/>
              <a:t>              they are present with glucose</a:t>
            </a:r>
          </a:p>
          <a:p>
            <a:endParaRPr lang="en-US" dirty="0"/>
          </a:p>
          <a:p>
            <a:r>
              <a:rPr lang="en-US" dirty="0"/>
              <a:t>       they compete with glucose for the carriers</a:t>
            </a:r>
          </a:p>
          <a:p>
            <a:endParaRPr lang="en-US" dirty="0"/>
          </a:p>
          <a:p>
            <a:r>
              <a:rPr lang="en-US" dirty="0"/>
              <a:t>      they decrease its transport and reabsorption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1676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91000" y="2971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70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629400"/>
          </a:xfrm>
        </p:spPr>
        <p:txBody>
          <a:bodyPr/>
          <a:lstStyle/>
          <a:p>
            <a:r>
              <a:rPr lang="en-US" dirty="0"/>
              <a:t>4-Oubain:</a:t>
            </a:r>
          </a:p>
          <a:p>
            <a:r>
              <a:rPr lang="en-US" dirty="0"/>
              <a:t>     It block the Na+ -K+ pump at the basal border</a:t>
            </a:r>
          </a:p>
          <a:p>
            <a:endParaRPr lang="en-US" dirty="0"/>
          </a:p>
          <a:p>
            <a:r>
              <a:rPr lang="en-US" dirty="0"/>
              <a:t>     thus decrease Na+ transport outside the cell</a:t>
            </a:r>
          </a:p>
          <a:p>
            <a:r>
              <a:rPr lang="en-US" dirty="0"/>
              <a:t>            &amp; decrease Na+ entry to the cell</a:t>
            </a:r>
          </a:p>
          <a:p>
            <a:endParaRPr lang="en-US" dirty="0"/>
          </a:p>
          <a:p>
            <a:r>
              <a:rPr lang="en-US" dirty="0"/>
              <a:t>                 decrease glucose transport</a:t>
            </a:r>
          </a:p>
          <a:p>
            <a:r>
              <a:rPr lang="en-US" dirty="0"/>
              <a:t>5-Phlorizin:</a:t>
            </a:r>
          </a:p>
          <a:p>
            <a:r>
              <a:rPr lang="en-US" dirty="0"/>
              <a:t>   it block glucose access to the carrier protein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           decrease glucose transport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1066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62400" y="2895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5181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310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553200"/>
          </a:xfrm>
        </p:spPr>
        <p:txBody>
          <a:bodyPr/>
          <a:lstStyle/>
          <a:p>
            <a:r>
              <a:rPr lang="en-US" dirty="0"/>
              <a:t>Na+ reabsorption:</a:t>
            </a:r>
          </a:p>
          <a:p>
            <a:r>
              <a:rPr lang="en-US" dirty="0"/>
              <a:t>*represent 80% of the particles in ECF</a:t>
            </a:r>
          </a:p>
          <a:p>
            <a:r>
              <a:rPr lang="en-US" dirty="0"/>
              <a:t>*responsible for detection of the ECF volume.</a:t>
            </a:r>
          </a:p>
          <a:p>
            <a:r>
              <a:rPr lang="en-US" dirty="0"/>
              <a:t>*if Na+ increase -----increase ECF osmotic pressure and if it decrease the ECF osmotic pressure decreases.</a:t>
            </a:r>
          </a:p>
        </p:txBody>
      </p:sp>
    </p:spTree>
    <p:extLst>
      <p:ext uri="{BB962C8B-B14F-4D97-AF65-F5344CB8AC3E}">
        <p14:creationId xmlns:p14="http://schemas.microsoft.com/office/powerpoint/2010/main" val="2929171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629400"/>
          </a:xfrm>
        </p:spPr>
        <p:txBody>
          <a:bodyPr>
            <a:normAutofit/>
          </a:bodyPr>
          <a:lstStyle/>
          <a:p>
            <a:r>
              <a:rPr lang="en-US" dirty="0"/>
              <a:t>Mechanism:</a:t>
            </a:r>
          </a:p>
          <a:p>
            <a:r>
              <a:rPr lang="en-US" dirty="0"/>
              <a:t>Basal border                                         luminal border</a:t>
            </a:r>
          </a:p>
          <a:p>
            <a:r>
              <a:rPr lang="en-US" dirty="0"/>
              <a:t>         Na+-K+ pump</a:t>
            </a:r>
          </a:p>
          <a:p>
            <a:r>
              <a:rPr lang="en-US" dirty="0"/>
              <a:t>   33  3Na+</a:t>
            </a:r>
          </a:p>
          <a:p>
            <a:r>
              <a:rPr lang="en-US" dirty="0"/>
              <a:t>          2K+                                  secretion        H+</a:t>
            </a:r>
          </a:p>
          <a:p>
            <a:r>
              <a:rPr lang="en-US" dirty="0"/>
              <a:t>                                                                            Na+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*Na+ enter by primary             *Na+ enter by passive</a:t>
            </a:r>
          </a:p>
          <a:p>
            <a:pPr marL="0" indent="0">
              <a:buNone/>
            </a:pPr>
            <a:r>
              <a:rPr lang="en-US" dirty="0"/>
              <a:t>Active transport                            diffusion </a:t>
            </a:r>
          </a:p>
          <a:p>
            <a:pPr marL="0" indent="0">
              <a:buNone/>
            </a:pPr>
            <a:r>
              <a:rPr lang="en-US" dirty="0"/>
              <a:t>*against </a:t>
            </a:r>
            <a:r>
              <a:rPr lang="en-US" dirty="0" err="1"/>
              <a:t>concent</a:t>
            </a:r>
            <a:r>
              <a:rPr lang="en-US" dirty="0"/>
              <a:t>.&amp; elect.        *along electric gradient</a:t>
            </a:r>
          </a:p>
          <a:p>
            <a:pPr marL="0" indent="0">
              <a:buNone/>
            </a:pPr>
            <a:r>
              <a:rPr lang="en-US" dirty="0"/>
              <a:t>gradients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524000" y="1108364"/>
            <a:ext cx="5708073" cy="2937163"/>
          </a:xfrm>
          <a:custGeom>
            <a:avLst/>
            <a:gdLst>
              <a:gd name="connsiteX0" fmla="*/ 0 w 5708073"/>
              <a:gd name="connsiteY0" fmla="*/ 180109 h 2937163"/>
              <a:gd name="connsiteX1" fmla="*/ 69273 w 5708073"/>
              <a:gd name="connsiteY1" fmla="*/ 152400 h 2937163"/>
              <a:gd name="connsiteX2" fmla="*/ 249382 w 5708073"/>
              <a:gd name="connsiteY2" fmla="*/ 124691 h 2937163"/>
              <a:gd name="connsiteX3" fmla="*/ 374073 w 5708073"/>
              <a:gd name="connsiteY3" fmla="*/ 110836 h 2937163"/>
              <a:gd name="connsiteX4" fmla="*/ 748145 w 5708073"/>
              <a:gd name="connsiteY4" fmla="*/ 69272 h 2937163"/>
              <a:gd name="connsiteX5" fmla="*/ 997527 w 5708073"/>
              <a:gd name="connsiteY5" fmla="*/ 41563 h 2937163"/>
              <a:gd name="connsiteX6" fmla="*/ 1385455 w 5708073"/>
              <a:gd name="connsiteY6" fmla="*/ 55418 h 2937163"/>
              <a:gd name="connsiteX7" fmla="*/ 1953491 w 5708073"/>
              <a:gd name="connsiteY7" fmla="*/ 27709 h 2937163"/>
              <a:gd name="connsiteX8" fmla="*/ 2064327 w 5708073"/>
              <a:gd name="connsiteY8" fmla="*/ 41563 h 2937163"/>
              <a:gd name="connsiteX9" fmla="*/ 2189018 w 5708073"/>
              <a:gd name="connsiteY9" fmla="*/ 69272 h 2937163"/>
              <a:gd name="connsiteX10" fmla="*/ 2313709 w 5708073"/>
              <a:gd name="connsiteY10" fmla="*/ 83127 h 2937163"/>
              <a:gd name="connsiteX11" fmla="*/ 2355273 w 5708073"/>
              <a:gd name="connsiteY11" fmla="*/ 96981 h 2937163"/>
              <a:gd name="connsiteX12" fmla="*/ 2715491 w 5708073"/>
              <a:gd name="connsiteY12" fmla="*/ 96981 h 2937163"/>
              <a:gd name="connsiteX13" fmla="*/ 2812473 w 5708073"/>
              <a:gd name="connsiteY13" fmla="*/ 83127 h 2937163"/>
              <a:gd name="connsiteX14" fmla="*/ 2978727 w 5708073"/>
              <a:gd name="connsiteY14" fmla="*/ 55418 h 2937163"/>
              <a:gd name="connsiteX15" fmla="*/ 3255818 w 5708073"/>
              <a:gd name="connsiteY15" fmla="*/ 27709 h 2937163"/>
              <a:gd name="connsiteX16" fmla="*/ 3408218 w 5708073"/>
              <a:gd name="connsiteY16" fmla="*/ 0 h 2937163"/>
              <a:gd name="connsiteX17" fmla="*/ 4336473 w 5708073"/>
              <a:gd name="connsiteY17" fmla="*/ 13854 h 2937163"/>
              <a:gd name="connsiteX18" fmla="*/ 4502727 w 5708073"/>
              <a:gd name="connsiteY18" fmla="*/ 27709 h 2937163"/>
              <a:gd name="connsiteX19" fmla="*/ 4918364 w 5708073"/>
              <a:gd name="connsiteY19" fmla="*/ 0 h 2937163"/>
              <a:gd name="connsiteX20" fmla="*/ 5361709 w 5708073"/>
              <a:gd name="connsiteY20" fmla="*/ 13854 h 2937163"/>
              <a:gd name="connsiteX21" fmla="*/ 5638800 w 5708073"/>
              <a:gd name="connsiteY21" fmla="*/ 41563 h 2937163"/>
              <a:gd name="connsiteX22" fmla="*/ 5680364 w 5708073"/>
              <a:gd name="connsiteY22" fmla="*/ 69272 h 2937163"/>
              <a:gd name="connsiteX23" fmla="*/ 5708073 w 5708073"/>
              <a:gd name="connsiteY23" fmla="*/ 166254 h 2937163"/>
              <a:gd name="connsiteX24" fmla="*/ 5680364 w 5708073"/>
              <a:gd name="connsiteY24" fmla="*/ 457200 h 2937163"/>
              <a:gd name="connsiteX25" fmla="*/ 5638800 w 5708073"/>
              <a:gd name="connsiteY25" fmla="*/ 526472 h 2937163"/>
              <a:gd name="connsiteX26" fmla="*/ 5527964 w 5708073"/>
              <a:gd name="connsiteY26" fmla="*/ 623454 h 2937163"/>
              <a:gd name="connsiteX27" fmla="*/ 5486400 w 5708073"/>
              <a:gd name="connsiteY27" fmla="*/ 665018 h 2937163"/>
              <a:gd name="connsiteX28" fmla="*/ 5403273 w 5708073"/>
              <a:gd name="connsiteY28" fmla="*/ 692727 h 2937163"/>
              <a:gd name="connsiteX29" fmla="*/ 5361709 w 5708073"/>
              <a:gd name="connsiteY29" fmla="*/ 720436 h 2937163"/>
              <a:gd name="connsiteX30" fmla="*/ 5334000 w 5708073"/>
              <a:gd name="connsiteY30" fmla="*/ 845127 h 2937163"/>
              <a:gd name="connsiteX31" fmla="*/ 5347855 w 5708073"/>
              <a:gd name="connsiteY31" fmla="*/ 997527 h 2937163"/>
              <a:gd name="connsiteX32" fmla="*/ 5403273 w 5708073"/>
              <a:gd name="connsiteY32" fmla="*/ 1094509 h 2937163"/>
              <a:gd name="connsiteX33" fmla="*/ 5583382 w 5708073"/>
              <a:gd name="connsiteY33" fmla="*/ 1108363 h 2937163"/>
              <a:gd name="connsiteX34" fmla="*/ 5624945 w 5708073"/>
              <a:gd name="connsiteY34" fmla="*/ 1122218 h 2937163"/>
              <a:gd name="connsiteX35" fmla="*/ 5638800 w 5708073"/>
              <a:gd name="connsiteY35" fmla="*/ 1330036 h 2937163"/>
              <a:gd name="connsiteX36" fmla="*/ 5597236 w 5708073"/>
              <a:gd name="connsiteY36" fmla="*/ 1357745 h 2937163"/>
              <a:gd name="connsiteX37" fmla="*/ 5500255 w 5708073"/>
              <a:gd name="connsiteY37" fmla="*/ 1413163 h 2937163"/>
              <a:gd name="connsiteX38" fmla="*/ 5403273 w 5708073"/>
              <a:gd name="connsiteY38" fmla="*/ 1468581 h 2937163"/>
              <a:gd name="connsiteX39" fmla="*/ 5347855 w 5708073"/>
              <a:gd name="connsiteY39" fmla="*/ 1510145 h 2937163"/>
              <a:gd name="connsiteX40" fmla="*/ 5306291 w 5708073"/>
              <a:gd name="connsiteY40" fmla="*/ 1524000 h 2937163"/>
              <a:gd name="connsiteX41" fmla="*/ 5181600 w 5708073"/>
              <a:gd name="connsiteY41" fmla="*/ 1565563 h 2937163"/>
              <a:gd name="connsiteX42" fmla="*/ 5126182 w 5708073"/>
              <a:gd name="connsiteY42" fmla="*/ 1593272 h 2937163"/>
              <a:gd name="connsiteX43" fmla="*/ 5153891 w 5708073"/>
              <a:gd name="connsiteY43" fmla="*/ 1731818 h 2937163"/>
              <a:gd name="connsiteX44" fmla="*/ 5195455 w 5708073"/>
              <a:gd name="connsiteY44" fmla="*/ 1773381 h 2937163"/>
              <a:gd name="connsiteX45" fmla="*/ 5292436 w 5708073"/>
              <a:gd name="connsiteY45" fmla="*/ 1787236 h 2937163"/>
              <a:gd name="connsiteX46" fmla="*/ 5375564 w 5708073"/>
              <a:gd name="connsiteY46" fmla="*/ 1801091 h 2937163"/>
              <a:gd name="connsiteX47" fmla="*/ 5569527 w 5708073"/>
              <a:gd name="connsiteY47" fmla="*/ 1828800 h 2937163"/>
              <a:gd name="connsiteX48" fmla="*/ 5652655 w 5708073"/>
              <a:gd name="connsiteY48" fmla="*/ 1870363 h 2937163"/>
              <a:gd name="connsiteX49" fmla="*/ 5666509 w 5708073"/>
              <a:gd name="connsiteY49" fmla="*/ 1911927 h 2937163"/>
              <a:gd name="connsiteX50" fmla="*/ 5611091 w 5708073"/>
              <a:gd name="connsiteY50" fmla="*/ 2078181 h 2937163"/>
              <a:gd name="connsiteX51" fmla="*/ 5541818 w 5708073"/>
              <a:gd name="connsiteY51" fmla="*/ 2147454 h 2937163"/>
              <a:gd name="connsiteX52" fmla="*/ 5444836 w 5708073"/>
              <a:gd name="connsiteY52" fmla="*/ 2161309 h 2937163"/>
              <a:gd name="connsiteX53" fmla="*/ 5403273 w 5708073"/>
              <a:gd name="connsiteY53" fmla="*/ 2189018 h 2937163"/>
              <a:gd name="connsiteX54" fmla="*/ 5292436 w 5708073"/>
              <a:gd name="connsiteY54" fmla="*/ 2272145 h 2937163"/>
              <a:gd name="connsiteX55" fmla="*/ 5237018 w 5708073"/>
              <a:gd name="connsiteY55" fmla="*/ 2286000 h 2937163"/>
              <a:gd name="connsiteX56" fmla="*/ 5195455 w 5708073"/>
              <a:gd name="connsiteY56" fmla="*/ 2313709 h 2937163"/>
              <a:gd name="connsiteX57" fmla="*/ 5167745 w 5708073"/>
              <a:gd name="connsiteY57" fmla="*/ 2369127 h 2937163"/>
              <a:gd name="connsiteX58" fmla="*/ 5140036 w 5708073"/>
              <a:gd name="connsiteY58" fmla="*/ 2479963 h 2937163"/>
              <a:gd name="connsiteX59" fmla="*/ 5167745 w 5708073"/>
              <a:gd name="connsiteY59" fmla="*/ 2563091 h 2937163"/>
              <a:gd name="connsiteX60" fmla="*/ 5237018 w 5708073"/>
              <a:gd name="connsiteY60" fmla="*/ 2604654 h 2937163"/>
              <a:gd name="connsiteX61" fmla="*/ 5292436 w 5708073"/>
              <a:gd name="connsiteY61" fmla="*/ 2618509 h 2937163"/>
              <a:gd name="connsiteX62" fmla="*/ 5334000 w 5708073"/>
              <a:gd name="connsiteY62" fmla="*/ 2632363 h 2937163"/>
              <a:gd name="connsiteX63" fmla="*/ 5444836 w 5708073"/>
              <a:gd name="connsiteY63" fmla="*/ 2660072 h 2937163"/>
              <a:gd name="connsiteX64" fmla="*/ 5569527 w 5708073"/>
              <a:gd name="connsiteY64" fmla="*/ 2590800 h 2937163"/>
              <a:gd name="connsiteX65" fmla="*/ 5611091 w 5708073"/>
              <a:gd name="connsiteY65" fmla="*/ 2479963 h 2937163"/>
              <a:gd name="connsiteX66" fmla="*/ 5680364 w 5708073"/>
              <a:gd name="connsiteY66" fmla="*/ 2604654 h 2937163"/>
              <a:gd name="connsiteX67" fmla="*/ 5652655 w 5708073"/>
              <a:gd name="connsiteY67" fmla="*/ 2826327 h 2937163"/>
              <a:gd name="connsiteX68" fmla="*/ 5624945 w 5708073"/>
              <a:gd name="connsiteY68" fmla="*/ 2867891 h 2937163"/>
              <a:gd name="connsiteX69" fmla="*/ 5500255 w 5708073"/>
              <a:gd name="connsiteY69" fmla="*/ 2923309 h 2937163"/>
              <a:gd name="connsiteX70" fmla="*/ 5458691 w 5708073"/>
              <a:gd name="connsiteY70" fmla="*/ 2937163 h 2937163"/>
              <a:gd name="connsiteX71" fmla="*/ 5070764 w 5708073"/>
              <a:gd name="connsiteY71" fmla="*/ 2923309 h 2937163"/>
              <a:gd name="connsiteX72" fmla="*/ 4807527 w 5708073"/>
              <a:gd name="connsiteY72" fmla="*/ 2937163 h 2937163"/>
              <a:gd name="connsiteX73" fmla="*/ 4447309 w 5708073"/>
              <a:gd name="connsiteY73" fmla="*/ 2923309 h 2937163"/>
              <a:gd name="connsiteX74" fmla="*/ 4225636 w 5708073"/>
              <a:gd name="connsiteY74" fmla="*/ 2895600 h 2937163"/>
              <a:gd name="connsiteX75" fmla="*/ 4170218 w 5708073"/>
              <a:gd name="connsiteY75" fmla="*/ 2881745 h 2937163"/>
              <a:gd name="connsiteX76" fmla="*/ 3990109 w 5708073"/>
              <a:gd name="connsiteY76" fmla="*/ 2867891 h 2937163"/>
              <a:gd name="connsiteX77" fmla="*/ 3865418 w 5708073"/>
              <a:gd name="connsiteY77" fmla="*/ 2854036 h 2937163"/>
              <a:gd name="connsiteX78" fmla="*/ 3380509 w 5708073"/>
              <a:gd name="connsiteY78" fmla="*/ 2881745 h 2937163"/>
              <a:gd name="connsiteX79" fmla="*/ 3338945 w 5708073"/>
              <a:gd name="connsiteY79" fmla="*/ 2895600 h 2937163"/>
              <a:gd name="connsiteX80" fmla="*/ 3269673 w 5708073"/>
              <a:gd name="connsiteY80" fmla="*/ 2909454 h 2937163"/>
              <a:gd name="connsiteX81" fmla="*/ 2535382 w 5708073"/>
              <a:gd name="connsiteY81" fmla="*/ 2895600 h 2937163"/>
              <a:gd name="connsiteX82" fmla="*/ 2424545 w 5708073"/>
              <a:gd name="connsiteY82" fmla="*/ 2881745 h 2937163"/>
              <a:gd name="connsiteX83" fmla="*/ 1343891 w 5708073"/>
              <a:gd name="connsiteY83" fmla="*/ 2895600 h 2937163"/>
              <a:gd name="connsiteX84" fmla="*/ 1233055 w 5708073"/>
              <a:gd name="connsiteY84" fmla="*/ 2923309 h 2937163"/>
              <a:gd name="connsiteX85" fmla="*/ 997527 w 5708073"/>
              <a:gd name="connsiteY85" fmla="*/ 2909454 h 2937163"/>
              <a:gd name="connsiteX86" fmla="*/ 720436 w 5708073"/>
              <a:gd name="connsiteY86" fmla="*/ 2881745 h 2937163"/>
              <a:gd name="connsiteX87" fmla="*/ 595745 w 5708073"/>
              <a:gd name="connsiteY87" fmla="*/ 2854036 h 2937163"/>
              <a:gd name="connsiteX88" fmla="*/ 498764 w 5708073"/>
              <a:gd name="connsiteY88" fmla="*/ 2840181 h 2937163"/>
              <a:gd name="connsiteX89" fmla="*/ 360218 w 5708073"/>
              <a:gd name="connsiteY89" fmla="*/ 2812472 h 2937163"/>
              <a:gd name="connsiteX90" fmla="*/ 318655 w 5708073"/>
              <a:gd name="connsiteY90" fmla="*/ 2784763 h 2937163"/>
              <a:gd name="connsiteX91" fmla="*/ 249382 w 5708073"/>
              <a:gd name="connsiteY91" fmla="*/ 2729345 h 2937163"/>
              <a:gd name="connsiteX92" fmla="*/ 221673 w 5708073"/>
              <a:gd name="connsiteY92" fmla="*/ 2646218 h 2937163"/>
              <a:gd name="connsiteX93" fmla="*/ 207818 w 5708073"/>
              <a:gd name="connsiteY93" fmla="*/ 2604654 h 2937163"/>
              <a:gd name="connsiteX94" fmla="*/ 193964 w 5708073"/>
              <a:gd name="connsiteY94" fmla="*/ 2299854 h 2937163"/>
              <a:gd name="connsiteX95" fmla="*/ 166255 w 5708073"/>
              <a:gd name="connsiteY95" fmla="*/ 2078181 h 2937163"/>
              <a:gd name="connsiteX96" fmla="*/ 138545 w 5708073"/>
              <a:gd name="connsiteY96" fmla="*/ 1898072 h 2937163"/>
              <a:gd name="connsiteX97" fmla="*/ 110836 w 5708073"/>
              <a:gd name="connsiteY97" fmla="*/ 734291 h 2937163"/>
              <a:gd name="connsiteX98" fmla="*/ 96982 w 5708073"/>
              <a:gd name="connsiteY98" fmla="*/ 415636 h 2937163"/>
              <a:gd name="connsiteX99" fmla="*/ 69273 w 5708073"/>
              <a:gd name="connsiteY99" fmla="*/ 332509 h 2937163"/>
              <a:gd name="connsiteX100" fmla="*/ 55418 w 5708073"/>
              <a:gd name="connsiteY100" fmla="*/ 207818 h 293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708073" h="2937163">
                <a:moveTo>
                  <a:pt x="0" y="180109"/>
                </a:moveTo>
                <a:cubicBezTo>
                  <a:pt x="23091" y="170873"/>
                  <a:pt x="45452" y="159546"/>
                  <a:pt x="69273" y="152400"/>
                </a:cubicBezTo>
                <a:cubicBezTo>
                  <a:pt x="113630" y="139093"/>
                  <a:pt x="212302" y="129053"/>
                  <a:pt x="249382" y="124691"/>
                </a:cubicBezTo>
                <a:lnTo>
                  <a:pt x="374073" y="110836"/>
                </a:lnTo>
                <a:cubicBezTo>
                  <a:pt x="543412" y="68500"/>
                  <a:pt x="351809" y="113309"/>
                  <a:pt x="748145" y="69272"/>
                </a:cubicBezTo>
                <a:lnTo>
                  <a:pt x="997527" y="41563"/>
                </a:lnTo>
                <a:cubicBezTo>
                  <a:pt x="1126836" y="46181"/>
                  <a:pt x="1256063" y="55418"/>
                  <a:pt x="1385455" y="55418"/>
                </a:cubicBezTo>
                <a:cubicBezTo>
                  <a:pt x="1859627" y="55418"/>
                  <a:pt x="1738644" y="81419"/>
                  <a:pt x="1953491" y="27709"/>
                </a:cubicBezTo>
                <a:cubicBezTo>
                  <a:pt x="1990436" y="32327"/>
                  <a:pt x="2027601" y="35442"/>
                  <a:pt x="2064327" y="41563"/>
                </a:cubicBezTo>
                <a:cubicBezTo>
                  <a:pt x="2245892" y="71824"/>
                  <a:pt x="1973321" y="38458"/>
                  <a:pt x="2189018" y="69272"/>
                </a:cubicBezTo>
                <a:cubicBezTo>
                  <a:pt x="2230417" y="75186"/>
                  <a:pt x="2272145" y="78509"/>
                  <a:pt x="2313709" y="83127"/>
                </a:cubicBezTo>
                <a:cubicBezTo>
                  <a:pt x="2327564" y="87745"/>
                  <a:pt x="2341105" y="93439"/>
                  <a:pt x="2355273" y="96981"/>
                </a:cubicBezTo>
                <a:cubicBezTo>
                  <a:pt x="2492124" y="131194"/>
                  <a:pt x="2514936" y="106532"/>
                  <a:pt x="2715491" y="96981"/>
                </a:cubicBezTo>
                <a:cubicBezTo>
                  <a:pt x="2747818" y="92363"/>
                  <a:pt x="2780262" y="88496"/>
                  <a:pt x="2812473" y="83127"/>
                </a:cubicBezTo>
                <a:cubicBezTo>
                  <a:pt x="2924996" y="64373"/>
                  <a:pt x="2842860" y="70514"/>
                  <a:pt x="2978727" y="55418"/>
                </a:cubicBezTo>
                <a:cubicBezTo>
                  <a:pt x="3070984" y="45167"/>
                  <a:pt x="3255818" y="27709"/>
                  <a:pt x="3255818" y="27709"/>
                </a:cubicBezTo>
                <a:cubicBezTo>
                  <a:pt x="3314271" y="8224"/>
                  <a:pt x="3329886" y="0"/>
                  <a:pt x="3408218" y="0"/>
                </a:cubicBezTo>
                <a:cubicBezTo>
                  <a:pt x="3717671" y="0"/>
                  <a:pt x="4027055" y="9236"/>
                  <a:pt x="4336473" y="13854"/>
                </a:cubicBezTo>
                <a:cubicBezTo>
                  <a:pt x="4391891" y="18472"/>
                  <a:pt x="4447117" y="27709"/>
                  <a:pt x="4502727" y="27709"/>
                </a:cubicBezTo>
                <a:cubicBezTo>
                  <a:pt x="4798636" y="27709"/>
                  <a:pt x="4750866" y="33498"/>
                  <a:pt x="4918364" y="0"/>
                </a:cubicBezTo>
                <a:lnTo>
                  <a:pt x="5361709" y="13854"/>
                </a:lnTo>
                <a:cubicBezTo>
                  <a:pt x="5596416" y="23434"/>
                  <a:pt x="5525486" y="3794"/>
                  <a:pt x="5638800" y="41563"/>
                </a:cubicBezTo>
                <a:cubicBezTo>
                  <a:pt x="5652655" y="50799"/>
                  <a:pt x="5669962" y="56270"/>
                  <a:pt x="5680364" y="69272"/>
                </a:cubicBezTo>
                <a:cubicBezTo>
                  <a:pt x="5687590" y="78304"/>
                  <a:pt x="5707169" y="162637"/>
                  <a:pt x="5708073" y="166254"/>
                </a:cubicBezTo>
                <a:cubicBezTo>
                  <a:pt x="5698837" y="263236"/>
                  <a:pt x="5698762" y="361532"/>
                  <a:pt x="5680364" y="457200"/>
                </a:cubicBezTo>
                <a:cubicBezTo>
                  <a:pt x="5675279" y="483644"/>
                  <a:pt x="5655332" y="505216"/>
                  <a:pt x="5638800" y="526472"/>
                </a:cubicBezTo>
                <a:cubicBezTo>
                  <a:pt x="5593294" y="584979"/>
                  <a:pt x="5581089" y="577918"/>
                  <a:pt x="5527964" y="623454"/>
                </a:cubicBezTo>
                <a:cubicBezTo>
                  <a:pt x="5513088" y="636205"/>
                  <a:pt x="5503528" y="655503"/>
                  <a:pt x="5486400" y="665018"/>
                </a:cubicBezTo>
                <a:cubicBezTo>
                  <a:pt x="5460868" y="679203"/>
                  <a:pt x="5427575" y="676526"/>
                  <a:pt x="5403273" y="692727"/>
                </a:cubicBezTo>
                <a:lnTo>
                  <a:pt x="5361709" y="720436"/>
                </a:lnTo>
                <a:cubicBezTo>
                  <a:pt x="5356367" y="741806"/>
                  <a:pt x="5334000" y="827543"/>
                  <a:pt x="5334000" y="845127"/>
                </a:cubicBezTo>
                <a:cubicBezTo>
                  <a:pt x="5334000" y="896136"/>
                  <a:pt x="5341113" y="946965"/>
                  <a:pt x="5347855" y="997527"/>
                </a:cubicBezTo>
                <a:cubicBezTo>
                  <a:pt x="5351947" y="1028217"/>
                  <a:pt x="5363180" y="1084486"/>
                  <a:pt x="5403273" y="1094509"/>
                </a:cubicBezTo>
                <a:cubicBezTo>
                  <a:pt x="5461689" y="1109113"/>
                  <a:pt x="5523346" y="1103745"/>
                  <a:pt x="5583382" y="1108363"/>
                </a:cubicBezTo>
                <a:cubicBezTo>
                  <a:pt x="5597236" y="1112981"/>
                  <a:pt x="5613541" y="1113095"/>
                  <a:pt x="5624945" y="1122218"/>
                </a:cubicBezTo>
                <a:cubicBezTo>
                  <a:pt x="5684016" y="1169475"/>
                  <a:pt x="5652324" y="1282702"/>
                  <a:pt x="5638800" y="1330036"/>
                </a:cubicBezTo>
                <a:cubicBezTo>
                  <a:pt x="5634226" y="1346046"/>
                  <a:pt x="5610786" y="1348067"/>
                  <a:pt x="5597236" y="1357745"/>
                </a:cubicBezTo>
                <a:cubicBezTo>
                  <a:pt x="5488295" y="1435560"/>
                  <a:pt x="5590186" y="1374622"/>
                  <a:pt x="5500255" y="1413163"/>
                </a:cubicBezTo>
                <a:cubicBezTo>
                  <a:pt x="5459664" y="1430559"/>
                  <a:pt x="5438059" y="1443733"/>
                  <a:pt x="5403273" y="1468581"/>
                </a:cubicBezTo>
                <a:cubicBezTo>
                  <a:pt x="5384483" y="1482002"/>
                  <a:pt x="5367903" y="1498689"/>
                  <a:pt x="5347855" y="1510145"/>
                </a:cubicBezTo>
                <a:cubicBezTo>
                  <a:pt x="5335175" y="1517391"/>
                  <a:pt x="5319353" y="1517469"/>
                  <a:pt x="5306291" y="1524000"/>
                </a:cubicBezTo>
                <a:cubicBezTo>
                  <a:pt x="5208887" y="1572702"/>
                  <a:pt x="5335924" y="1539843"/>
                  <a:pt x="5181600" y="1565563"/>
                </a:cubicBezTo>
                <a:cubicBezTo>
                  <a:pt x="5163127" y="1574799"/>
                  <a:pt x="5132713" y="1573679"/>
                  <a:pt x="5126182" y="1593272"/>
                </a:cubicBezTo>
                <a:cubicBezTo>
                  <a:pt x="5124747" y="1597576"/>
                  <a:pt x="5137470" y="1707187"/>
                  <a:pt x="5153891" y="1731818"/>
                </a:cubicBezTo>
                <a:cubicBezTo>
                  <a:pt x="5164759" y="1748120"/>
                  <a:pt x="5181600" y="1759527"/>
                  <a:pt x="5195455" y="1773381"/>
                </a:cubicBezTo>
                <a:cubicBezTo>
                  <a:pt x="5304540" y="1746111"/>
                  <a:pt x="5202225" y="1757166"/>
                  <a:pt x="5292436" y="1787236"/>
                </a:cubicBezTo>
                <a:cubicBezTo>
                  <a:pt x="5319086" y="1796119"/>
                  <a:pt x="5347926" y="1796066"/>
                  <a:pt x="5375564" y="1801091"/>
                </a:cubicBezTo>
                <a:cubicBezTo>
                  <a:pt x="5514195" y="1826296"/>
                  <a:pt x="5371082" y="1806750"/>
                  <a:pt x="5569527" y="1828800"/>
                </a:cubicBezTo>
                <a:cubicBezTo>
                  <a:pt x="5609371" y="1838761"/>
                  <a:pt x="5630858" y="1834034"/>
                  <a:pt x="5652655" y="1870363"/>
                </a:cubicBezTo>
                <a:cubicBezTo>
                  <a:pt x="5660169" y="1882886"/>
                  <a:pt x="5661891" y="1898072"/>
                  <a:pt x="5666509" y="1911927"/>
                </a:cubicBezTo>
                <a:cubicBezTo>
                  <a:pt x="5653975" y="1999666"/>
                  <a:pt x="5665227" y="2010511"/>
                  <a:pt x="5611091" y="2078181"/>
                </a:cubicBezTo>
                <a:cubicBezTo>
                  <a:pt x="5590691" y="2103681"/>
                  <a:pt x="5574145" y="2142836"/>
                  <a:pt x="5541818" y="2147454"/>
                </a:cubicBezTo>
                <a:lnTo>
                  <a:pt x="5444836" y="2161309"/>
                </a:lnTo>
                <a:cubicBezTo>
                  <a:pt x="5430982" y="2170545"/>
                  <a:pt x="5416739" y="2179224"/>
                  <a:pt x="5403273" y="2189018"/>
                </a:cubicBezTo>
                <a:cubicBezTo>
                  <a:pt x="5365924" y="2216181"/>
                  <a:pt x="5337239" y="2260944"/>
                  <a:pt x="5292436" y="2272145"/>
                </a:cubicBezTo>
                <a:lnTo>
                  <a:pt x="5237018" y="2286000"/>
                </a:lnTo>
                <a:cubicBezTo>
                  <a:pt x="5223164" y="2295236"/>
                  <a:pt x="5206115" y="2300917"/>
                  <a:pt x="5195455" y="2313709"/>
                </a:cubicBezTo>
                <a:cubicBezTo>
                  <a:pt x="5182233" y="2329575"/>
                  <a:pt x="5175881" y="2350144"/>
                  <a:pt x="5167745" y="2369127"/>
                </a:cubicBezTo>
                <a:cubicBezTo>
                  <a:pt x="5151772" y="2406398"/>
                  <a:pt x="5148166" y="2439314"/>
                  <a:pt x="5140036" y="2479963"/>
                </a:cubicBezTo>
                <a:cubicBezTo>
                  <a:pt x="5149272" y="2507672"/>
                  <a:pt x="5154683" y="2536966"/>
                  <a:pt x="5167745" y="2563091"/>
                </a:cubicBezTo>
                <a:cubicBezTo>
                  <a:pt x="5182253" y="2592106"/>
                  <a:pt x="5209368" y="2596754"/>
                  <a:pt x="5237018" y="2604654"/>
                </a:cubicBezTo>
                <a:cubicBezTo>
                  <a:pt x="5255327" y="2609885"/>
                  <a:pt x="5274127" y="2613278"/>
                  <a:pt x="5292436" y="2618509"/>
                </a:cubicBezTo>
                <a:cubicBezTo>
                  <a:pt x="5306478" y="2622521"/>
                  <a:pt x="5319832" y="2628821"/>
                  <a:pt x="5334000" y="2632363"/>
                </a:cubicBezTo>
                <a:lnTo>
                  <a:pt x="5444836" y="2660072"/>
                </a:lnTo>
                <a:cubicBezTo>
                  <a:pt x="5486400" y="2636981"/>
                  <a:pt x="5537277" y="2625738"/>
                  <a:pt x="5569527" y="2590800"/>
                </a:cubicBezTo>
                <a:cubicBezTo>
                  <a:pt x="5596291" y="2561806"/>
                  <a:pt x="5573151" y="2490803"/>
                  <a:pt x="5611091" y="2479963"/>
                </a:cubicBezTo>
                <a:cubicBezTo>
                  <a:pt x="5640087" y="2471679"/>
                  <a:pt x="5671116" y="2576913"/>
                  <a:pt x="5680364" y="2604654"/>
                </a:cubicBezTo>
                <a:cubicBezTo>
                  <a:pt x="5677721" y="2639014"/>
                  <a:pt x="5682558" y="2766520"/>
                  <a:pt x="5652655" y="2826327"/>
                </a:cubicBezTo>
                <a:cubicBezTo>
                  <a:pt x="5645208" y="2841220"/>
                  <a:pt x="5636719" y="2856117"/>
                  <a:pt x="5624945" y="2867891"/>
                </a:cubicBezTo>
                <a:cubicBezTo>
                  <a:pt x="5592012" y="2900824"/>
                  <a:pt x="5541411" y="2909590"/>
                  <a:pt x="5500255" y="2923309"/>
                </a:cubicBezTo>
                <a:lnTo>
                  <a:pt x="5458691" y="2937163"/>
                </a:lnTo>
                <a:cubicBezTo>
                  <a:pt x="5329382" y="2932545"/>
                  <a:pt x="5200155" y="2923309"/>
                  <a:pt x="5070764" y="2923309"/>
                </a:cubicBezTo>
                <a:cubicBezTo>
                  <a:pt x="4982897" y="2923309"/>
                  <a:pt x="4895394" y="2937163"/>
                  <a:pt x="4807527" y="2937163"/>
                </a:cubicBezTo>
                <a:cubicBezTo>
                  <a:pt x="4687366" y="2937163"/>
                  <a:pt x="4567382" y="2927927"/>
                  <a:pt x="4447309" y="2923309"/>
                </a:cubicBezTo>
                <a:cubicBezTo>
                  <a:pt x="4387830" y="2916700"/>
                  <a:pt x="4287751" y="2906894"/>
                  <a:pt x="4225636" y="2895600"/>
                </a:cubicBezTo>
                <a:cubicBezTo>
                  <a:pt x="4206902" y="2892194"/>
                  <a:pt x="4189129" y="2883970"/>
                  <a:pt x="4170218" y="2881745"/>
                </a:cubicBezTo>
                <a:cubicBezTo>
                  <a:pt x="4110417" y="2874710"/>
                  <a:pt x="4050075" y="2873342"/>
                  <a:pt x="3990109" y="2867891"/>
                </a:cubicBezTo>
                <a:cubicBezTo>
                  <a:pt x="3948461" y="2864105"/>
                  <a:pt x="3906982" y="2858654"/>
                  <a:pt x="3865418" y="2854036"/>
                </a:cubicBezTo>
                <a:cubicBezTo>
                  <a:pt x="3780815" y="2857715"/>
                  <a:pt x="3501234" y="2865648"/>
                  <a:pt x="3380509" y="2881745"/>
                </a:cubicBezTo>
                <a:cubicBezTo>
                  <a:pt x="3366033" y="2883675"/>
                  <a:pt x="3353113" y="2892058"/>
                  <a:pt x="3338945" y="2895600"/>
                </a:cubicBezTo>
                <a:cubicBezTo>
                  <a:pt x="3316100" y="2901311"/>
                  <a:pt x="3292764" y="2904836"/>
                  <a:pt x="3269673" y="2909454"/>
                </a:cubicBezTo>
                <a:lnTo>
                  <a:pt x="2535382" y="2895600"/>
                </a:lnTo>
                <a:cubicBezTo>
                  <a:pt x="2498169" y="2894380"/>
                  <a:pt x="2461778" y="2881745"/>
                  <a:pt x="2424545" y="2881745"/>
                </a:cubicBezTo>
                <a:cubicBezTo>
                  <a:pt x="2064297" y="2881745"/>
                  <a:pt x="1704109" y="2890982"/>
                  <a:pt x="1343891" y="2895600"/>
                </a:cubicBezTo>
                <a:cubicBezTo>
                  <a:pt x="1311096" y="2906531"/>
                  <a:pt x="1266487" y="2923309"/>
                  <a:pt x="1233055" y="2923309"/>
                </a:cubicBezTo>
                <a:cubicBezTo>
                  <a:pt x="1154410" y="2923309"/>
                  <a:pt x="1076036" y="2914072"/>
                  <a:pt x="997527" y="2909454"/>
                </a:cubicBezTo>
                <a:cubicBezTo>
                  <a:pt x="875208" y="2868682"/>
                  <a:pt x="1003644" y="2907491"/>
                  <a:pt x="720436" y="2881745"/>
                </a:cubicBezTo>
                <a:cubicBezTo>
                  <a:pt x="665429" y="2876744"/>
                  <a:pt x="647375" y="2863424"/>
                  <a:pt x="595745" y="2854036"/>
                </a:cubicBezTo>
                <a:cubicBezTo>
                  <a:pt x="563617" y="2848194"/>
                  <a:pt x="530922" y="2845856"/>
                  <a:pt x="498764" y="2840181"/>
                </a:cubicBezTo>
                <a:cubicBezTo>
                  <a:pt x="452384" y="2831996"/>
                  <a:pt x="360218" y="2812472"/>
                  <a:pt x="360218" y="2812472"/>
                </a:cubicBezTo>
                <a:cubicBezTo>
                  <a:pt x="346364" y="2803236"/>
                  <a:pt x="333548" y="2792209"/>
                  <a:pt x="318655" y="2784763"/>
                </a:cubicBezTo>
                <a:cubicBezTo>
                  <a:pt x="269291" y="2760081"/>
                  <a:pt x="276074" y="2789402"/>
                  <a:pt x="249382" y="2729345"/>
                </a:cubicBezTo>
                <a:cubicBezTo>
                  <a:pt x="237520" y="2702655"/>
                  <a:pt x="230909" y="2673927"/>
                  <a:pt x="221673" y="2646218"/>
                </a:cubicBezTo>
                <a:lnTo>
                  <a:pt x="207818" y="2604654"/>
                </a:lnTo>
                <a:cubicBezTo>
                  <a:pt x="203200" y="2503054"/>
                  <a:pt x="200308" y="2401361"/>
                  <a:pt x="193964" y="2299854"/>
                </a:cubicBezTo>
                <a:cubicBezTo>
                  <a:pt x="182805" y="2121309"/>
                  <a:pt x="184415" y="2214382"/>
                  <a:pt x="166255" y="2078181"/>
                </a:cubicBezTo>
                <a:cubicBezTo>
                  <a:pt x="143460" y="1907218"/>
                  <a:pt x="165656" y="2006514"/>
                  <a:pt x="138545" y="1898072"/>
                </a:cubicBezTo>
                <a:cubicBezTo>
                  <a:pt x="99515" y="1351628"/>
                  <a:pt x="136304" y="1918541"/>
                  <a:pt x="110836" y="734291"/>
                </a:cubicBezTo>
                <a:cubicBezTo>
                  <a:pt x="108550" y="627997"/>
                  <a:pt x="107922" y="521390"/>
                  <a:pt x="96982" y="415636"/>
                </a:cubicBezTo>
                <a:cubicBezTo>
                  <a:pt x="93977" y="386583"/>
                  <a:pt x="69273" y="332509"/>
                  <a:pt x="69273" y="332509"/>
                </a:cubicBezTo>
                <a:cubicBezTo>
                  <a:pt x="54112" y="226384"/>
                  <a:pt x="55418" y="268183"/>
                  <a:pt x="55418" y="2078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1295400"/>
            <a:ext cx="1066800" cy="32073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24600" y="34290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295400" y="2362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2899063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3600" y="2899063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88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553200"/>
          </a:xfrm>
        </p:spPr>
        <p:txBody>
          <a:bodyPr/>
          <a:lstStyle/>
          <a:p>
            <a:r>
              <a:rPr lang="en-US" dirty="0"/>
              <a:t>Sites of Na+ reabsorption:</a:t>
            </a:r>
          </a:p>
          <a:p>
            <a:r>
              <a:rPr lang="en-US" dirty="0"/>
              <a:t>Proximal tubules     loop of </a:t>
            </a:r>
            <a:r>
              <a:rPr lang="en-US" dirty="0" err="1"/>
              <a:t>henle</a:t>
            </a:r>
            <a:r>
              <a:rPr lang="en-US" dirty="0"/>
              <a:t>      Distal tubules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6096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609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6096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81906"/>
              </p:ext>
            </p:extLst>
          </p:nvPr>
        </p:nvGraphicFramePr>
        <p:xfrm>
          <a:off x="304800" y="1295400"/>
          <a:ext cx="8534400" cy="867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r>
                        <a:rPr lang="en-US" dirty="0"/>
                        <a:t>Proximal </a:t>
                      </a:r>
                      <a:r>
                        <a:rPr lang="en-US" baseline="0" dirty="0"/>
                        <a:t> tubules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*Obligatory</a:t>
                      </a:r>
                    </a:p>
                    <a:p>
                      <a:r>
                        <a:rPr lang="en-US" dirty="0"/>
                        <a:t>*by primary active transport</a:t>
                      </a:r>
                    </a:p>
                    <a:p>
                      <a:r>
                        <a:rPr lang="en-US" dirty="0"/>
                        <a:t>*67% of Na+ reabsorption</a:t>
                      </a:r>
                    </a:p>
                    <a:p>
                      <a:r>
                        <a:rPr lang="en-US" dirty="0"/>
                        <a:t>*in upper half----with active transport of glucose</a:t>
                      </a:r>
                    </a:p>
                    <a:p>
                      <a:r>
                        <a:rPr lang="en-US" dirty="0"/>
                        <a:t>*in lower half----with CL-</a:t>
                      </a:r>
                    </a:p>
                    <a:p>
                      <a:r>
                        <a:rPr lang="en-US" dirty="0"/>
                        <a:t>*its</a:t>
                      </a:r>
                      <a:r>
                        <a:rPr lang="en-US" baseline="0" dirty="0"/>
                        <a:t> reabsorption is accompanied by </a:t>
                      </a:r>
                    </a:p>
                    <a:p>
                      <a:r>
                        <a:rPr lang="en-US" baseline="0" dirty="0"/>
                        <a:t>-HCO3- reabsorption----passive</a:t>
                      </a:r>
                    </a:p>
                    <a:p>
                      <a:r>
                        <a:rPr lang="en-US" baseline="0" dirty="0"/>
                        <a:t>-H2O—reabsorption---osmosis</a:t>
                      </a:r>
                    </a:p>
                    <a:p>
                      <a:r>
                        <a:rPr lang="en-US" baseline="0" dirty="0"/>
                        <a:t>-H+ ----secretion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Loop of </a:t>
                      </a:r>
                      <a:r>
                        <a:rPr lang="en-US" dirty="0" err="1"/>
                        <a:t>henle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*30% of Na+ reabsorbed </a:t>
                      </a:r>
                    </a:p>
                    <a:p>
                      <a:r>
                        <a:rPr lang="en-US" dirty="0"/>
                        <a:t>*only in the ascending limb of loop of </a:t>
                      </a:r>
                      <a:r>
                        <a:rPr lang="en-US" dirty="0" err="1"/>
                        <a:t>henle</a:t>
                      </a:r>
                      <a:r>
                        <a:rPr lang="en-US" dirty="0"/>
                        <a:t> (no Na+ channels in descending limb of loop of </a:t>
                      </a:r>
                      <a:r>
                        <a:rPr lang="en-US" dirty="0" err="1"/>
                        <a:t>henle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*Obligatory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378">
                <a:tc>
                  <a:txBody>
                    <a:bodyPr/>
                    <a:lstStyle/>
                    <a:p>
                      <a:r>
                        <a:rPr lang="en-US" dirty="0"/>
                        <a:t>Distal tubules &amp; collecting 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*5% of Na+ reabsorbed</a:t>
                      </a:r>
                    </a:p>
                    <a:p>
                      <a:r>
                        <a:rPr lang="en-US" dirty="0"/>
                        <a:t>*facultative</a:t>
                      </a:r>
                    </a:p>
                    <a:p>
                      <a:r>
                        <a:rPr lang="en-US" dirty="0"/>
                        <a:t>*under control of ALDOSTERONE hormone.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41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9FFF-BABE-4D53-BEBF-E7E8D863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B70CF-8802-4A35-99DC-FFBDF161E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380"/>
            <a:ext cx="8001000" cy="6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Regulation of Na+ excretion:</a:t>
            </a:r>
          </a:p>
          <a:p>
            <a:r>
              <a:rPr lang="en-US" dirty="0"/>
              <a:t>There are 7 factors regulate Na+ excretion.</a:t>
            </a:r>
          </a:p>
          <a:p>
            <a:r>
              <a:rPr lang="en-US" dirty="0"/>
              <a:t>1-rate of flow of fluid in tubules</a:t>
            </a:r>
          </a:p>
          <a:p>
            <a:r>
              <a:rPr lang="en-US" dirty="0"/>
              <a:t>2-glomerulotubular balance</a:t>
            </a:r>
          </a:p>
          <a:p>
            <a:r>
              <a:rPr lang="en-US" dirty="0"/>
              <a:t>3-increase blood pressure (pressure </a:t>
            </a:r>
            <a:r>
              <a:rPr lang="en-US" dirty="0" err="1"/>
              <a:t>naturesis</a:t>
            </a:r>
            <a:r>
              <a:rPr lang="en-US" dirty="0"/>
              <a:t>)</a:t>
            </a:r>
          </a:p>
          <a:p>
            <a:r>
              <a:rPr lang="en-US" dirty="0"/>
              <a:t>4-gradient time transport</a:t>
            </a:r>
          </a:p>
          <a:p>
            <a:r>
              <a:rPr lang="en-US" dirty="0"/>
              <a:t>5-sympathetic stimulation</a:t>
            </a:r>
          </a:p>
          <a:p>
            <a:r>
              <a:rPr lang="en-US" dirty="0"/>
              <a:t>6-hormones</a:t>
            </a:r>
          </a:p>
          <a:p>
            <a:r>
              <a:rPr lang="en-US" dirty="0"/>
              <a:t>7-diuretics</a:t>
            </a:r>
          </a:p>
        </p:txBody>
      </p:sp>
    </p:spTree>
    <p:extLst>
      <p:ext uri="{BB962C8B-B14F-4D97-AF65-F5344CB8AC3E}">
        <p14:creationId xmlns:p14="http://schemas.microsoft.com/office/powerpoint/2010/main" val="2197773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705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1-rate of flow of fluid in tubules.</a:t>
            </a:r>
          </a:p>
          <a:p>
            <a:r>
              <a:rPr lang="en-US" dirty="0"/>
              <a:t>*the more the slow the rate of flow -----increase Na+ reabsorption from tubules.</a:t>
            </a:r>
          </a:p>
          <a:p>
            <a:endParaRPr lang="en-US" dirty="0"/>
          </a:p>
          <a:p>
            <a:r>
              <a:rPr lang="en-US" dirty="0"/>
              <a:t>2-glomerulotubular balance.</a:t>
            </a:r>
          </a:p>
          <a:p>
            <a:r>
              <a:rPr lang="en-US" dirty="0"/>
              <a:t>*The proximal tubules REABSORB constant % of the filtered load of Na+ whatever it is.</a:t>
            </a:r>
          </a:p>
          <a:p>
            <a:r>
              <a:rPr lang="en-US" dirty="0"/>
              <a:t>                         increase GFR</a:t>
            </a:r>
          </a:p>
          <a:p>
            <a:r>
              <a:rPr lang="en-US" dirty="0"/>
              <a:t>                   increase Na+ filtered</a:t>
            </a:r>
          </a:p>
          <a:p>
            <a:r>
              <a:rPr lang="en-US" dirty="0"/>
              <a:t>    Tubules reabsorb fixed % of filtered Na+ load</a:t>
            </a:r>
          </a:p>
          <a:p>
            <a:r>
              <a:rPr lang="en-US" dirty="0"/>
              <a:t>  as the load increase----Na+ reabsorption increase</a:t>
            </a:r>
          </a:p>
          <a:p>
            <a:r>
              <a:rPr lang="en-US" dirty="0"/>
              <a:t>              slight increase in Na+ excretion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3886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91000" y="4419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5029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5486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41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781800"/>
          </a:xfrm>
        </p:spPr>
        <p:txBody>
          <a:bodyPr/>
          <a:lstStyle/>
          <a:p>
            <a:r>
              <a:rPr lang="en-US" dirty="0"/>
              <a:t>3-increased BP (pressure </a:t>
            </a:r>
            <a:r>
              <a:rPr lang="en-US" dirty="0" err="1"/>
              <a:t>naturesis</a:t>
            </a:r>
            <a:r>
              <a:rPr lang="en-US" dirty="0"/>
              <a:t>).</a:t>
            </a:r>
          </a:p>
          <a:p>
            <a:r>
              <a:rPr lang="en-US" dirty="0"/>
              <a:t>                             increase BP</a:t>
            </a:r>
          </a:p>
          <a:p>
            <a:r>
              <a:rPr lang="en-US" dirty="0"/>
              <a:t>                increase Na+, H2O excretion</a:t>
            </a:r>
          </a:p>
          <a:p>
            <a:r>
              <a:rPr lang="en-US" dirty="0"/>
              <a:t>                      return BP to normal</a:t>
            </a:r>
          </a:p>
          <a:p>
            <a:r>
              <a:rPr lang="en-US" dirty="0"/>
              <a:t>*this is a compensatory mechanism independent of nerves.</a:t>
            </a:r>
          </a:p>
          <a:p>
            <a:r>
              <a:rPr lang="en-US" dirty="0"/>
              <a:t>4-gradient time transport.</a:t>
            </a:r>
          </a:p>
          <a:p>
            <a:pPr marL="0" indent="0">
              <a:buNone/>
            </a:pPr>
            <a:r>
              <a:rPr lang="en-US" dirty="0"/>
              <a:t> proximal tubules reabsorb constant % of filtered Na+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Na+ reabsorption has no transport maximum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990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1600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4495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9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629400"/>
          </a:xfrm>
        </p:spPr>
        <p:txBody>
          <a:bodyPr/>
          <a:lstStyle/>
          <a:p>
            <a:r>
              <a:rPr lang="en-US" dirty="0"/>
              <a:t>Na+ reabsorption is determined by:</a:t>
            </a:r>
          </a:p>
          <a:p>
            <a:r>
              <a:rPr lang="en-US" dirty="0"/>
              <a:t>*concentration gradient:</a:t>
            </a:r>
          </a:p>
          <a:p>
            <a:r>
              <a:rPr lang="en-US" dirty="0"/>
              <a:t>           increase Na+ in proximal tubules</a:t>
            </a:r>
          </a:p>
          <a:p>
            <a:r>
              <a:rPr lang="en-US" dirty="0"/>
              <a:t>           increase Na+ reabsorption</a:t>
            </a:r>
          </a:p>
          <a:p>
            <a:r>
              <a:rPr lang="en-US" dirty="0"/>
              <a:t>*time the fluid remain in tubules.</a:t>
            </a:r>
          </a:p>
          <a:p>
            <a:r>
              <a:rPr lang="en-US" dirty="0"/>
              <a:t>     increase time of remain of Na+ in tubules</a:t>
            </a:r>
          </a:p>
          <a:p>
            <a:r>
              <a:rPr lang="en-US" dirty="0"/>
              <a:t>              increase Na+ reabsorption</a:t>
            </a:r>
          </a:p>
          <a:p>
            <a:endParaRPr lang="en-US" dirty="0"/>
          </a:p>
          <a:p>
            <a:r>
              <a:rPr lang="en-US" dirty="0"/>
              <a:t>In the distal tubules reabsorption of Na+ is </a:t>
            </a:r>
            <a:r>
              <a:rPr lang="en-US" dirty="0" err="1"/>
              <a:t>fucultative</a:t>
            </a:r>
            <a:r>
              <a:rPr lang="en-US" dirty="0"/>
              <a:t>----no constant %----Na+ transport has a transport maximum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33800" y="1524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33800" y="3276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01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15400" cy="6705600"/>
          </a:xfrm>
        </p:spPr>
        <p:txBody>
          <a:bodyPr/>
          <a:lstStyle/>
          <a:p>
            <a:r>
              <a:rPr lang="en-US" dirty="0"/>
              <a:t>5-sympathetic stimulation:</a:t>
            </a:r>
          </a:p>
          <a:p>
            <a:r>
              <a:rPr lang="en-US" dirty="0"/>
              <a:t>                  sympathetic stimulation</a:t>
            </a:r>
          </a:p>
          <a:p>
            <a:r>
              <a:rPr lang="en-US" dirty="0"/>
              <a:t>                  Increase Na+ reabsorption</a:t>
            </a:r>
          </a:p>
          <a:p>
            <a:r>
              <a:rPr lang="en-US" dirty="0"/>
              <a:t>6-hormones.</a:t>
            </a:r>
          </a:p>
          <a:p>
            <a:r>
              <a:rPr lang="en-US" dirty="0"/>
              <a:t>A- Aldosterone (</a:t>
            </a:r>
            <a:r>
              <a:rPr lang="en-US" dirty="0" err="1"/>
              <a:t>miniralocorticoids</a:t>
            </a:r>
            <a:r>
              <a:rPr lang="en-US" dirty="0"/>
              <a:t>):</a:t>
            </a:r>
          </a:p>
          <a:p>
            <a:r>
              <a:rPr lang="en-US" dirty="0"/>
              <a:t>-act on DISTAL TUBULES</a:t>
            </a:r>
          </a:p>
          <a:p>
            <a:r>
              <a:rPr lang="en-US" dirty="0"/>
              <a:t>-increase Na+ reabsorption</a:t>
            </a:r>
          </a:p>
          <a:p>
            <a:r>
              <a:rPr lang="en-US" dirty="0"/>
              <a:t>-increase K+ secretion</a:t>
            </a:r>
          </a:p>
          <a:p>
            <a:r>
              <a:rPr lang="en-US" dirty="0"/>
              <a:t>-increase H+ secretion</a:t>
            </a:r>
          </a:p>
          <a:p>
            <a:r>
              <a:rPr lang="en-US" dirty="0"/>
              <a:t>-increase CL- reabsorption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990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35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/>
          <a:lstStyle/>
          <a:p>
            <a:r>
              <a:rPr lang="en-US" dirty="0"/>
              <a:t>B- Angiotensin </a:t>
            </a:r>
            <a:r>
              <a:rPr lang="en-US" dirty="0" err="1"/>
              <a:t>ll</a:t>
            </a:r>
            <a:r>
              <a:rPr lang="en-US" dirty="0"/>
              <a:t>:</a:t>
            </a:r>
          </a:p>
          <a:p>
            <a:r>
              <a:rPr lang="en-US" dirty="0"/>
              <a:t>Increase Na+ reabsorption</a:t>
            </a:r>
          </a:p>
          <a:p>
            <a:endParaRPr lang="en-US" dirty="0"/>
          </a:p>
          <a:p>
            <a:r>
              <a:rPr lang="en-US" dirty="0"/>
              <a:t>C- Glucocorticoids:</a:t>
            </a:r>
          </a:p>
          <a:p>
            <a:r>
              <a:rPr lang="en-US" dirty="0"/>
              <a:t>They have weak </a:t>
            </a:r>
            <a:r>
              <a:rPr lang="en-US" dirty="0" err="1"/>
              <a:t>miniralocorticoid</a:t>
            </a:r>
            <a:r>
              <a:rPr lang="en-US" dirty="0"/>
              <a:t> effect</a:t>
            </a:r>
          </a:p>
          <a:p>
            <a:r>
              <a:rPr lang="en-US" dirty="0"/>
              <a:t>Increase Na+ reabsorption</a:t>
            </a:r>
          </a:p>
          <a:p>
            <a:endParaRPr lang="en-US" dirty="0"/>
          </a:p>
          <a:p>
            <a:r>
              <a:rPr lang="en-US" dirty="0"/>
              <a:t>D-Sex hormones:</a:t>
            </a:r>
          </a:p>
          <a:p>
            <a:r>
              <a:rPr lang="en-US" dirty="0"/>
              <a:t>As Estrogen---they have </a:t>
            </a:r>
            <a:r>
              <a:rPr lang="en-US" dirty="0" err="1"/>
              <a:t>miniralocorticoid</a:t>
            </a:r>
            <a:r>
              <a:rPr lang="en-US" dirty="0"/>
              <a:t> activity</a:t>
            </a:r>
          </a:p>
          <a:p>
            <a:r>
              <a:rPr lang="en-US" dirty="0"/>
              <a:t>                         increase Na+ reabsorption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2743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03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r>
              <a:rPr lang="en-US" dirty="0"/>
              <a:t>E- </a:t>
            </a:r>
            <a:r>
              <a:rPr lang="en-US" dirty="0" err="1"/>
              <a:t>Endothelin</a:t>
            </a:r>
            <a:r>
              <a:rPr lang="en-US" dirty="0"/>
              <a:t>:</a:t>
            </a:r>
          </a:p>
          <a:p>
            <a:r>
              <a:rPr lang="en-US" dirty="0"/>
              <a:t>Increase Na+ excretion</a:t>
            </a:r>
          </a:p>
          <a:p>
            <a:endParaRPr lang="en-US" dirty="0"/>
          </a:p>
          <a:p>
            <a:r>
              <a:rPr lang="en-US" dirty="0"/>
              <a:t>F- Atrial </a:t>
            </a:r>
            <a:r>
              <a:rPr lang="en-US" dirty="0" err="1"/>
              <a:t>naturetic</a:t>
            </a:r>
            <a:r>
              <a:rPr lang="en-US" dirty="0"/>
              <a:t> peptide: (ANP).</a:t>
            </a:r>
          </a:p>
          <a:p>
            <a:r>
              <a:rPr lang="en-US" dirty="0"/>
              <a:t>Increase Na+ excretion</a:t>
            </a:r>
          </a:p>
        </p:txBody>
      </p:sp>
    </p:spTree>
    <p:extLst>
      <p:ext uri="{BB962C8B-B14F-4D97-AF65-F5344CB8AC3E}">
        <p14:creationId xmlns:p14="http://schemas.microsoft.com/office/powerpoint/2010/main" val="2935369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55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Diuretics:</a:t>
            </a:r>
          </a:p>
          <a:p>
            <a:r>
              <a:rPr lang="en-US" dirty="0" err="1"/>
              <a:t>Def</a:t>
            </a:r>
            <a:r>
              <a:rPr lang="en-US" dirty="0"/>
              <a:t>: substances increase urine volume.</a:t>
            </a:r>
          </a:p>
          <a:p>
            <a:r>
              <a:rPr lang="en-US" dirty="0"/>
              <a:t>1-Osmotic diuretics:</a:t>
            </a:r>
          </a:p>
          <a:p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dirty="0" err="1"/>
              <a:t>Mannitol</a:t>
            </a:r>
            <a:r>
              <a:rPr lang="en-US" dirty="0"/>
              <a:t>, Glucose </a:t>
            </a:r>
          </a:p>
          <a:p>
            <a:r>
              <a:rPr lang="en-US" dirty="0"/>
              <a:t>Act on proximal tubules</a:t>
            </a:r>
          </a:p>
          <a:p>
            <a:r>
              <a:rPr lang="en-US" dirty="0"/>
              <a:t>They have large molecules</a:t>
            </a:r>
          </a:p>
          <a:p>
            <a:r>
              <a:rPr lang="en-US" dirty="0"/>
              <a:t>Not reabsorbed</a:t>
            </a:r>
          </a:p>
          <a:p>
            <a:r>
              <a:rPr lang="en-US" dirty="0"/>
              <a:t>Increase osmotic pressure in tubules</a:t>
            </a:r>
          </a:p>
          <a:p>
            <a:r>
              <a:rPr lang="en-US" dirty="0"/>
              <a:t>Decrease Na+ &amp; H2O reabsorption</a:t>
            </a:r>
          </a:p>
          <a:p>
            <a:r>
              <a:rPr lang="en-US" dirty="0"/>
              <a:t>Increase volume of urine</a:t>
            </a:r>
          </a:p>
          <a:p>
            <a:r>
              <a:rPr lang="en-US" dirty="0"/>
              <a:t>Increase Na+ excretion in urine</a:t>
            </a:r>
          </a:p>
          <a:p>
            <a:r>
              <a:rPr lang="en-US" dirty="0"/>
              <a:t>Primary diuretics &amp; secondary </a:t>
            </a:r>
            <a:r>
              <a:rPr lang="en-US" dirty="0" err="1"/>
              <a:t>naturetic</a:t>
            </a:r>
            <a:r>
              <a:rPr lang="en-US" dirty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3600" y="2133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600" y="2514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3657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6000" y="3124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3600" y="4267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33600" y="4724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57400" y="5257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57400" y="5791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233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/>
          <a:lstStyle/>
          <a:p>
            <a:r>
              <a:rPr lang="en-US" dirty="0"/>
              <a:t>2- Loop diuretics:</a:t>
            </a:r>
          </a:p>
          <a:p>
            <a:r>
              <a:rPr lang="en-US" dirty="0"/>
              <a:t>Act on the thick part of loop of </a:t>
            </a:r>
            <a:r>
              <a:rPr lang="en-US" dirty="0" err="1"/>
              <a:t>henle</a:t>
            </a:r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dirty="0" err="1"/>
              <a:t>lasix</a:t>
            </a:r>
            <a:r>
              <a:rPr lang="en-US" dirty="0"/>
              <a:t> (furosemide)</a:t>
            </a:r>
          </a:p>
          <a:p>
            <a:r>
              <a:rPr lang="en-US" dirty="0"/>
              <a:t>They decrease Na+ reabsorption</a:t>
            </a:r>
          </a:p>
          <a:p>
            <a:r>
              <a:rPr lang="en-US" dirty="0"/>
              <a:t>Na+ remain in the tubules</a:t>
            </a:r>
          </a:p>
          <a:p>
            <a:r>
              <a:rPr lang="en-US" dirty="0"/>
              <a:t>H2O is retained in tubules</a:t>
            </a:r>
          </a:p>
          <a:p>
            <a:r>
              <a:rPr lang="en-US" dirty="0"/>
              <a:t>H2O go in urine</a:t>
            </a:r>
          </a:p>
          <a:p>
            <a:r>
              <a:rPr lang="en-US" dirty="0"/>
              <a:t>Primary </a:t>
            </a:r>
            <a:r>
              <a:rPr lang="en-US" dirty="0" err="1"/>
              <a:t>naturetic</a:t>
            </a:r>
            <a:r>
              <a:rPr lang="en-US" dirty="0"/>
              <a:t> , secondary diuretic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1600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2209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400" y="2743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2200" y="3352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3962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693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629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3-diuretics that inhibit aldosterone:</a:t>
            </a:r>
          </a:p>
          <a:p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dirty="0" err="1"/>
              <a:t>Aldactone</a:t>
            </a:r>
            <a:r>
              <a:rPr lang="en-US" dirty="0"/>
              <a:t> (spironolactone)</a:t>
            </a:r>
          </a:p>
          <a:p>
            <a:r>
              <a:rPr lang="en-US" dirty="0"/>
              <a:t>They act on distal tubules</a:t>
            </a:r>
          </a:p>
          <a:p>
            <a:r>
              <a:rPr lang="en-US" dirty="0"/>
              <a:t>They act on facultative Na+ reabsorption</a:t>
            </a:r>
          </a:p>
          <a:p>
            <a:endParaRPr lang="en-US" dirty="0"/>
          </a:p>
          <a:p>
            <a:r>
              <a:rPr lang="en-US" dirty="0"/>
              <a:t>4-Carbonic anhydrase enzyme inhibitors:</a:t>
            </a:r>
          </a:p>
          <a:p>
            <a:r>
              <a:rPr lang="en-US" dirty="0"/>
              <a:t>Diamox</a:t>
            </a:r>
          </a:p>
          <a:p>
            <a:r>
              <a:rPr lang="en-US" dirty="0"/>
              <a:t>Inside the cell</a:t>
            </a:r>
          </a:p>
          <a:p>
            <a:r>
              <a:rPr lang="en-US" dirty="0"/>
              <a:t>CO2 + H2O      CAE     H2CO3---HCO3-  + H+</a:t>
            </a:r>
          </a:p>
          <a:p>
            <a:r>
              <a:rPr lang="en-US" dirty="0"/>
              <a:t>Diamox---inhibit CAE------decrease H+ secretion</a:t>
            </a:r>
          </a:p>
          <a:p>
            <a:r>
              <a:rPr lang="en-US" dirty="0"/>
              <a:t>No Na+ entry from lumen to tubular cell</a:t>
            </a:r>
          </a:p>
          <a:p>
            <a:r>
              <a:rPr lang="en-US" dirty="0"/>
              <a:t>Na+ remain in lumen---go in urine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1066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1600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62300" y="52578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7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5D6B-B586-4F14-A9F6-EF4B27E3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29B1F6-8F4B-4F51-B37B-A2FF99FF5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2298"/>
            <a:ext cx="7696200" cy="64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7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9067800" cy="6781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 reabsorption:</a:t>
            </a:r>
          </a:p>
          <a:p>
            <a:r>
              <a:rPr lang="en-US" dirty="0"/>
              <a:t>*180 liters of fluid are filtered per day</a:t>
            </a:r>
          </a:p>
          <a:p>
            <a:r>
              <a:rPr lang="en-US" dirty="0"/>
              <a:t>*urine volume is 1 liter</a:t>
            </a:r>
          </a:p>
          <a:p>
            <a:r>
              <a:rPr lang="en-US" dirty="0"/>
              <a:t>*179 liters are reabsorbed / day (99%)</a:t>
            </a:r>
          </a:p>
          <a:p>
            <a:pPr marL="0" indent="0">
              <a:buNone/>
            </a:pPr>
            <a:r>
              <a:rPr lang="en-US" dirty="0"/>
              <a:t>H2O reabsorption may be:</a:t>
            </a:r>
          </a:p>
          <a:p>
            <a:pPr marL="0" indent="0">
              <a:buNone/>
            </a:pPr>
            <a:r>
              <a:rPr lang="en-US" dirty="0"/>
              <a:t>Obligatory                                               Facultative</a:t>
            </a:r>
          </a:p>
          <a:p>
            <a:pPr marL="0" indent="0">
              <a:buNone/>
            </a:pPr>
            <a:r>
              <a:rPr lang="en-US" dirty="0"/>
              <a:t>*70%                                     *variable</a:t>
            </a:r>
          </a:p>
          <a:p>
            <a:pPr marL="0" indent="0">
              <a:buNone/>
            </a:pPr>
            <a:r>
              <a:rPr lang="en-US" dirty="0"/>
              <a:t>*secondary to solute          *Na+ independent</a:t>
            </a:r>
          </a:p>
          <a:p>
            <a:pPr marL="0" indent="0">
              <a:buNone/>
            </a:pPr>
            <a:r>
              <a:rPr lang="en-US" dirty="0"/>
              <a:t>Reabsorption(Na+)</a:t>
            </a:r>
          </a:p>
          <a:p>
            <a:pPr marL="0" indent="0">
              <a:buNone/>
            </a:pPr>
            <a:r>
              <a:rPr lang="en-US" dirty="0"/>
              <a:t>*not affected by ADH         *depends on ADH</a:t>
            </a:r>
          </a:p>
          <a:p>
            <a:pPr marL="0" indent="0">
              <a:buNone/>
            </a:pPr>
            <a:r>
              <a:rPr lang="en-US" dirty="0"/>
              <a:t>*not affect urine                 *affect urine concentration</a:t>
            </a:r>
          </a:p>
          <a:p>
            <a:pPr marL="0" indent="0">
              <a:buNone/>
            </a:pPr>
            <a:r>
              <a:rPr lang="en-US" dirty="0"/>
              <a:t>concentration        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70364" y="2667000"/>
            <a:ext cx="2057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27764" y="2667000"/>
            <a:ext cx="2209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4800" y="29718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1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705600"/>
          </a:xfrm>
        </p:spPr>
        <p:txBody>
          <a:bodyPr/>
          <a:lstStyle/>
          <a:p>
            <a:r>
              <a:rPr lang="en-US" dirty="0"/>
              <a:t>Reabsorption of H2O in different tubular segments: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0051"/>
              </p:ext>
            </p:extLst>
          </p:nvPr>
        </p:nvGraphicFramePr>
        <p:xfrm>
          <a:off x="152400" y="762000"/>
          <a:ext cx="8763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7635">
                <a:tc>
                  <a:txBody>
                    <a:bodyPr/>
                    <a:lstStyle/>
                    <a:p>
                      <a:r>
                        <a:rPr lang="en-US" dirty="0"/>
                        <a:t>Proximal tubules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Loop of </a:t>
                      </a:r>
                      <a:r>
                        <a:rPr lang="en-US" dirty="0" err="1"/>
                        <a:t>Henle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Distal tubules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distal</a:t>
                      </a:r>
                      <a:r>
                        <a:rPr lang="en-US" baseline="0" dirty="0"/>
                        <a:t> tubules &amp; collecting ducts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365">
                <a:tc>
                  <a:txBody>
                    <a:bodyPr/>
                    <a:lstStyle/>
                    <a:p>
                      <a:r>
                        <a:rPr lang="en-US" dirty="0"/>
                        <a:t>*70%</a:t>
                      </a:r>
                    </a:p>
                    <a:p>
                      <a:r>
                        <a:rPr lang="en-US" dirty="0"/>
                        <a:t>*obligatory</a:t>
                      </a:r>
                    </a:p>
                    <a:p>
                      <a:r>
                        <a:rPr lang="en-US" dirty="0"/>
                        <a:t>*secondary to (Na+, glucose, amino acids) reabsorption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*15%</a:t>
                      </a:r>
                    </a:p>
                    <a:p>
                      <a:r>
                        <a:rPr lang="en-US" dirty="0"/>
                        <a:t>*obligatory</a:t>
                      </a:r>
                    </a:p>
                    <a:p>
                      <a:r>
                        <a:rPr lang="en-US" dirty="0"/>
                        <a:t>*in the descending</a:t>
                      </a:r>
                      <a:r>
                        <a:rPr lang="en-US" baseline="0" dirty="0"/>
                        <a:t> limb of loop of </a:t>
                      </a:r>
                      <a:r>
                        <a:rPr lang="en-US" baseline="0" dirty="0" err="1"/>
                        <a:t>henle</a:t>
                      </a:r>
                      <a:r>
                        <a:rPr lang="en-US" baseline="0" dirty="0"/>
                        <a:t> only NOT the ascending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*5%</a:t>
                      </a:r>
                    </a:p>
                    <a:p>
                      <a:r>
                        <a:rPr lang="en-US" dirty="0"/>
                        <a:t>*facultative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*Variable</a:t>
                      </a:r>
                    </a:p>
                    <a:p>
                      <a:r>
                        <a:rPr lang="en-US" dirty="0"/>
                        <a:t>*under effect of ADH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482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r>
              <a:rPr lang="en-US" dirty="0"/>
              <a:t>Mechanism of urine concentration : </a:t>
            </a:r>
          </a:p>
          <a:p>
            <a:r>
              <a:rPr lang="en-US" dirty="0"/>
              <a:t>Counter current mechanism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71600"/>
          <a:ext cx="9144000" cy="399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572">
                <a:tc>
                  <a:txBody>
                    <a:bodyPr/>
                    <a:lstStyle/>
                    <a:p>
                      <a:r>
                        <a:rPr lang="en-US" dirty="0"/>
                        <a:t>Counter current multiplier ( of loop of </a:t>
                      </a:r>
                      <a:r>
                        <a:rPr lang="en-US" dirty="0" err="1"/>
                        <a:t>henle</a:t>
                      </a:r>
                      <a:r>
                        <a:rPr lang="en-US" dirty="0"/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Counter current exchanger ( of </a:t>
                      </a:r>
                      <a:r>
                        <a:rPr lang="en-US" dirty="0" err="1"/>
                        <a:t>vasa</a:t>
                      </a:r>
                      <a:r>
                        <a:rPr lang="en-US" dirty="0"/>
                        <a:t> recta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48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b="1" dirty="0"/>
                        <a:t>Thick ascending part of loop of </a:t>
                      </a:r>
                      <a:r>
                        <a:rPr lang="en-US" b="1" dirty="0" err="1"/>
                        <a:t>henle</a:t>
                      </a:r>
                      <a:r>
                        <a:rPr lang="en-US" b="1" dirty="0"/>
                        <a:t> </a:t>
                      </a:r>
                    </a:p>
                    <a:p>
                      <a:r>
                        <a:rPr lang="en-US" dirty="0"/>
                        <a:t>*lined by </a:t>
                      </a:r>
                      <a:r>
                        <a:rPr lang="en-US" dirty="0" err="1"/>
                        <a:t>cuboidal</a:t>
                      </a:r>
                      <a:r>
                        <a:rPr lang="en-US" dirty="0"/>
                        <a:t> epithelium</a:t>
                      </a:r>
                    </a:p>
                    <a:p>
                      <a:r>
                        <a:rPr lang="en-US" dirty="0"/>
                        <a:t>*wall is impermeable to water </a:t>
                      </a:r>
                    </a:p>
                    <a:p>
                      <a:r>
                        <a:rPr lang="en-US" dirty="0"/>
                        <a:t>*Na+ is </a:t>
                      </a:r>
                      <a:r>
                        <a:rPr lang="en-US" b="1" dirty="0"/>
                        <a:t>pumped actively </a:t>
                      </a:r>
                      <a:r>
                        <a:rPr lang="en-US" dirty="0"/>
                        <a:t>from lumen of tubule to </a:t>
                      </a:r>
                      <a:r>
                        <a:rPr lang="en-US" dirty="0" err="1"/>
                        <a:t>interstitium</a:t>
                      </a:r>
                      <a:r>
                        <a:rPr lang="en-US" dirty="0"/>
                        <a:t> then to P.T.C.</a:t>
                      </a:r>
                    </a:p>
                    <a:p>
                      <a:r>
                        <a:rPr lang="en-US" dirty="0"/>
                        <a:t>*</a:t>
                      </a:r>
                      <a:r>
                        <a:rPr lang="en-US" dirty="0" err="1"/>
                        <a:t>Cl</a:t>
                      </a:r>
                      <a:r>
                        <a:rPr lang="en-US" dirty="0"/>
                        <a:t>- is passively reabsorbed secondary to Na+</a:t>
                      </a:r>
                    </a:p>
                    <a:p>
                      <a:r>
                        <a:rPr lang="en-US" dirty="0"/>
                        <a:t>*entry of Na+ , CL- to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interstitium</a:t>
                      </a:r>
                      <a:r>
                        <a:rPr lang="en-US" baseline="0" dirty="0"/>
                        <a:t> leads to increased osmotic pressure of </a:t>
                      </a:r>
                      <a:r>
                        <a:rPr lang="en-US" baseline="0" dirty="0" err="1"/>
                        <a:t>interstitium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&amp; </a:t>
                      </a:r>
                    </a:p>
                    <a:p>
                      <a:r>
                        <a:rPr lang="en-US" baseline="0" dirty="0"/>
                        <a:t>*Fluid in tubules being delivered to distal tubules becomes </a:t>
                      </a:r>
                      <a:r>
                        <a:rPr lang="en-US" baseline="0" dirty="0" err="1"/>
                        <a:t>hypoosmotic</a:t>
                      </a:r>
                      <a:r>
                        <a:rPr lang="en-US" baseline="0" dirty="0"/>
                        <a:t> as </a:t>
                      </a:r>
                      <a:r>
                        <a:rPr lang="en-US" baseline="0" dirty="0" err="1"/>
                        <a:t>wter</a:t>
                      </a:r>
                      <a:r>
                        <a:rPr lang="en-US" baseline="0" dirty="0"/>
                        <a:t> will not leave the tubules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228600"/>
          <a:ext cx="8991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Counter current multiplier ( of loop of </a:t>
                      </a:r>
                      <a:r>
                        <a:rPr lang="en-US" dirty="0" err="1"/>
                        <a:t>henle</a:t>
                      </a:r>
                      <a:r>
                        <a:rPr lang="en-US" dirty="0"/>
                        <a:t> 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 part of loop of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henle</a:t>
                      </a:r>
                      <a:r>
                        <a:rPr lang="en-US" baseline="0" dirty="0"/>
                        <a:t> :</a:t>
                      </a:r>
                    </a:p>
                    <a:p>
                      <a:r>
                        <a:rPr lang="en-US" baseline="0" dirty="0"/>
                        <a:t>-Wall is permeable to Na+ , and CL-</a:t>
                      </a:r>
                    </a:p>
                    <a:p>
                      <a:r>
                        <a:rPr lang="en-US" baseline="0" dirty="0"/>
                        <a:t>-Wall is impermeable to water </a:t>
                      </a:r>
                    </a:p>
                    <a:p>
                      <a:r>
                        <a:rPr lang="en-US" baseline="0" dirty="0"/>
                        <a:t>-Na+ , CL- passes passively from lumen to </a:t>
                      </a:r>
                      <a:r>
                        <a:rPr lang="en-US" baseline="0" dirty="0" err="1"/>
                        <a:t>interstitium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-</a:t>
                      </a:r>
                      <a:r>
                        <a:rPr lang="en-US" dirty="0"/>
                        <a:t>entry of Na+ , CL- to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interstitium</a:t>
                      </a:r>
                      <a:r>
                        <a:rPr lang="en-US" baseline="0" dirty="0"/>
                        <a:t> leads to increased osmotic pressure of </a:t>
                      </a:r>
                      <a:r>
                        <a:rPr lang="en-US" baseline="0" dirty="0" err="1"/>
                        <a:t>interstitium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&amp; </a:t>
                      </a:r>
                    </a:p>
                    <a:p>
                      <a:r>
                        <a:rPr lang="en-US" baseline="0" dirty="0"/>
                        <a:t>*Fluid in tubules being delivered to distal tubules becomes </a:t>
                      </a:r>
                      <a:r>
                        <a:rPr lang="en-US" baseline="0" dirty="0" err="1"/>
                        <a:t>hypoosmotic</a:t>
                      </a:r>
                      <a:r>
                        <a:rPr lang="en-US" baseline="0" dirty="0"/>
                        <a:t> as </a:t>
                      </a:r>
                      <a:r>
                        <a:rPr lang="en-US" baseline="0" dirty="0" err="1"/>
                        <a:t>wter</a:t>
                      </a:r>
                      <a:r>
                        <a:rPr lang="en-US" baseline="0" dirty="0"/>
                        <a:t> will not leave the tubules </a:t>
                      </a:r>
                      <a:endParaRPr lang="en-US" dirty="0"/>
                    </a:p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868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Descending limb of</a:t>
                      </a:r>
                      <a:r>
                        <a:rPr lang="en-US" baseline="0" dirty="0"/>
                        <a:t> loop of </a:t>
                      </a:r>
                      <a:r>
                        <a:rPr lang="en-US" baseline="0" dirty="0" err="1"/>
                        <a:t>henle</a:t>
                      </a:r>
                      <a:r>
                        <a:rPr lang="en-US" baseline="0" dirty="0"/>
                        <a:t> : </a:t>
                      </a:r>
                    </a:p>
                    <a:p>
                      <a:r>
                        <a:rPr lang="en-US" baseline="0" dirty="0"/>
                        <a:t>-Wall is lined by simple </a:t>
                      </a:r>
                      <a:r>
                        <a:rPr lang="en-US" baseline="0" dirty="0" err="1"/>
                        <a:t>squamous</a:t>
                      </a:r>
                      <a:r>
                        <a:rPr lang="en-US" baseline="0" dirty="0"/>
                        <a:t> epithelium </a:t>
                      </a:r>
                    </a:p>
                    <a:p>
                      <a:r>
                        <a:rPr lang="en-US" dirty="0"/>
                        <a:t>-Wall is impermeable to Na+ , CL- , &amp; urea </a:t>
                      </a:r>
                    </a:p>
                    <a:p>
                      <a:r>
                        <a:rPr lang="en-US" dirty="0"/>
                        <a:t>-wall</a:t>
                      </a:r>
                      <a:r>
                        <a:rPr lang="en-US" baseline="0" dirty="0"/>
                        <a:t> is freely permeable to water </a:t>
                      </a:r>
                    </a:p>
                    <a:p>
                      <a:r>
                        <a:rPr lang="en-US" baseline="0" dirty="0"/>
                        <a:t>-water </a:t>
                      </a:r>
                      <a:r>
                        <a:rPr lang="en-US" baseline="0" dirty="0" err="1"/>
                        <a:t>passess</a:t>
                      </a:r>
                      <a:r>
                        <a:rPr lang="en-US" baseline="0" dirty="0"/>
                        <a:t> freely from lumen to </a:t>
                      </a:r>
                      <a:r>
                        <a:rPr lang="en-US" baseline="0" dirty="0" err="1"/>
                        <a:t>interstitium</a:t>
                      </a:r>
                      <a:r>
                        <a:rPr lang="en-US" baseline="0" dirty="0"/>
                        <a:t> to P.T.C. </a:t>
                      </a:r>
                    </a:p>
                    <a:p>
                      <a:r>
                        <a:rPr lang="en-US" baseline="0" dirty="0"/>
                        <a:t>-This results in that the fluid passing down the tubules becomes hypertonic and reaches maximum concentration at the tip of loop of </a:t>
                      </a:r>
                      <a:r>
                        <a:rPr lang="en-US" baseline="0" dirty="0" err="1"/>
                        <a:t>henle</a:t>
                      </a:r>
                      <a:r>
                        <a:rPr lang="en-US" baseline="0" dirty="0"/>
                        <a:t> ( 1200 m </a:t>
                      </a:r>
                      <a:r>
                        <a:rPr lang="en-US" baseline="0" dirty="0" err="1"/>
                        <a:t>osmol</a:t>
                      </a:r>
                      <a:r>
                        <a:rPr lang="en-US" baseline="0"/>
                        <a:t>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81800"/>
          </a:xfrm>
        </p:spPr>
        <p:txBody>
          <a:bodyPr/>
          <a:lstStyle/>
          <a:p>
            <a:r>
              <a:rPr lang="en-US" dirty="0"/>
              <a:t>Specific function of different tubular segments: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73685"/>
              </p:ext>
            </p:extLst>
          </p:nvPr>
        </p:nvGraphicFramePr>
        <p:xfrm>
          <a:off x="6927" y="609600"/>
          <a:ext cx="90678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Proximal tubules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Loop of </a:t>
                      </a:r>
                      <a:r>
                        <a:rPr lang="en-US" dirty="0" err="1"/>
                        <a:t>Henle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Distal tubules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Collecting 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681">
                <a:tc>
                  <a:txBody>
                    <a:bodyPr/>
                    <a:lstStyle/>
                    <a:p>
                      <a:r>
                        <a:rPr lang="en-US" dirty="0"/>
                        <a:t>1-Reabsorption of:</a:t>
                      </a:r>
                    </a:p>
                    <a:p>
                      <a:r>
                        <a:rPr lang="en-US" dirty="0"/>
                        <a:t>*65% of filtered Na+</a:t>
                      </a:r>
                    </a:p>
                    <a:p>
                      <a:r>
                        <a:rPr lang="en-US" dirty="0"/>
                        <a:t>(primary active 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*65% of filtered H2O</a:t>
                      </a:r>
                    </a:p>
                    <a:p>
                      <a:r>
                        <a:rPr lang="en-US" dirty="0"/>
                        <a:t>(Passive secondary to Na+)</a:t>
                      </a:r>
                    </a:p>
                    <a:p>
                      <a:r>
                        <a:rPr lang="en-US" dirty="0"/>
                        <a:t>*65% of filtered </a:t>
                      </a:r>
                      <a:r>
                        <a:rPr lang="en-US" dirty="0" err="1"/>
                        <a:t>Cl</a:t>
                      </a:r>
                      <a:r>
                        <a:rPr lang="en-US" dirty="0"/>
                        <a:t>-</a:t>
                      </a:r>
                    </a:p>
                    <a:p>
                      <a:r>
                        <a:rPr lang="en-US" dirty="0"/>
                        <a:t>(passive secondary to Na+)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*65% of filtered HCO3</a:t>
                      </a:r>
                    </a:p>
                    <a:p>
                      <a:r>
                        <a:rPr lang="en-US" dirty="0"/>
                        <a:t>*complete reabsorption of glucose &amp; amino acids</a:t>
                      </a:r>
                    </a:p>
                    <a:p>
                      <a:r>
                        <a:rPr lang="en-US" dirty="0"/>
                        <a:t>*partial reabsorption of urea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1-concentration of urine.(not under ADH</a:t>
                      </a:r>
                      <a:r>
                        <a:rPr lang="en-US" baseline="0" dirty="0"/>
                        <a:t> effect)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1-First half of DCT</a:t>
                      </a:r>
                    </a:p>
                    <a:p>
                      <a:r>
                        <a:rPr lang="en-US" dirty="0"/>
                        <a:t>*there occur reabsorption of Na+, K+, &amp; CL-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2-Second</a:t>
                      </a:r>
                      <a:r>
                        <a:rPr lang="en-US" baseline="0" dirty="0"/>
                        <a:t> half of DCT</a:t>
                      </a:r>
                    </a:p>
                    <a:p>
                      <a:r>
                        <a:rPr lang="en-US" baseline="0" dirty="0"/>
                        <a:t>*under effect of ALDOSTERONE hormone there occur Na+ reabsorption in exchange with K+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3-H2O reabsorption </a:t>
                      </a:r>
                    </a:p>
                    <a:p>
                      <a:r>
                        <a:rPr lang="en-US" baseline="0" dirty="0"/>
                        <a:t>*facultative</a:t>
                      </a:r>
                    </a:p>
                    <a:p>
                      <a:r>
                        <a:rPr lang="en-US" baseline="0" dirty="0"/>
                        <a:t>*under effect of ADH</a:t>
                      </a:r>
                    </a:p>
                    <a:p>
                      <a:r>
                        <a:rPr lang="en-US" baseline="0" dirty="0"/>
                        <a:t>*5%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1-concentration of urine</a:t>
                      </a:r>
                    </a:p>
                    <a:p>
                      <a:r>
                        <a:rPr lang="en-US" dirty="0"/>
                        <a:t>(under effect of ADH)</a:t>
                      </a:r>
                    </a:p>
                    <a:p>
                      <a:r>
                        <a:rPr lang="en-US" dirty="0"/>
                        <a:t>2-H+ secretion</a:t>
                      </a:r>
                    </a:p>
                    <a:p>
                      <a:r>
                        <a:rPr lang="en-US" dirty="0"/>
                        <a:t>3-NH3 formation</a:t>
                      </a:r>
                    </a:p>
                    <a:p>
                      <a:r>
                        <a:rPr lang="en-US" dirty="0"/>
                        <a:t>4-back diffusion of Urea.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911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942164"/>
              </p:ext>
            </p:extLst>
          </p:nvPr>
        </p:nvGraphicFramePr>
        <p:xfrm>
          <a:off x="76200" y="152400"/>
          <a:ext cx="89154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2344">
                <a:tc>
                  <a:txBody>
                    <a:bodyPr/>
                    <a:lstStyle/>
                    <a:p>
                      <a:r>
                        <a:rPr lang="en-US" dirty="0"/>
                        <a:t>Proximal tubules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Loop of </a:t>
                      </a:r>
                      <a:r>
                        <a:rPr lang="en-US" dirty="0" err="1"/>
                        <a:t>Henle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Distal tubules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Collecting 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0856">
                <a:tc>
                  <a:txBody>
                    <a:bodyPr/>
                    <a:lstStyle/>
                    <a:p>
                      <a:r>
                        <a:rPr lang="en-US" dirty="0"/>
                        <a:t>2-Secretion of:</a:t>
                      </a:r>
                    </a:p>
                    <a:p>
                      <a:r>
                        <a:rPr lang="en-US" dirty="0"/>
                        <a:t>*H+</a:t>
                      </a:r>
                    </a:p>
                    <a:p>
                      <a:r>
                        <a:rPr lang="en-US" dirty="0"/>
                        <a:t>*drugs</a:t>
                      </a:r>
                    </a:p>
                    <a:p>
                      <a:r>
                        <a:rPr lang="en-US" dirty="0"/>
                        <a:t>*uric acid , </a:t>
                      </a:r>
                      <a:r>
                        <a:rPr lang="en-US" dirty="0" err="1"/>
                        <a:t>creatinine</a:t>
                      </a:r>
                      <a:endParaRPr lang="en-US" dirty="0"/>
                    </a:p>
                    <a:p>
                      <a:r>
                        <a:rPr lang="en-US" dirty="0"/>
                        <a:t>*oxalate,</a:t>
                      </a:r>
                      <a:r>
                        <a:rPr lang="en-US" baseline="0" dirty="0"/>
                        <a:t> bile salts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3-Formation of ammonium from glutamine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12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355A-A4DC-42D7-9550-83308C01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F91F-F5FF-4D8C-A65A-A22741DB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dirty="0"/>
              <a:t>Diabetes insipidus </a:t>
            </a:r>
          </a:p>
          <a:p>
            <a:r>
              <a:rPr lang="en-US" dirty="0"/>
              <a:t>Clinical condition where the ADH is deficient</a:t>
            </a:r>
          </a:p>
          <a:p>
            <a:r>
              <a:rPr lang="en-US" dirty="0"/>
              <a:t>Decrease reabsorption of water from distal and collecting tubules</a:t>
            </a:r>
          </a:p>
          <a:p>
            <a:r>
              <a:rPr lang="en-US" dirty="0"/>
              <a:t>There will be excessive micturition with diluted urine having very low specific gravity due to excessive water in it</a:t>
            </a:r>
          </a:p>
          <a:p>
            <a:r>
              <a:rPr lang="en-US" dirty="0"/>
              <a:t>Person may suffer </a:t>
            </a:r>
            <a:r>
              <a:rPr lang="en-US" dirty="0" err="1"/>
              <a:t>dehidration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03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81800"/>
          </a:xfrm>
        </p:spPr>
        <p:txBody>
          <a:bodyPr/>
          <a:lstStyle/>
          <a:p>
            <a:r>
              <a:rPr lang="en-US" dirty="0" err="1"/>
              <a:t>Micturation</a:t>
            </a:r>
            <a:endParaRPr lang="en-US" dirty="0"/>
          </a:p>
          <a:p>
            <a:r>
              <a:rPr lang="en-US" dirty="0"/>
              <a:t>When urine in bladder</a:t>
            </a:r>
          </a:p>
          <a:p>
            <a:r>
              <a:rPr lang="en-US" dirty="0"/>
              <a:t>150ml ---------------desire begin</a:t>
            </a:r>
          </a:p>
          <a:p>
            <a:r>
              <a:rPr lang="en-US" dirty="0"/>
              <a:t>200ml----------------increase pressure slightly</a:t>
            </a:r>
          </a:p>
          <a:p>
            <a:r>
              <a:rPr lang="en-US" dirty="0"/>
              <a:t>200-300-------------pressure remain constant due to </a:t>
            </a:r>
          </a:p>
          <a:p>
            <a:r>
              <a:rPr lang="en-US" dirty="0"/>
              <a:t>                                plasticity</a:t>
            </a:r>
          </a:p>
          <a:p>
            <a:r>
              <a:rPr lang="en-US" dirty="0"/>
              <a:t>                                (urine enter bladder without </a:t>
            </a:r>
          </a:p>
          <a:p>
            <a:r>
              <a:rPr lang="en-US" dirty="0"/>
              <a:t>                                 more increase in pressure)</a:t>
            </a:r>
          </a:p>
          <a:p>
            <a:r>
              <a:rPr lang="en-US" dirty="0"/>
              <a:t>400ml----------------pressure increases markedly</a:t>
            </a:r>
          </a:p>
        </p:txBody>
      </p:sp>
    </p:spTree>
    <p:extLst>
      <p:ext uri="{BB962C8B-B14F-4D97-AF65-F5344CB8AC3E}">
        <p14:creationId xmlns:p14="http://schemas.microsoft.com/office/powerpoint/2010/main" val="1138224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0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Micturition reflex:</a:t>
            </a:r>
          </a:p>
          <a:p>
            <a:pPr marL="0" indent="0">
              <a:buNone/>
            </a:pPr>
            <a:r>
              <a:rPr lang="en-US" dirty="0"/>
              <a:t>Stimulus------distension of bladder 300-400ml</a:t>
            </a:r>
          </a:p>
          <a:p>
            <a:pPr marL="0" indent="0">
              <a:buNone/>
            </a:pPr>
            <a:r>
              <a:rPr lang="en-US" dirty="0"/>
              <a:t>Receptor------stretch receptors in the wall of bladder</a:t>
            </a:r>
          </a:p>
          <a:p>
            <a:pPr marL="0" indent="0">
              <a:buNone/>
            </a:pPr>
            <a:r>
              <a:rPr lang="en-US" dirty="0"/>
              <a:t>Afferent-------pelvic nerve</a:t>
            </a:r>
          </a:p>
          <a:p>
            <a:pPr marL="0" indent="0">
              <a:buNone/>
            </a:pPr>
            <a:r>
              <a:rPr lang="en-US" dirty="0"/>
              <a:t>Center---------S2,3,4 they are controlled by</a:t>
            </a:r>
          </a:p>
          <a:p>
            <a:pPr marL="0" indent="0">
              <a:buNone/>
            </a:pPr>
            <a:r>
              <a:rPr lang="en-US" dirty="0"/>
              <a:t>           inhibitory center            </a:t>
            </a:r>
            <a:r>
              <a:rPr lang="en-US" dirty="0" err="1"/>
              <a:t>facilitatory</a:t>
            </a:r>
            <a:r>
              <a:rPr lang="en-US" dirty="0"/>
              <a:t> center in  </a:t>
            </a:r>
          </a:p>
          <a:p>
            <a:pPr marL="0" indent="0">
              <a:buNone/>
            </a:pPr>
            <a:r>
              <a:rPr lang="en-US" dirty="0"/>
              <a:t>           in mid brain                    pons</a:t>
            </a:r>
          </a:p>
          <a:p>
            <a:pPr marL="0" indent="0">
              <a:buNone/>
            </a:pPr>
            <a:r>
              <a:rPr lang="en-US" dirty="0"/>
              <a:t>Efferent-------pelvic nerve</a:t>
            </a:r>
          </a:p>
          <a:p>
            <a:pPr marL="0" indent="0">
              <a:buNone/>
            </a:pPr>
            <a:r>
              <a:rPr lang="en-US" dirty="0"/>
              <a:t>Response-----contract bladder wall</a:t>
            </a:r>
          </a:p>
          <a:p>
            <a:pPr marL="0" indent="0">
              <a:buNone/>
            </a:pPr>
            <a:r>
              <a:rPr lang="en-US" dirty="0"/>
              <a:t>                       relax internal </a:t>
            </a:r>
            <a:r>
              <a:rPr lang="en-US" dirty="0" err="1"/>
              <a:t>uretheral</a:t>
            </a:r>
            <a:r>
              <a:rPr lang="en-US" dirty="0"/>
              <a:t> sphincter</a:t>
            </a:r>
          </a:p>
          <a:p>
            <a:pPr marL="0" indent="0">
              <a:buNone/>
            </a:pPr>
            <a:r>
              <a:rPr lang="en-US" dirty="0"/>
              <a:t>                       relax external </a:t>
            </a:r>
            <a:r>
              <a:rPr lang="en-US" dirty="0" err="1"/>
              <a:t>uretheral</a:t>
            </a:r>
            <a:r>
              <a:rPr lang="en-US" dirty="0"/>
              <a:t> sphincter</a:t>
            </a:r>
          </a:p>
          <a:p>
            <a:pPr marL="0" indent="0">
              <a:buNone/>
            </a:pPr>
            <a:r>
              <a:rPr lang="en-US" dirty="0"/>
              <a:t>In females urine                     in males urine leave </a:t>
            </a:r>
            <a:r>
              <a:rPr lang="en-US" dirty="0" err="1"/>
              <a:t>urethera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leave </a:t>
            </a:r>
            <a:r>
              <a:rPr lang="en-US" dirty="0" err="1"/>
              <a:t>urethera</a:t>
            </a:r>
            <a:r>
              <a:rPr lang="en-US" dirty="0"/>
              <a:t> by gravity      by contract </a:t>
            </a:r>
            <a:r>
              <a:rPr lang="en-US" dirty="0" err="1"/>
              <a:t>bulbocavernosus</a:t>
            </a:r>
            <a:r>
              <a:rPr lang="en-US" dirty="0"/>
              <a:t> 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95700" y="2438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29100" y="24384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67000" y="5486400"/>
            <a:ext cx="1028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95700" y="5486400"/>
            <a:ext cx="8001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9100" y="57150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8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03BC-2F33-4593-B028-BBE5C934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7F7160-AD8F-474E-91A7-0CD3A399E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514" y="609600"/>
            <a:ext cx="8229600" cy="57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2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r>
              <a:rPr lang="en-US" dirty="0"/>
              <a:t>Voluntary control of micturition:</a:t>
            </a:r>
          </a:p>
          <a:p>
            <a:r>
              <a:rPr lang="en-US" dirty="0"/>
              <a:t>Through the ANS</a:t>
            </a:r>
          </a:p>
          <a:p>
            <a:r>
              <a:rPr lang="en-US" dirty="0"/>
              <a:t>Sympathetic                                parasympathetic</a:t>
            </a:r>
          </a:p>
          <a:p>
            <a:endParaRPr lang="en-US" dirty="0"/>
          </a:p>
          <a:p>
            <a:r>
              <a:rPr lang="en-US" dirty="0"/>
              <a:t>Relax wall of bladder         contract wall of bladder</a:t>
            </a:r>
          </a:p>
          <a:p>
            <a:r>
              <a:rPr lang="en-US" dirty="0"/>
              <a:t>Contract sphincter             relax sphincter</a:t>
            </a:r>
          </a:p>
          <a:p>
            <a:r>
              <a:rPr lang="en-US" dirty="0"/>
              <a:t>Inhibit </a:t>
            </a:r>
            <a:r>
              <a:rPr lang="en-US" dirty="0" err="1"/>
              <a:t>micturation</a:t>
            </a:r>
            <a:r>
              <a:rPr lang="en-US" dirty="0"/>
              <a:t>             stimulate </a:t>
            </a:r>
            <a:r>
              <a:rPr lang="en-US" dirty="0" err="1"/>
              <a:t>micturation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12192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1219200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4478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1752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0" y="1752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248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629400"/>
          </a:xfrm>
        </p:spPr>
        <p:txBody>
          <a:bodyPr/>
          <a:lstStyle/>
          <a:p>
            <a:r>
              <a:rPr lang="en-US" dirty="0"/>
              <a:t>Acid base balance:</a:t>
            </a:r>
          </a:p>
          <a:p>
            <a:r>
              <a:rPr lang="en-US" dirty="0"/>
              <a:t>*The H+ ion concentration in the body ranges between--------35-45 </a:t>
            </a:r>
            <a:r>
              <a:rPr lang="en-US" dirty="0" err="1"/>
              <a:t>nanomolar</a:t>
            </a:r>
            <a:endParaRPr lang="en-US" dirty="0"/>
          </a:p>
          <a:p>
            <a:r>
              <a:rPr lang="en-US" dirty="0"/>
              <a:t>*this is kept constant by balance between</a:t>
            </a:r>
          </a:p>
          <a:p>
            <a:r>
              <a:rPr lang="en-US" dirty="0"/>
              <a:t>Intake of H+          &amp;         output of H+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help formation of PH of </a:t>
            </a:r>
          </a:p>
          <a:p>
            <a:r>
              <a:rPr lang="en-US" dirty="0"/>
              <a:t>            7.35(venous)      -      7.45(arterial)</a:t>
            </a:r>
          </a:p>
          <a:p>
            <a:r>
              <a:rPr lang="en-US" dirty="0"/>
              <a:t>*the PH is fatal if it </a:t>
            </a:r>
          </a:p>
          <a:p>
            <a:r>
              <a:rPr lang="en-US" dirty="0"/>
              <a:t>decrease than 6.8          OR    increase than 8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7600" y="2895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879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/>
          <a:lstStyle/>
          <a:p>
            <a:r>
              <a:rPr lang="en-US" dirty="0"/>
              <a:t>Sources of H+ ion concentration are:</a:t>
            </a:r>
          </a:p>
          <a:p>
            <a:r>
              <a:rPr lang="en-US" dirty="0"/>
              <a:t>1-food</a:t>
            </a:r>
          </a:p>
          <a:p>
            <a:r>
              <a:rPr lang="en-US" dirty="0"/>
              <a:t>2-metabolism of food---CHO</a:t>
            </a:r>
          </a:p>
          <a:p>
            <a:r>
              <a:rPr lang="en-US" dirty="0"/>
              <a:t>                                           </a:t>
            </a:r>
            <a:r>
              <a:rPr lang="en-US" dirty="0" err="1"/>
              <a:t>PTn</a:t>
            </a:r>
            <a:endParaRPr lang="en-US" dirty="0"/>
          </a:p>
          <a:p>
            <a:r>
              <a:rPr lang="en-US" dirty="0"/>
              <a:t>                                           fat</a:t>
            </a:r>
          </a:p>
          <a:p>
            <a:r>
              <a:rPr lang="en-US" dirty="0"/>
              <a:t>3-lactic acid in severe exercise</a:t>
            </a:r>
          </a:p>
          <a:p>
            <a:r>
              <a:rPr lang="en-US" dirty="0"/>
              <a:t>4-diabetes mellitus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14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"/>
            <a:ext cx="8991600" cy="6705600"/>
          </a:xfrm>
        </p:spPr>
        <p:txBody>
          <a:bodyPr/>
          <a:lstStyle/>
          <a:p>
            <a:r>
              <a:rPr lang="en-US" dirty="0"/>
              <a:t>H+ ion concentration in body is kept constant by:</a:t>
            </a:r>
          </a:p>
          <a:p>
            <a:r>
              <a:rPr lang="en-US" dirty="0"/>
              <a:t>Chemical               lung                     kidney</a:t>
            </a:r>
          </a:p>
          <a:p>
            <a:r>
              <a:rPr lang="en-US" dirty="0"/>
              <a:t>Buffers                   mechanism       </a:t>
            </a:r>
            <a:r>
              <a:rPr lang="en-US" dirty="0" err="1"/>
              <a:t>mechanism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Take seconds          take minutes      take hours to days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complete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57400" y="5334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4800" y="533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533400"/>
            <a:ext cx="17526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66800" y="1600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1600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58000" y="1600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9956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81800"/>
          </a:xfrm>
        </p:spPr>
        <p:txBody>
          <a:bodyPr/>
          <a:lstStyle/>
          <a:p>
            <a:r>
              <a:rPr lang="en-US" dirty="0"/>
              <a:t>Role of kidney in regulation of acid base balance:</a:t>
            </a:r>
          </a:p>
          <a:p>
            <a:r>
              <a:rPr lang="en-US" dirty="0"/>
              <a:t>According to blood PH the kidney can excrete variable amount of H+ ion in urine</a:t>
            </a:r>
          </a:p>
          <a:p>
            <a:endParaRPr lang="en-US" dirty="0"/>
          </a:p>
          <a:p>
            <a:r>
              <a:rPr lang="en-US" dirty="0"/>
              <a:t>               This may lead to formation of </a:t>
            </a:r>
          </a:p>
          <a:p>
            <a:r>
              <a:rPr lang="en-US" dirty="0"/>
              <a:t>Acidic urine                                   Alkaline urine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8600" y="1524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14600" y="26670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26670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98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81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*in case of ACIDOSIS</a:t>
            </a:r>
          </a:p>
          <a:p>
            <a:r>
              <a:rPr lang="en-US" dirty="0"/>
              <a:t>increase H+ excretion in urine</a:t>
            </a:r>
          </a:p>
          <a:p>
            <a:r>
              <a:rPr lang="en-US" dirty="0"/>
              <a:t>Urine is acidic (minimum PH 4.5)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*in case of ALKALOSIS</a:t>
            </a:r>
          </a:p>
          <a:p>
            <a:r>
              <a:rPr lang="en-US" dirty="0"/>
              <a:t>decrease H+ excretion in urine</a:t>
            </a:r>
          </a:p>
          <a:p>
            <a:r>
              <a:rPr lang="en-US" dirty="0"/>
              <a:t>Urine is alkaline (maximum PH 8)</a:t>
            </a:r>
          </a:p>
          <a:p>
            <a:endParaRPr lang="en-US" dirty="0"/>
          </a:p>
          <a:p>
            <a:r>
              <a:rPr lang="en-US" dirty="0"/>
              <a:t>*this mechanism is done by</a:t>
            </a:r>
          </a:p>
          <a:p>
            <a:endParaRPr lang="en-US" dirty="0"/>
          </a:p>
          <a:p>
            <a:r>
              <a:rPr lang="en-US" dirty="0"/>
              <a:t>H+ secretion      formation of           excretion of NH3</a:t>
            </a:r>
          </a:p>
          <a:p>
            <a:r>
              <a:rPr lang="en-US" dirty="0"/>
              <a:t>                             </a:t>
            </a:r>
            <a:r>
              <a:rPr lang="en-US" dirty="0" err="1"/>
              <a:t>titratable</a:t>
            </a:r>
            <a:r>
              <a:rPr lang="en-US" dirty="0"/>
              <a:t> acids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09800" y="49530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4953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5800" y="4953000"/>
            <a:ext cx="2286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902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629400"/>
          </a:xfrm>
        </p:spPr>
        <p:txBody>
          <a:bodyPr/>
          <a:lstStyle/>
          <a:p>
            <a:r>
              <a:rPr lang="en-US" dirty="0"/>
              <a:t>H+ secretion:</a:t>
            </a:r>
          </a:p>
          <a:p>
            <a:r>
              <a:rPr lang="en-US" dirty="0"/>
              <a:t>This is done by 1-secondary active secretion</a:t>
            </a:r>
          </a:p>
          <a:p>
            <a:r>
              <a:rPr lang="en-US" dirty="0"/>
              <a:t>*In PCT &amp; thick ascending loop of </a:t>
            </a:r>
            <a:r>
              <a:rPr lang="en-US" dirty="0" err="1"/>
              <a:t>henle</a:t>
            </a:r>
            <a:r>
              <a:rPr lang="en-US" dirty="0"/>
              <a:t>                         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H+</a:t>
            </a:r>
          </a:p>
          <a:p>
            <a:r>
              <a:rPr lang="en-US" dirty="0"/>
              <a:t>                                                                       Na+</a:t>
            </a:r>
          </a:p>
          <a:p>
            <a:r>
              <a:rPr lang="en-US" dirty="0"/>
              <a:t>                                                                     H+---+HCO3-</a:t>
            </a:r>
          </a:p>
          <a:p>
            <a:r>
              <a:rPr lang="en-US" dirty="0"/>
              <a:t>                                                                     </a:t>
            </a:r>
          </a:p>
          <a:p>
            <a:r>
              <a:rPr lang="en-US" dirty="0"/>
              <a:t>                                                                     H2CO3</a:t>
            </a:r>
          </a:p>
          <a:p>
            <a:r>
              <a:rPr lang="en-US" dirty="0"/>
              <a:t>                                                            CO2 + H2O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1905000"/>
            <a:ext cx="4800600" cy="30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H2CO3- - ----CAE-----H2O+CO2</a:t>
            </a:r>
          </a:p>
          <a:p>
            <a:r>
              <a:rPr lang="en-US" dirty="0"/>
              <a:t>HCO3                            H+</a:t>
            </a:r>
          </a:p>
          <a:p>
            <a:pPr algn="ctr"/>
            <a:endParaRPr lang="en-US" dirty="0"/>
          </a:p>
          <a:p>
            <a:r>
              <a:rPr lang="en-US" dirty="0"/>
              <a:t> 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7000" y="2362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00400" y="2362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8600" y="1676400"/>
            <a:ext cx="990600" cy="3429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3Na+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2K+</a:t>
            </a:r>
          </a:p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14400" y="3124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95800" y="26670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286000" y="3124200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62000" y="2667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14400" y="33909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010400" y="4038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620000" y="4038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20000" y="4343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172200" y="4343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456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05600"/>
          </a:xfrm>
        </p:spPr>
        <p:txBody>
          <a:bodyPr/>
          <a:lstStyle/>
          <a:p>
            <a:r>
              <a:rPr lang="en-US" dirty="0"/>
              <a:t>2-primary active secretion: In DCT &amp; CD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                      H+--+ NH3</a:t>
            </a:r>
          </a:p>
          <a:p>
            <a:r>
              <a:rPr lang="en-US" dirty="0"/>
              <a:t>                                                                           OR</a:t>
            </a:r>
          </a:p>
          <a:p>
            <a:r>
              <a:rPr lang="en-US" dirty="0"/>
              <a:t>                                                                       phosphate</a:t>
            </a:r>
          </a:p>
          <a:p>
            <a:r>
              <a:rPr lang="en-US" dirty="0"/>
              <a:t>                                                                       buffer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stimulated by aldosterone hormone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2600" y="990600"/>
            <a:ext cx="5181600" cy="3733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H2CO3----CAE---H2O+CO2</a:t>
            </a:r>
          </a:p>
          <a:p>
            <a:r>
              <a:rPr lang="en-US" dirty="0"/>
              <a:t>HCO3                            H+</a:t>
            </a:r>
          </a:p>
          <a:p>
            <a:pPr algn="ctr"/>
            <a:r>
              <a:rPr lang="en-US" dirty="0"/>
              <a:t>                                             H+-ATPase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990600"/>
            <a:ext cx="1219200" cy="3657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CL-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90800" y="1371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13716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90600" y="17526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90600" y="2133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1752600"/>
            <a:ext cx="3124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393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629400"/>
          </a:xfrm>
        </p:spPr>
        <p:txBody>
          <a:bodyPr/>
          <a:lstStyle/>
          <a:p>
            <a:r>
              <a:rPr lang="en-US" dirty="0"/>
              <a:t>2- formation of </a:t>
            </a:r>
            <a:r>
              <a:rPr lang="en-US" dirty="0" err="1"/>
              <a:t>titratable</a:t>
            </a:r>
            <a:r>
              <a:rPr lang="en-US" dirty="0"/>
              <a:t> acids: in DCT &amp; CD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H+</a:t>
            </a:r>
          </a:p>
          <a:p>
            <a:r>
              <a:rPr lang="en-US" dirty="0"/>
              <a:t>                                                                         Na2HPO4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                                                               NaH2HPO4</a:t>
            </a:r>
          </a:p>
          <a:p>
            <a:r>
              <a:rPr lang="en-US" dirty="0"/>
              <a:t>                                                                               +</a:t>
            </a:r>
          </a:p>
          <a:p>
            <a:r>
              <a:rPr lang="en-US" dirty="0"/>
              <a:t>                                                                             Na+</a:t>
            </a:r>
          </a:p>
          <a:p>
            <a:endParaRPr lang="en-US" dirty="0"/>
          </a:p>
          <a:p>
            <a:r>
              <a:rPr lang="en-US" dirty="0"/>
              <a:t>NaH2HPO4----is </a:t>
            </a:r>
            <a:r>
              <a:rPr lang="en-US" dirty="0" err="1"/>
              <a:t>atitratable</a:t>
            </a:r>
            <a:r>
              <a:rPr lang="en-US" dirty="0"/>
              <a:t> acid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762000"/>
            <a:ext cx="4572000" cy="3886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H2CO3----CAE---H2O+CO2</a:t>
            </a:r>
          </a:p>
          <a:p>
            <a:r>
              <a:rPr lang="en-US" dirty="0"/>
              <a:t>HCO3                            H+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3Na+</a:t>
            </a:r>
          </a:p>
          <a:p>
            <a:endParaRPr lang="en-US" dirty="0"/>
          </a:p>
          <a:p>
            <a:r>
              <a:rPr lang="en-US" dirty="0"/>
              <a:t>2K+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914400"/>
            <a:ext cx="1295400" cy="3429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71600" y="1676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71600" y="2514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30480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95800" y="16764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772400" y="2286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124200" y="2514600"/>
            <a:ext cx="4343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39000" y="1676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971800" y="1295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12954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670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3-Excretion of NH3:DCT &amp; CD(best in chronic acidosis)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                          NH3</a:t>
            </a:r>
          </a:p>
          <a:p>
            <a:r>
              <a:rPr lang="en-US" dirty="0"/>
              <a:t>                                                                    (accept H+)</a:t>
            </a:r>
          </a:p>
          <a:p>
            <a:r>
              <a:rPr lang="en-US" dirty="0"/>
              <a:t>                                                                             H+</a:t>
            </a:r>
          </a:p>
          <a:p>
            <a:r>
              <a:rPr lang="en-US" dirty="0"/>
              <a:t>                                                                         NH4</a:t>
            </a:r>
          </a:p>
          <a:p>
            <a:r>
              <a:rPr lang="en-US" dirty="0"/>
              <a:t>                                                         (diffusing trapping)</a:t>
            </a:r>
          </a:p>
          <a:p>
            <a:r>
              <a:rPr lang="en-US" dirty="0"/>
              <a:t>                                                       NH4+Cl- ---NH4Cl</a:t>
            </a:r>
          </a:p>
          <a:p>
            <a:r>
              <a:rPr lang="en-US" dirty="0"/>
              <a:t>                                                                (slight acidic)</a:t>
            </a:r>
          </a:p>
          <a:p>
            <a:pPr marL="0" indent="0">
              <a:buNone/>
            </a:pPr>
            <a:r>
              <a:rPr lang="en-US" dirty="0"/>
              <a:t>Excrete large amount of H+---minimal change in PH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7400" y="838200"/>
            <a:ext cx="4419600" cy="350520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Glutamine, </a:t>
            </a:r>
            <a:r>
              <a:rPr lang="en-US" dirty="0" err="1"/>
              <a:t>glycine,glutamic</a:t>
            </a:r>
            <a:r>
              <a:rPr lang="en-US" dirty="0"/>
              <a:t> acid------</a:t>
            </a:r>
            <a:r>
              <a:rPr lang="en-US" dirty="0" err="1"/>
              <a:t>glutaminase</a:t>
            </a:r>
            <a:r>
              <a:rPr lang="en-US" dirty="0"/>
              <a:t> enzyme-----NH3</a:t>
            </a:r>
          </a:p>
          <a:p>
            <a:r>
              <a:rPr lang="en-US" dirty="0"/>
              <a:t>                                                             fat soluble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H2CO3-----H2O+CO2</a:t>
            </a:r>
          </a:p>
          <a:p>
            <a:endParaRPr lang="en-US" dirty="0"/>
          </a:p>
          <a:p>
            <a:r>
              <a:rPr lang="en-US" dirty="0"/>
              <a:t>HCO3                 H+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1028700"/>
            <a:ext cx="1371600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NH3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61809" y="23622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543800" y="3567545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95600" y="31242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0" y="31242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447800" y="3429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66800" y="2819400"/>
            <a:ext cx="640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62400" y="3429000"/>
            <a:ext cx="3494809" cy="138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1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>
            <a:normAutofit/>
          </a:bodyPr>
          <a:lstStyle/>
          <a:p>
            <a:r>
              <a:rPr lang="en-US" dirty="0" err="1"/>
              <a:t>N.b</a:t>
            </a:r>
            <a:r>
              <a:rPr lang="en-US" dirty="0"/>
              <a:t>: there are two types of nephrons </a:t>
            </a:r>
          </a:p>
          <a:p>
            <a:r>
              <a:rPr lang="en-US" dirty="0"/>
              <a:t>Cortical nephrons             </a:t>
            </a:r>
            <a:r>
              <a:rPr lang="en-US" dirty="0" err="1"/>
              <a:t>juxta</a:t>
            </a:r>
            <a:r>
              <a:rPr lang="en-US" dirty="0"/>
              <a:t> medullary nephrons</a:t>
            </a:r>
          </a:p>
          <a:p>
            <a:r>
              <a:rPr lang="en-US" dirty="0"/>
              <a:t>In cortex                             in medulla</a:t>
            </a:r>
          </a:p>
          <a:p>
            <a:r>
              <a:rPr lang="en-US" dirty="0"/>
              <a:t>85%                                     15%</a:t>
            </a:r>
          </a:p>
          <a:p>
            <a:r>
              <a:rPr lang="en-US" dirty="0"/>
              <a:t>In outer portion                Deep</a:t>
            </a:r>
          </a:p>
          <a:p>
            <a:r>
              <a:rPr lang="en-US" dirty="0"/>
              <a:t>Short loop                          Long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6858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0" y="6858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800" y="1143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1143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38600" y="9144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790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553200"/>
          </a:xfrm>
        </p:spPr>
        <p:txBody>
          <a:bodyPr/>
          <a:lstStyle/>
          <a:p>
            <a:r>
              <a:rPr lang="en-US" dirty="0" err="1"/>
              <a:t>Autoregulation</a:t>
            </a:r>
            <a:r>
              <a:rPr lang="en-US" dirty="0"/>
              <a:t>:</a:t>
            </a:r>
          </a:p>
          <a:p>
            <a:r>
              <a:rPr lang="en-US" dirty="0"/>
              <a:t>Increase H+</a:t>
            </a:r>
          </a:p>
          <a:p>
            <a:r>
              <a:rPr lang="en-US" dirty="0"/>
              <a:t>Increase </a:t>
            </a:r>
          </a:p>
          <a:p>
            <a:r>
              <a:rPr lang="en-US" dirty="0"/>
              <a:t>(H+ + NH3)---NH4 -----(lipid insoluble)</a:t>
            </a:r>
          </a:p>
          <a:p>
            <a:r>
              <a:rPr lang="en-US" dirty="0"/>
              <a:t>                                    not inhibit </a:t>
            </a:r>
            <a:r>
              <a:rPr lang="en-US" dirty="0" err="1"/>
              <a:t>glutaminase</a:t>
            </a:r>
            <a:r>
              <a:rPr lang="en-US" dirty="0"/>
              <a:t> enzyme</a:t>
            </a:r>
          </a:p>
          <a:p>
            <a:r>
              <a:rPr lang="en-US" dirty="0"/>
              <a:t>More formation of NH3 in cell from glutamine</a:t>
            </a:r>
          </a:p>
          <a:p>
            <a:r>
              <a:rPr lang="en-US" dirty="0"/>
              <a:t>                             BUT</a:t>
            </a:r>
          </a:p>
          <a:p>
            <a:r>
              <a:rPr lang="en-US" dirty="0"/>
              <a:t>On H+ decrease</a:t>
            </a:r>
          </a:p>
          <a:p>
            <a:r>
              <a:rPr lang="en-US" dirty="0"/>
              <a:t>No H+ to bind to NH3 in lumen ----increase NH3</a:t>
            </a:r>
          </a:p>
          <a:p>
            <a:r>
              <a:rPr lang="en-US" dirty="0"/>
              <a:t>NH3 is lipid soluble</a:t>
            </a:r>
          </a:p>
          <a:p>
            <a:r>
              <a:rPr lang="en-US" dirty="0"/>
              <a:t>Diffuse back to cell &amp; inhibit </a:t>
            </a:r>
            <a:r>
              <a:rPr lang="en-US" dirty="0" err="1"/>
              <a:t>Glutaminase</a:t>
            </a:r>
            <a:r>
              <a:rPr lang="en-US" dirty="0"/>
              <a:t> enzyme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1143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800" y="2971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0200" y="4572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5257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00200" y="5791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118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</p:spPr>
        <p:txBody>
          <a:bodyPr/>
          <a:lstStyle/>
          <a:p>
            <a:r>
              <a:rPr lang="en-US" dirty="0"/>
              <a:t>Mechanism of urine concentration:</a:t>
            </a:r>
          </a:p>
          <a:p>
            <a:r>
              <a:rPr lang="en-US" dirty="0"/>
              <a:t>Counter current mechanism: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371600"/>
          <a:ext cx="8686800" cy="486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Counter</a:t>
                      </a:r>
                      <a:r>
                        <a:rPr lang="en-US" baseline="0" dirty="0"/>
                        <a:t> current </a:t>
                      </a:r>
                      <a:r>
                        <a:rPr lang="en-US" baseline="0" dirty="0" err="1"/>
                        <a:t>multiplyer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Counter current exchanger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b="1" u="sng" dirty="0"/>
                        <a:t>Thick part of ascending limb </a:t>
                      </a:r>
                    </a:p>
                    <a:p>
                      <a:r>
                        <a:rPr lang="en-US" dirty="0"/>
                        <a:t>*Lined by </a:t>
                      </a:r>
                      <a:r>
                        <a:rPr lang="en-US" dirty="0" err="1"/>
                        <a:t>cuboidal</a:t>
                      </a:r>
                      <a:r>
                        <a:rPr lang="en-US" dirty="0"/>
                        <a:t> epithelium</a:t>
                      </a:r>
                    </a:p>
                    <a:p>
                      <a:r>
                        <a:rPr lang="en-US" dirty="0"/>
                        <a:t>*Na+ actively pass from lumen to ECF</a:t>
                      </a:r>
                    </a:p>
                    <a:p>
                      <a:r>
                        <a:rPr lang="en-US" dirty="0"/>
                        <a:t>*CL-</a:t>
                      </a:r>
                      <a:r>
                        <a:rPr lang="en-US" baseline="0" dirty="0"/>
                        <a:t> pass passively secondary to Na+</a:t>
                      </a:r>
                    </a:p>
                    <a:p>
                      <a:r>
                        <a:rPr lang="en-US" baseline="0" dirty="0"/>
                        <a:t>*wall is impermeable to water</a:t>
                      </a:r>
                    </a:p>
                    <a:p>
                      <a:r>
                        <a:rPr lang="en-US" baseline="0" dirty="0"/>
                        <a:t>*this results in increased osmotic pressure of ECF &amp; fluid going to distal tubules become </a:t>
                      </a:r>
                      <a:r>
                        <a:rPr lang="en-US" baseline="0" dirty="0" err="1"/>
                        <a:t>hypoosmotic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-</a:t>
                      </a:r>
                      <a:r>
                        <a:rPr lang="en-US" b="1" u="sng" baseline="0" dirty="0"/>
                        <a:t>Thin part of ascending limb :</a:t>
                      </a:r>
                    </a:p>
                    <a:p>
                      <a:r>
                        <a:rPr lang="en-US" dirty="0"/>
                        <a:t>*this part is permeable to Na+ &amp; CL-so they pass passively from lumen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to ECF</a:t>
                      </a:r>
                    </a:p>
                    <a:p>
                      <a:r>
                        <a:rPr lang="en-US" dirty="0"/>
                        <a:t>*this</a:t>
                      </a:r>
                      <a:r>
                        <a:rPr lang="en-US" baseline="0" dirty="0"/>
                        <a:t> part is  impermeable to water</a:t>
                      </a:r>
                    </a:p>
                    <a:p>
                      <a:r>
                        <a:rPr lang="en-US" baseline="0" dirty="0"/>
                        <a:t>*this form more high osmotic pressure in </a:t>
                      </a:r>
                      <a:r>
                        <a:rPr lang="en-US" baseline="0" dirty="0" err="1"/>
                        <a:t>interstitium</a:t>
                      </a:r>
                      <a:r>
                        <a:rPr lang="en-US" baseline="0" dirty="0"/>
                        <a:t> and fluid going to distal tubules become </a:t>
                      </a:r>
                      <a:r>
                        <a:rPr lang="en-US" baseline="0" dirty="0" err="1"/>
                        <a:t>hypoosmotic</a:t>
                      </a:r>
                      <a:r>
                        <a:rPr lang="en-US" baseline="0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b="1" u="sng" dirty="0" err="1"/>
                        <a:t>vasa</a:t>
                      </a:r>
                      <a:r>
                        <a:rPr lang="en-US" b="1" u="sng" dirty="0"/>
                        <a:t> recta counter current exchanger :</a:t>
                      </a:r>
                    </a:p>
                    <a:p>
                      <a:r>
                        <a:rPr lang="en-US" dirty="0"/>
                        <a:t>*</a:t>
                      </a:r>
                      <a:r>
                        <a:rPr lang="en-US" b="1" u="sng" dirty="0"/>
                        <a:t>Descending limb of </a:t>
                      </a:r>
                      <a:r>
                        <a:rPr lang="en-US" b="1" u="sng" dirty="0" err="1"/>
                        <a:t>vasa</a:t>
                      </a:r>
                      <a:r>
                        <a:rPr lang="en-US" b="1" u="sng" dirty="0"/>
                        <a:t> recta :</a:t>
                      </a:r>
                    </a:p>
                    <a:p>
                      <a:r>
                        <a:rPr lang="en-US" dirty="0"/>
                        <a:t>-through this limb the Na+ ,</a:t>
                      </a:r>
                      <a:r>
                        <a:rPr lang="en-US" baseline="0" dirty="0"/>
                        <a:t> CL- &amp; urea pass from ECF to blood by concentration gradient </a:t>
                      </a:r>
                    </a:p>
                    <a:p>
                      <a:r>
                        <a:rPr lang="en-US" baseline="0" dirty="0"/>
                        <a:t>-water passes from blood to ECF by osmosis </a:t>
                      </a:r>
                    </a:p>
                    <a:p>
                      <a:r>
                        <a:rPr lang="en-US" dirty="0"/>
                        <a:t>-the net result that the blood is becoming hypertonic at the tip of </a:t>
                      </a:r>
                      <a:r>
                        <a:rPr lang="en-US" dirty="0" err="1"/>
                        <a:t>vasa</a:t>
                      </a:r>
                      <a:r>
                        <a:rPr lang="en-US" dirty="0"/>
                        <a:t> recta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</a:t>
                      </a:r>
                      <a:r>
                        <a:rPr lang="en-US" b="1" u="sng" dirty="0"/>
                        <a:t>Ascending limb of </a:t>
                      </a:r>
                      <a:r>
                        <a:rPr lang="en-US" b="1" u="sng" dirty="0" err="1"/>
                        <a:t>vasa</a:t>
                      </a:r>
                      <a:r>
                        <a:rPr lang="en-US" b="1" u="sng" dirty="0"/>
                        <a:t> recta :</a:t>
                      </a:r>
                    </a:p>
                    <a:p>
                      <a:r>
                        <a:rPr lang="en-US" dirty="0"/>
                        <a:t>*Na+ , CL- &amp; urea pass</a:t>
                      </a:r>
                      <a:r>
                        <a:rPr lang="en-US" baseline="0" dirty="0"/>
                        <a:t> from blood to </a:t>
                      </a:r>
                      <a:r>
                        <a:rPr lang="en-US" baseline="0" dirty="0" err="1"/>
                        <a:t>interstitium</a:t>
                      </a:r>
                      <a:r>
                        <a:rPr lang="en-US" baseline="0" dirty="0"/>
                        <a:t> as the blood is now more concentrated </a:t>
                      </a:r>
                    </a:p>
                    <a:p>
                      <a:r>
                        <a:rPr lang="en-US" baseline="0" dirty="0"/>
                        <a:t>*water pass from the ECF to blood as blood is more concentrated</a:t>
                      </a:r>
                    </a:p>
                    <a:p>
                      <a:r>
                        <a:rPr lang="en-US" baseline="0" dirty="0"/>
                        <a:t>*net result Na+, CL- </a:t>
                      </a:r>
                      <a:r>
                        <a:rPr lang="en-US" baseline="0" dirty="0" err="1"/>
                        <a:t>recirculate</a:t>
                      </a:r>
                      <a:r>
                        <a:rPr lang="en-US" baseline="0" dirty="0"/>
                        <a:t> in the ECF &amp; water leave the ECF to blood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763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r>
                        <a:rPr lang="en-US" b="1" u="sng" dirty="0"/>
                        <a:t>Thin descending limb:</a:t>
                      </a:r>
                    </a:p>
                    <a:p>
                      <a:r>
                        <a:rPr lang="en-US" dirty="0"/>
                        <a:t>*lined by simple </a:t>
                      </a:r>
                      <a:r>
                        <a:rPr lang="en-US" dirty="0" err="1"/>
                        <a:t>squamous</a:t>
                      </a:r>
                      <a:r>
                        <a:rPr lang="en-US" dirty="0"/>
                        <a:t> epithelium </a:t>
                      </a:r>
                    </a:p>
                    <a:p>
                      <a:r>
                        <a:rPr lang="en-US" dirty="0"/>
                        <a:t>*impermeable to Na+ , CL- , and urea</a:t>
                      </a:r>
                    </a:p>
                    <a:p>
                      <a:r>
                        <a:rPr lang="en-US" dirty="0"/>
                        <a:t>*freely permeable to water by osmosis </a:t>
                      </a:r>
                    </a:p>
                    <a:p>
                      <a:r>
                        <a:rPr lang="en-US" dirty="0"/>
                        <a:t>*net result the fluid passing will be more and more hypertonic -----reach 1200 m </a:t>
                      </a:r>
                      <a:r>
                        <a:rPr lang="en-US" dirty="0" err="1"/>
                        <a:t>osmol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vasa</a:t>
            </a:r>
            <a:r>
              <a:rPr lang="en-US" dirty="0"/>
              <a:t> recta form two functions which are :</a:t>
            </a:r>
          </a:p>
          <a:p>
            <a:r>
              <a:rPr lang="en-US" dirty="0"/>
              <a:t>1-trapp solutes in the renal medulla </a:t>
            </a:r>
          </a:p>
          <a:p>
            <a:r>
              <a:rPr lang="en-US" dirty="0"/>
              <a:t>2-remove the </a:t>
            </a:r>
            <a:r>
              <a:rPr lang="en-US" dirty="0" err="1"/>
              <a:t>absorebed</a:t>
            </a:r>
            <a:r>
              <a:rPr lang="en-US" dirty="0"/>
              <a:t> water from medulla to blood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Role of urea in concentration of urine :</a:t>
            </a:r>
          </a:p>
          <a:p>
            <a:r>
              <a:rPr lang="en-US" dirty="0"/>
              <a:t>-urea is absorbed in the </a:t>
            </a:r>
            <a:r>
              <a:rPr lang="en-US" dirty="0" err="1"/>
              <a:t>medullary</a:t>
            </a:r>
            <a:r>
              <a:rPr lang="en-US" dirty="0"/>
              <a:t> collecting ducts </a:t>
            </a:r>
          </a:p>
          <a:p>
            <a:r>
              <a:rPr lang="en-US" dirty="0"/>
              <a:t>-this part is highly permeable to urea by ADH </a:t>
            </a:r>
          </a:p>
          <a:p>
            <a:r>
              <a:rPr lang="en-US" dirty="0"/>
              <a:t>-this increase osmotic pressure </a:t>
            </a:r>
          </a:p>
          <a:p>
            <a:r>
              <a:rPr lang="en-US" dirty="0"/>
              <a:t>-increase water </a:t>
            </a:r>
            <a:r>
              <a:rPr lang="en-US" dirty="0" err="1"/>
              <a:t>reabsorption</a:t>
            </a:r>
            <a:r>
              <a:rPr lang="en-US" dirty="0"/>
              <a:t> by descending limb of loop of </a:t>
            </a:r>
            <a:r>
              <a:rPr lang="en-US" dirty="0" err="1"/>
              <a:t>henle</a:t>
            </a:r>
            <a:r>
              <a:rPr lang="en-US" dirty="0"/>
              <a:t> </a:t>
            </a:r>
          </a:p>
          <a:p>
            <a:r>
              <a:rPr lang="en-US" dirty="0"/>
              <a:t>-this increase Na+, CL- concentration in tubular fluid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Renal blood flow:</a:t>
            </a:r>
          </a:p>
          <a:p>
            <a:r>
              <a:rPr lang="en-US" dirty="0"/>
              <a:t>-The blood flow of kidney is about 1200 ml/min (20% of the cardiac output)</a:t>
            </a:r>
          </a:p>
          <a:p>
            <a:r>
              <a:rPr lang="en-US" dirty="0"/>
              <a:t>-The renal artery of the kidney :</a:t>
            </a:r>
          </a:p>
          <a:p>
            <a:r>
              <a:rPr lang="en-US" dirty="0"/>
              <a:t>*arises directly from the abdominal aorta </a:t>
            </a:r>
          </a:p>
          <a:p>
            <a:r>
              <a:rPr lang="en-US" dirty="0"/>
              <a:t>*enters the kidney at the </a:t>
            </a:r>
            <a:r>
              <a:rPr lang="en-US" dirty="0" err="1"/>
              <a:t>hilum</a:t>
            </a:r>
            <a:endParaRPr lang="en-US" dirty="0"/>
          </a:p>
          <a:p>
            <a:r>
              <a:rPr lang="en-US" dirty="0"/>
              <a:t>*it divides into several branches </a:t>
            </a:r>
          </a:p>
          <a:p>
            <a:r>
              <a:rPr lang="en-US" dirty="0"/>
              <a:t>-</a:t>
            </a:r>
            <a:r>
              <a:rPr lang="en-US" dirty="0" err="1"/>
              <a:t>interlobar</a:t>
            </a:r>
            <a:r>
              <a:rPr lang="en-US" dirty="0"/>
              <a:t> arteries </a:t>
            </a:r>
          </a:p>
          <a:p>
            <a:r>
              <a:rPr lang="en-US" dirty="0"/>
              <a:t>-</a:t>
            </a:r>
            <a:r>
              <a:rPr lang="en-US" dirty="0" err="1"/>
              <a:t>arcuate</a:t>
            </a:r>
            <a:r>
              <a:rPr lang="en-US" dirty="0"/>
              <a:t> arteries</a:t>
            </a:r>
          </a:p>
          <a:p>
            <a:r>
              <a:rPr lang="en-US" dirty="0"/>
              <a:t>-interlobular arteries</a:t>
            </a:r>
          </a:p>
          <a:p>
            <a:r>
              <a:rPr lang="en-US" dirty="0"/>
              <a:t>-afferent arterioles</a:t>
            </a:r>
          </a:p>
          <a:p>
            <a:r>
              <a:rPr lang="en-US" dirty="0"/>
              <a:t>-efferent arterioles </a:t>
            </a:r>
          </a:p>
          <a:p>
            <a:r>
              <a:rPr lang="en-US" dirty="0"/>
              <a:t>-</a:t>
            </a:r>
            <a:r>
              <a:rPr lang="en-US" dirty="0" err="1"/>
              <a:t>peritubular</a:t>
            </a:r>
            <a:r>
              <a:rPr lang="en-US" dirty="0"/>
              <a:t> capillaries which gives the </a:t>
            </a:r>
            <a:r>
              <a:rPr lang="en-US" dirty="0" err="1"/>
              <a:t>vasa</a:t>
            </a:r>
            <a:r>
              <a:rPr lang="en-US" dirty="0"/>
              <a:t> recta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81800"/>
          </a:xfrm>
        </p:spPr>
        <p:txBody>
          <a:bodyPr/>
          <a:lstStyle/>
          <a:p>
            <a:pPr algn="ctr"/>
            <a:r>
              <a:rPr lang="en-US" dirty="0"/>
              <a:t>Reproduction </a:t>
            </a:r>
          </a:p>
          <a:p>
            <a:r>
              <a:rPr lang="en-US" dirty="0"/>
              <a:t>The female reproductive system:</a:t>
            </a:r>
          </a:p>
          <a:p>
            <a:pPr marL="0" indent="0">
              <a:buNone/>
            </a:pPr>
            <a:r>
              <a:rPr lang="en-US" dirty="0"/>
              <a:t>Primary sex organs                       secondary sex organs</a:t>
            </a:r>
          </a:p>
          <a:p>
            <a:pPr marL="0" indent="0">
              <a:buNone/>
            </a:pPr>
            <a:r>
              <a:rPr lang="en-US" dirty="0"/>
              <a:t>1- 2ovaries                            1-2 fallopian tubes</a:t>
            </a:r>
          </a:p>
          <a:p>
            <a:pPr marL="0" indent="0">
              <a:buNone/>
            </a:pPr>
            <a:r>
              <a:rPr lang="en-US" dirty="0"/>
              <a:t>They function:                      2-uterus</a:t>
            </a:r>
          </a:p>
          <a:p>
            <a:pPr marL="0" indent="0">
              <a:buNone/>
            </a:pPr>
            <a:r>
              <a:rPr lang="en-US" dirty="0"/>
              <a:t>*Oogenesis                           3-vagina</a:t>
            </a:r>
          </a:p>
          <a:p>
            <a:pPr marL="0" indent="0">
              <a:buNone/>
            </a:pPr>
            <a:r>
              <a:rPr lang="en-US" dirty="0"/>
              <a:t>Formation of ova                 4-bartholin gland</a:t>
            </a:r>
          </a:p>
          <a:p>
            <a:pPr marL="0" indent="0">
              <a:buNone/>
            </a:pPr>
            <a:r>
              <a:rPr lang="en-US" dirty="0"/>
              <a:t>*secrete hormones             5-external </a:t>
            </a:r>
            <a:r>
              <a:rPr lang="en-US" dirty="0" err="1"/>
              <a:t>genetalia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6-2 mammary glands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76600" y="99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00600" y="990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693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781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Oogenesis:</a:t>
            </a:r>
          </a:p>
          <a:p>
            <a:r>
              <a:rPr lang="en-US" dirty="0" err="1"/>
              <a:t>Def</a:t>
            </a:r>
            <a:r>
              <a:rPr lang="en-US" dirty="0"/>
              <a:t>: formation &amp; release of ova</a:t>
            </a:r>
          </a:p>
          <a:p>
            <a:r>
              <a:rPr lang="en-US" dirty="0"/>
              <a:t>         occur in the embryonic life</a:t>
            </a:r>
          </a:p>
          <a:p>
            <a:endParaRPr lang="en-US" dirty="0"/>
          </a:p>
          <a:p>
            <a:r>
              <a:rPr lang="en-US" dirty="0"/>
              <a:t>Ovarian cycle:</a:t>
            </a:r>
          </a:p>
          <a:p>
            <a:r>
              <a:rPr lang="en-US" dirty="0" err="1"/>
              <a:t>Def</a:t>
            </a:r>
            <a:r>
              <a:rPr lang="en-US" dirty="0"/>
              <a:t>: changes that occur in ovaries each month (cycle). </a:t>
            </a:r>
          </a:p>
          <a:p>
            <a:r>
              <a:rPr lang="en-US" dirty="0"/>
              <a:t>-The changes depend on </a:t>
            </a:r>
            <a:r>
              <a:rPr lang="en-US" dirty="0" err="1"/>
              <a:t>gonadotropines</a:t>
            </a:r>
            <a:r>
              <a:rPr lang="en-US" dirty="0"/>
              <a:t> (FSH, LH) of anterior pituitary</a:t>
            </a:r>
          </a:p>
          <a:p>
            <a:r>
              <a:rPr lang="en-US" dirty="0"/>
              <a:t>-the cycle ends in release of single ovum from ovaries each month</a:t>
            </a:r>
          </a:p>
          <a:p>
            <a:r>
              <a:rPr lang="en-US" dirty="0"/>
              <a:t>-secrete hormones which prepare the uterus for implantation  </a:t>
            </a:r>
          </a:p>
          <a:p>
            <a:r>
              <a:rPr lang="en-US" dirty="0"/>
              <a:t> it includes 3 stages: 1-Follicular maturation</a:t>
            </a:r>
          </a:p>
          <a:p>
            <a:r>
              <a:rPr lang="en-US" dirty="0"/>
              <a:t>                                     2-Ovulation</a:t>
            </a:r>
          </a:p>
          <a:p>
            <a:r>
              <a:rPr lang="en-US" dirty="0"/>
              <a:t>                                     3-(luteal phase)corpus </a:t>
            </a:r>
            <a:r>
              <a:rPr lang="en-US" dirty="0" err="1"/>
              <a:t>luteum</a:t>
            </a:r>
            <a:r>
              <a:rPr lang="en-US" dirty="0"/>
              <a:t> </a:t>
            </a:r>
          </a:p>
          <a:p>
            <a:r>
              <a:rPr lang="en-US" dirty="0"/>
              <a:t>                                         formation</a:t>
            </a:r>
          </a:p>
          <a:p>
            <a:r>
              <a:rPr lang="en-US" dirty="0"/>
              <a:t>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098754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15400" cy="670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NB: before the female reach </a:t>
            </a:r>
            <a:r>
              <a:rPr lang="en-US" dirty="0" err="1"/>
              <a:t>puberity</a:t>
            </a:r>
            <a:r>
              <a:rPr lang="en-US" dirty="0"/>
              <a:t> </a:t>
            </a:r>
            <a:r>
              <a:rPr lang="en-US" b="1" u="sng" dirty="0"/>
              <a:t>HER </a:t>
            </a:r>
            <a:r>
              <a:rPr lang="en-US" dirty="0"/>
              <a:t>hypothalamus is under </a:t>
            </a:r>
            <a:r>
              <a:rPr lang="en-US" b="1" u="sng" dirty="0"/>
              <a:t>MASSIVE</a:t>
            </a:r>
            <a:r>
              <a:rPr lang="en-US" dirty="0"/>
              <a:t> negative feed back for the minimal amounts of estrogen released from the ovaries</a:t>
            </a:r>
          </a:p>
          <a:p>
            <a:pPr marL="0" indent="0">
              <a:buNone/>
            </a:pPr>
            <a:r>
              <a:rPr lang="en-US" b="1" u="sng" dirty="0"/>
              <a:t>Minimal estrogen level--------massive inhibition of </a:t>
            </a:r>
            <a:r>
              <a:rPr lang="en-US" b="1" u="sng" dirty="0" err="1"/>
              <a:t>GnRH</a:t>
            </a:r>
            <a:r>
              <a:rPr lang="en-US" b="1" u="sng" dirty="0"/>
              <a:t> of the hypothalamus----no  FSH , LH of the anterior pituitary ------ no growth of follicles in ovaries No ovulation during infancy.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b="1" u="sng" dirty="0"/>
              <a:t>Puberty</a:t>
            </a:r>
            <a:r>
              <a:rPr lang="en-US" dirty="0"/>
              <a:t> the </a:t>
            </a:r>
            <a:r>
              <a:rPr lang="en-US" b="1" u="sng" dirty="0"/>
              <a:t>hypothalamus</a:t>
            </a:r>
            <a:r>
              <a:rPr lang="en-US" dirty="0"/>
              <a:t> is suddenly released from this inhibition &amp; the minimal amounts of estrogen are no longer able to cause inhibition of the </a:t>
            </a:r>
            <a:r>
              <a:rPr lang="en-US" dirty="0" err="1"/>
              <a:t>GnRH</a:t>
            </a:r>
            <a:r>
              <a:rPr lang="en-US" dirty="0"/>
              <a:t> of the hypothalamus</a:t>
            </a:r>
          </a:p>
          <a:p>
            <a:pPr marL="0" indent="0">
              <a:buNone/>
            </a:pPr>
            <a:r>
              <a:rPr lang="en-US" b="1" u="sng" dirty="0"/>
              <a:t>The hypothalamus begins to release </a:t>
            </a:r>
            <a:r>
              <a:rPr lang="en-US" b="1" u="sng" dirty="0" err="1"/>
              <a:t>GnRH</a:t>
            </a:r>
            <a:r>
              <a:rPr lang="en-US" b="1" u="sng" dirty="0"/>
              <a:t> ----the </a:t>
            </a:r>
            <a:r>
              <a:rPr lang="en-US" b="1" u="sng" dirty="0" err="1"/>
              <a:t>anterir</a:t>
            </a:r>
            <a:r>
              <a:rPr lang="en-US" b="1" u="sng" dirty="0"/>
              <a:t> pituitary begins to release FSH ,LH ----they cause the follicles in the ovaries to begin growth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76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0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1- follicular maturation:</a:t>
            </a:r>
          </a:p>
          <a:p>
            <a:r>
              <a:rPr lang="en-US" dirty="0"/>
              <a:t>-this phase begins at puberty </a:t>
            </a:r>
          </a:p>
          <a:p>
            <a:r>
              <a:rPr lang="en-US" dirty="0"/>
              <a:t>-the hypothalamus releases—</a:t>
            </a:r>
            <a:r>
              <a:rPr lang="en-US" dirty="0" err="1"/>
              <a:t>GnRH</a:t>
            </a:r>
            <a:r>
              <a:rPr lang="en-US" dirty="0"/>
              <a:t>---the anterior pituitary releases ---FSH , LH ---- </a:t>
            </a:r>
          </a:p>
          <a:p>
            <a:r>
              <a:rPr lang="en-US" dirty="0"/>
              <a:t>Every month FSH promote maturation of 10-15 of the follicles in the ovaries (primordial follicles) (growing follicles).</a:t>
            </a:r>
          </a:p>
          <a:p>
            <a:r>
              <a:rPr lang="en-US" dirty="0"/>
              <a:t>The growing follicles begin to secrete large amounts of estrogen</a:t>
            </a:r>
          </a:p>
          <a:p>
            <a:r>
              <a:rPr lang="en-US" dirty="0"/>
              <a:t>The follicles have receptors for estrogen on their surface and they depend on this estrogen for their growth and maturation</a:t>
            </a:r>
          </a:p>
          <a:p>
            <a:r>
              <a:rPr lang="en-US" dirty="0"/>
              <a:t>The large amounts of estrogen cause negative feed back on the FSH-----this lead to decrease estrogen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1828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9000" y="2743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3733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5029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227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/>
          <a:lstStyle/>
          <a:p>
            <a:r>
              <a:rPr lang="en-US" dirty="0"/>
              <a:t>The follicle which have the largest number of estrogen receptors </a:t>
            </a:r>
            <a:r>
              <a:rPr lang="en-US" b="1" u="sng" dirty="0"/>
              <a:t>ONLY</a:t>
            </a:r>
            <a:r>
              <a:rPr lang="en-US" dirty="0"/>
              <a:t> can survive under the decreased estrogen level ----it reach maturity----becomes </a:t>
            </a:r>
            <a:r>
              <a:rPr lang="en-US" b="1" u="sng" dirty="0"/>
              <a:t>MATURE GRAFFIAN FOLLICLE </a:t>
            </a:r>
            <a:r>
              <a:rPr lang="en-US" dirty="0"/>
              <a:t>---and the rest of the follicles regress and die.</a:t>
            </a:r>
          </a:p>
          <a:p>
            <a:r>
              <a:rPr lang="en-US" dirty="0"/>
              <a:t>This occur from day ONE ----till day FOURTEEN of the cycle ---(first half of the cycle).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757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/>
          <a:lstStyle/>
          <a:p>
            <a:r>
              <a:rPr lang="en-US" dirty="0"/>
              <a:t>2-ovulation:</a:t>
            </a:r>
          </a:p>
          <a:p>
            <a:r>
              <a:rPr lang="en-US" dirty="0"/>
              <a:t>-At day 14 of onset of menses (of cycle) </a:t>
            </a:r>
          </a:p>
          <a:p>
            <a:r>
              <a:rPr lang="en-US" dirty="0"/>
              <a:t>-estrogen level increase 300% for 72 hours</a:t>
            </a:r>
          </a:p>
          <a:p>
            <a:r>
              <a:rPr lang="en-US" dirty="0"/>
              <a:t>-the increased estrogen ---cause positive feed back on LH ---and cause LH surge.</a:t>
            </a:r>
          </a:p>
          <a:p>
            <a:pPr marL="0" indent="0">
              <a:buNone/>
            </a:pPr>
            <a:r>
              <a:rPr lang="en-US" dirty="0"/>
              <a:t>The LH cause the follicles to </a:t>
            </a:r>
            <a:r>
              <a:rPr lang="en-US" b="1" dirty="0"/>
              <a:t>SWELL</a:t>
            </a:r>
          </a:p>
          <a:p>
            <a:r>
              <a:rPr lang="en-US" dirty="0"/>
              <a:t>                                                RUPTURE the OVARY</a:t>
            </a:r>
          </a:p>
          <a:p>
            <a:r>
              <a:rPr lang="en-US" dirty="0"/>
              <a:t>                                                RELEASE OVA to TUBES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0" y="990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52600" y="1600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2590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510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/>
          <a:lstStyle/>
          <a:p>
            <a:r>
              <a:rPr lang="en-US" dirty="0"/>
              <a:t>3-Corpus </a:t>
            </a:r>
            <a:r>
              <a:rPr lang="en-US" dirty="0" err="1"/>
              <a:t>luteum</a:t>
            </a:r>
            <a:r>
              <a:rPr lang="en-US" dirty="0"/>
              <a:t> formation:</a:t>
            </a:r>
          </a:p>
          <a:p>
            <a:r>
              <a:rPr lang="en-US" dirty="0"/>
              <a:t>-the cells in the ovary which were surrounding the ova ----become the CORPUS LEUTEUM.</a:t>
            </a:r>
          </a:p>
          <a:p>
            <a:r>
              <a:rPr lang="en-US" dirty="0"/>
              <a:t>- it is a temporary structure</a:t>
            </a:r>
          </a:p>
          <a:p>
            <a:r>
              <a:rPr lang="en-US" dirty="0"/>
              <a:t>-it releases estrogen &amp; progesterone but mainly progesterone----they increase the blood supply to the uterus.</a:t>
            </a:r>
          </a:p>
          <a:p>
            <a:r>
              <a:rPr lang="en-US" dirty="0"/>
              <a:t>-it depends on LH for its survival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699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705589"/>
              </p:ext>
            </p:extLst>
          </p:nvPr>
        </p:nvGraphicFramePr>
        <p:xfrm>
          <a:off x="0" y="304800"/>
          <a:ext cx="9144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276">
                <a:tc>
                  <a:txBody>
                    <a:bodyPr/>
                    <a:lstStyle/>
                    <a:p>
                      <a:r>
                        <a:rPr lang="en-US" b="1" dirty="0"/>
                        <a:t>If NO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If pregnancy 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124">
                <a:tc>
                  <a:txBody>
                    <a:bodyPr/>
                    <a:lstStyle/>
                    <a:p>
                      <a:r>
                        <a:rPr lang="en-US" b="1" dirty="0"/>
                        <a:t>-The high levels of ESTROGEN</a:t>
                      </a:r>
                      <a:r>
                        <a:rPr lang="en-US" b="1" baseline="0" dirty="0"/>
                        <a:t> , &amp; PROGESTERONE  cause negative feed back on FSH , LH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-decrease FSH , LH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-the corpus </a:t>
                      </a:r>
                      <a:r>
                        <a:rPr lang="en-US" b="1" baseline="0" dirty="0" err="1"/>
                        <a:t>luteum</a:t>
                      </a:r>
                      <a:r>
                        <a:rPr lang="en-US" b="1" baseline="0" dirty="0"/>
                        <a:t> which depends  on the LH for survival ----lives for 14 days then die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Decrease estrogen &amp; progesterone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This cause decrease blood supply to uterus &amp; Degeneration of the endometrium (menstrual bleeding) </a:t>
                      </a:r>
                    </a:p>
                    <a:p>
                      <a:endParaRPr lang="en-US" b="1" baseline="0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-the</a:t>
                      </a:r>
                      <a:r>
                        <a:rPr lang="en-US" b="1" baseline="0" dirty="0"/>
                        <a:t> sperm meets the ova &amp; fertilization occur.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-the fertilized ovum the trophoblastic cells release HCG (HUMAN CHORIONIC GONADOTROPINES)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-the HCG maintain the life of the corpus </a:t>
                      </a:r>
                      <a:r>
                        <a:rPr lang="en-US" b="1" baseline="0" dirty="0" err="1"/>
                        <a:t>luteum</a:t>
                      </a:r>
                      <a:r>
                        <a:rPr lang="en-US" b="1" baseline="0" dirty="0"/>
                        <a:t> for 2-4 months ------till the placenta is formed-----then it begin to release the estrogen &amp; progesterone  to maintain pregnancy.</a:t>
                      </a:r>
                    </a:p>
                    <a:p>
                      <a:endParaRPr lang="en-US" b="1" baseline="0" dirty="0"/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371600" y="1752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71600" y="2438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3276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600" y="3733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43600" y="152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43600" y="2743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039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/>
          <a:lstStyle/>
          <a:p>
            <a:r>
              <a:rPr lang="en-US" dirty="0"/>
              <a:t>Menstrual cycle:</a:t>
            </a:r>
          </a:p>
          <a:p>
            <a:r>
              <a:rPr lang="en-US" dirty="0"/>
              <a:t>The endometrium of the uterus is divided into</a:t>
            </a:r>
          </a:p>
          <a:p>
            <a:pPr marL="0" indent="0">
              <a:buNone/>
            </a:pPr>
            <a:r>
              <a:rPr lang="en-US" dirty="0"/>
              <a:t>Outer superficial layer                         Deep basal layer</a:t>
            </a:r>
          </a:p>
          <a:p>
            <a:pPr marL="0" indent="0">
              <a:buNone/>
            </a:pPr>
            <a:r>
              <a:rPr lang="en-US" dirty="0"/>
              <a:t>*outer 2/3                                   *inner 1/3</a:t>
            </a:r>
          </a:p>
          <a:p>
            <a:pPr marL="0" indent="0">
              <a:buNone/>
            </a:pPr>
            <a:r>
              <a:rPr lang="en-US" dirty="0"/>
              <a:t>*prepare for implantation        *for regeneration</a:t>
            </a:r>
          </a:p>
          <a:p>
            <a:pPr marL="0" indent="0">
              <a:buNone/>
            </a:pPr>
            <a:r>
              <a:rPr lang="en-US" dirty="0"/>
              <a:t>*supplied by </a:t>
            </a:r>
            <a:r>
              <a:rPr lang="en-US" dirty="0" err="1"/>
              <a:t>tortuos</a:t>
            </a:r>
            <a:r>
              <a:rPr lang="en-US" dirty="0"/>
              <a:t> arteries   *have straight arteries</a:t>
            </a:r>
          </a:p>
          <a:p>
            <a:pPr marL="0" indent="0">
              <a:buNone/>
            </a:pPr>
            <a:r>
              <a:rPr lang="en-US" dirty="0"/>
              <a:t>The menstrual cycle is divided into 3 phases </a:t>
            </a:r>
          </a:p>
          <a:p>
            <a:pPr marL="0" indent="0">
              <a:buNone/>
            </a:pPr>
            <a:r>
              <a:rPr lang="en-US" dirty="0"/>
              <a:t>Proliferative              Secretory                Destructive                </a:t>
            </a:r>
          </a:p>
          <a:p>
            <a:pPr marL="0" indent="0">
              <a:buNone/>
            </a:pPr>
            <a:r>
              <a:rPr lang="en-US" dirty="0"/>
              <a:t>Phase                          </a:t>
            </a:r>
            <a:r>
              <a:rPr lang="en-US" dirty="0" err="1"/>
              <a:t>phase</a:t>
            </a:r>
            <a:r>
              <a:rPr lang="en-US" dirty="0"/>
              <a:t>                      </a:t>
            </a:r>
            <a:r>
              <a:rPr lang="en-US" dirty="0" err="1"/>
              <a:t>phase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(estrogen phase) (progesterone phase) (menses)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11430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57800" y="11430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33600" y="39624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3962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39624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52578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29400" y="5410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53000" y="16002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151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331173"/>
              </p:ext>
            </p:extLst>
          </p:nvPr>
        </p:nvGraphicFramePr>
        <p:xfrm>
          <a:off x="1" y="27708"/>
          <a:ext cx="9088581" cy="726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9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6586">
                <a:tc>
                  <a:txBody>
                    <a:bodyPr/>
                    <a:lstStyle/>
                    <a:p>
                      <a:r>
                        <a:rPr lang="en-US" b="1" dirty="0"/>
                        <a:t>Proliferative phase </a:t>
                      </a:r>
                    </a:p>
                    <a:p>
                      <a:r>
                        <a:rPr lang="en-US" b="1" dirty="0"/>
                        <a:t>(Estrogen phase)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Secretory phase</a:t>
                      </a:r>
                    </a:p>
                    <a:p>
                      <a:r>
                        <a:rPr lang="en-US" b="1" dirty="0"/>
                        <a:t>(progesterone phase)</a:t>
                      </a:r>
                    </a:p>
                    <a:p>
                      <a:r>
                        <a:rPr lang="en-US" b="1" dirty="0"/>
                        <a:t>(luteal phase)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Degenerative phase </a:t>
                      </a:r>
                    </a:p>
                    <a:p>
                      <a:r>
                        <a:rPr lang="en-US" b="1" dirty="0"/>
                        <a:t>(Menses)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306">
                <a:tc>
                  <a:txBody>
                    <a:bodyPr/>
                    <a:lstStyle/>
                    <a:p>
                      <a:r>
                        <a:rPr lang="en-US" b="1" dirty="0"/>
                        <a:t>*from day 5 –till day 14 of the cycle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Estrogen &amp; progesterone released from the growing follicles----act on the endometrium causing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1-regeneration</a:t>
                      </a:r>
                      <a:r>
                        <a:rPr lang="en-US" b="1" baseline="0" dirty="0"/>
                        <a:t> of endometrium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2-growth of glands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3-development of endometrial vessels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4-thickness of endometrium is 3-4 mm</a:t>
                      </a:r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From day 14-till onset of menses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Progesterone (mainly) &amp; estrogen released from the corpus </a:t>
                      </a:r>
                      <a:r>
                        <a:rPr lang="en-US" b="1" dirty="0" err="1"/>
                        <a:t>luteum</a:t>
                      </a:r>
                      <a:r>
                        <a:rPr lang="en-US" b="1" dirty="0"/>
                        <a:t> act on the endometrium causing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1-endometrial glands become tortuous (cork screw) &amp; filled with secretions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2-thickness</a:t>
                      </a:r>
                      <a:r>
                        <a:rPr lang="en-US" b="1" baseline="0" dirty="0"/>
                        <a:t> of endometrium is 5-6 mm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3-stromal cells contain glycogen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4-spiral arteries are tortuous</a:t>
                      </a:r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Day 1-till day 5 of</a:t>
                      </a:r>
                      <a:r>
                        <a:rPr lang="en-US" b="1" baseline="0" dirty="0"/>
                        <a:t> the cycle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The death of the corpus </a:t>
                      </a:r>
                      <a:r>
                        <a:rPr lang="en-US" b="1" baseline="0" dirty="0" err="1"/>
                        <a:t>luteum</a:t>
                      </a:r>
                      <a:r>
                        <a:rPr lang="en-US" b="1" baseline="0" dirty="0"/>
                        <a:t> after the end of the 14 days of secretory phase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This lead to sudden drop of the estrogen &amp; progesterone levels in blood ---this lead to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The local PGs in wall of endometrium cause VC of spiral arteries----which lead to necrosis of superficial layer of endometrium 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The VC cause the release of VD prostaglandins----this form gush of blood remove necrotic epithelium—then vessels– VC &amp; shut off blood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914400" y="3124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3124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62800" y="2514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3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Vasa</a:t>
            </a:r>
            <a:r>
              <a:rPr lang="en-US" dirty="0"/>
              <a:t> recta:</a:t>
            </a:r>
          </a:p>
          <a:p>
            <a:r>
              <a:rPr lang="en-US" dirty="0"/>
              <a:t>-they are capillaries </a:t>
            </a:r>
          </a:p>
          <a:p>
            <a:r>
              <a:rPr lang="en-US" dirty="0"/>
              <a:t>-they descend in the medulla along </a:t>
            </a:r>
            <a:r>
              <a:rPr lang="en-US" dirty="0" err="1"/>
              <a:t>juxtamedullary</a:t>
            </a:r>
            <a:r>
              <a:rPr lang="en-US" dirty="0"/>
              <a:t> </a:t>
            </a:r>
            <a:r>
              <a:rPr lang="en-US" dirty="0" err="1"/>
              <a:t>nephrons</a:t>
            </a:r>
            <a:endParaRPr lang="en-US" dirty="0"/>
          </a:p>
          <a:p>
            <a:r>
              <a:rPr lang="en-US" dirty="0"/>
              <a:t>-they re-ascend into the cortex</a:t>
            </a:r>
          </a:p>
          <a:p>
            <a:r>
              <a:rPr lang="en-US" dirty="0"/>
              <a:t>-they supply the lower part of loop of </a:t>
            </a:r>
            <a:r>
              <a:rPr lang="en-US" dirty="0" err="1"/>
              <a:t>henle</a:t>
            </a:r>
            <a:endParaRPr lang="en-US" dirty="0"/>
          </a:p>
          <a:p>
            <a:r>
              <a:rPr lang="en-US" dirty="0"/>
              <a:t>-they are concerned with concentration of urine</a:t>
            </a:r>
          </a:p>
          <a:p>
            <a:r>
              <a:rPr lang="en-US" dirty="0"/>
              <a:t>-they offer high resistance to blood flow due to their great length</a:t>
            </a:r>
          </a:p>
          <a:p>
            <a:r>
              <a:rPr lang="en-US" dirty="0"/>
              <a:t>-this high resistance leads to low blood flow in the medulla </a:t>
            </a:r>
          </a:p>
          <a:p>
            <a:r>
              <a:rPr lang="en-US" dirty="0"/>
              <a:t>-the low blood flow in the medulla helps urine concentration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r>
              <a:rPr lang="en-US" dirty="0"/>
              <a:t>Estrogen:</a:t>
            </a:r>
          </a:p>
          <a:p>
            <a:r>
              <a:rPr lang="en-US" dirty="0"/>
              <a:t>The hormone which form the estrus cycle</a:t>
            </a:r>
          </a:p>
          <a:p>
            <a:endParaRPr lang="en-US" dirty="0"/>
          </a:p>
          <a:p>
            <a:r>
              <a:rPr lang="en-US" dirty="0"/>
              <a:t>Secretion:</a:t>
            </a:r>
          </a:p>
          <a:p>
            <a:r>
              <a:rPr lang="en-US" dirty="0"/>
              <a:t>1-ovarian follicles</a:t>
            </a:r>
          </a:p>
          <a:p>
            <a:r>
              <a:rPr lang="en-US" dirty="0"/>
              <a:t>2-corpus </a:t>
            </a:r>
            <a:r>
              <a:rPr lang="en-US" dirty="0" err="1"/>
              <a:t>luteum</a:t>
            </a:r>
            <a:endParaRPr lang="en-US" dirty="0"/>
          </a:p>
          <a:p>
            <a:r>
              <a:rPr lang="en-US" dirty="0"/>
              <a:t>3-placenta</a:t>
            </a:r>
          </a:p>
          <a:p>
            <a:r>
              <a:rPr lang="en-US" dirty="0"/>
              <a:t>4-adrenal cortex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3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8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Anovulatory</a:t>
            </a:r>
            <a:r>
              <a:rPr lang="en-US" dirty="0"/>
              <a:t> cycles:</a:t>
            </a:r>
          </a:p>
          <a:p>
            <a:r>
              <a:rPr lang="en-US" dirty="0" err="1"/>
              <a:t>Def</a:t>
            </a:r>
            <a:r>
              <a:rPr lang="en-US" dirty="0"/>
              <a:t>: failure of ovulation</a:t>
            </a:r>
          </a:p>
          <a:p>
            <a:r>
              <a:rPr lang="en-US" dirty="0"/>
              <a:t>Causes:</a:t>
            </a:r>
          </a:p>
          <a:p>
            <a:endParaRPr lang="en-US" dirty="0"/>
          </a:p>
          <a:p>
            <a:r>
              <a:rPr lang="en-US" dirty="0"/>
              <a:t>NB: failure of ovulation </a:t>
            </a:r>
          </a:p>
          <a:p>
            <a:r>
              <a:rPr lang="en-US" dirty="0"/>
              <a:t>       failure of corpus </a:t>
            </a:r>
            <a:r>
              <a:rPr lang="en-US" dirty="0" err="1"/>
              <a:t>luteum</a:t>
            </a:r>
            <a:r>
              <a:rPr lang="en-US" dirty="0"/>
              <a:t> formation </a:t>
            </a:r>
          </a:p>
          <a:p>
            <a:r>
              <a:rPr lang="en-US" dirty="0"/>
              <a:t>        </a:t>
            </a:r>
            <a:r>
              <a:rPr lang="en-US" dirty="0" err="1"/>
              <a:t>abscent</a:t>
            </a:r>
            <a:r>
              <a:rPr lang="en-US" dirty="0"/>
              <a:t> progesterone secretion</a:t>
            </a:r>
          </a:p>
          <a:p>
            <a:r>
              <a:rPr lang="en-US" dirty="0"/>
              <a:t>Diagnosis of ovulation:</a:t>
            </a:r>
          </a:p>
          <a:p>
            <a:r>
              <a:rPr lang="en-US" dirty="0"/>
              <a:t>1-dectect LH surge in blood (mid cycle)</a:t>
            </a:r>
          </a:p>
          <a:p>
            <a:r>
              <a:rPr lang="en-US" dirty="0"/>
              <a:t>2-increase progesterone ----in 2</a:t>
            </a:r>
            <a:r>
              <a:rPr lang="en-US" baseline="30000" dirty="0"/>
              <a:t>nd</a:t>
            </a:r>
            <a:r>
              <a:rPr lang="en-US" dirty="0"/>
              <a:t> half of cycle</a:t>
            </a:r>
          </a:p>
          <a:p>
            <a:r>
              <a:rPr lang="en-US" dirty="0"/>
              <a:t>3-rise basal body temperature 0.5 degrees in second half of </a:t>
            </a:r>
            <a:r>
              <a:rPr lang="en-US" dirty="0" err="1"/>
              <a:t>cyle</a:t>
            </a:r>
            <a:r>
              <a:rPr lang="en-US" dirty="0"/>
              <a:t> (luteal phase)</a:t>
            </a:r>
          </a:p>
          <a:p>
            <a:r>
              <a:rPr lang="en-US" dirty="0"/>
              <a:t>4-endometrial biopsy ----secretory pattern of endometrium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70659"/>
              </p:ext>
            </p:extLst>
          </p:nvPr>
        </p:nvGraphicFramePr>
        <p:xfrm>
          <a:off x="152400" y="1371600"/>
          <a:ext cx="88392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/>
                        <a:t>1-decrease 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2-decrease response to LH by ovaries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3-increase PRL ---inhibit effect of FSH on ovaries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743200" y="254923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2127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/>
          <a:lstStyle/>
          <a:p>
            <a:r>
              <a:rPr lang="en-US" dirty="0"/>
              <a:t>5-sonography ----see the mature ova</a:t>
            </a:r>
          </a:p>
          <a:p>
            <a:r>
              <a:rPr lang="en-US" dirty="0"/>
              <a:t>6-lower abdominal pain----due to lower abdominal irritation</a:t>
            </a:r>
          </a:p>
          <a:p>
            <a:r>
              <a:rPr lang="en-US" dirty="0"/>
              <a:t>7-cerviacl mucus -----under effect of progesterone ---does not form fern pattern</a:t>
            </a:r>
          </a:p>
        </p:txBody>
      </p:sp>
    </p:spTree>
    <p:extLst>
      <p:ext uri="{BB962C8B-B14F-4D97-AF65-F5344CB8AC3E}">
        <p14:creationId xmlns:p14="http://schemas.microsoft.com/office/powerpoint/2010/main" val="28684983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Placenta :</a:t>
            </a:r>
          </a:p>
          <a:p>
            <a:r>
              <a:rPr lang="en-US" dirty="0"/>
              <a:t>Function of placenta :</a:t>
            </a:r>
          </a:p>
          <a:p>
            <a:r>
              <a:rPr lang="en-US" dirty="0"/>
              <a:t>1-nutrition:</a:t>
            </a:r>
          </a:p>
          <a:p>
            <a:r>
              <a:rPr lang="en-US" dirty="0"/>
              <a:t>*allow O2, food to diffuse from maternal to fetal blood</a:t>
            </a:r>
          </a:p>
          <a:p>
            <a:r>
              <a:rPr lang="en-US" dirty="0"/>
              <a:t>*allow CO2 ,&amp; excretory products to pass from fetus to mother</a:t>
            </a:r>
          </a:p>
          <a:p>
            <a:endParaRPr lang="en-US" dirty="0"/>
          </a:p>
          <a:p>
            <a:r>
              <a:rPr lang="en-US" dirty="0"/>
              <a:t>2-protective function:</a:t>
            </a:r>
          </a:p>
          <a:p>
            <a:r>
              <a:rPr lang="en-US" dirty="0"/>
              <a:t>*act as barrier against passage of harmful substance to fetus</a:t>
            </a:r>
          </a:p>
          <a:p>
            <a:r>
              <a:rPr lang="en-US" dirty="0"/>
              <a:t>*allow passage of </a:t>
            </a:r>
            <a:r>
              <a:rPr lang="en-US" dirty="0" err="1"/>
              <a:t>IgG</a:t>
            </a:r>
            <a:r>
              <a:rPr lang="en-US" dirty="0"/>
              <a:t> to pass ----form passive immunity </a:t>
            </a:r>
          </a:p>
        </p:txBody>
      </p:sp>
    </p:spTree>
    <p:extLst>
      <p:ext uri="{BB962C8B-B14F-4D97-AF65-F5344CB8AC3E}">
        <p14:creationId xmlns:p14="http://schemas.microsoft.com/office/powerpoint/2010/main" val="42697988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629400"/>
          </a:xfrm>
        </p:spPr>
        <p:txBody>
          <a:bodyPr/>
          <a:lstStyle/>
          <a:p>
            <a:r>
              <a:rPr lang="en-US" dirty="0"/>
              <a:t>3-endocrine function of placenta: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650715"/>
              </p:ext>
            </p:extLst>
          </p:nvPr>
        </p:nvGraphicFramePr>
        <p:xfrm>
          <a:off x="76200" y="609600"/>
          <a:ext cx="89154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HCG  (Human chorionic gonadotropin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progesterone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HCS</a:t>
                      </a:r>
                      <a:r>
                        <a:rPr lang="en-US" baseline="0" dirty="0"/>
                        <a:t> (Human chorionic </a:t>
                      </a:r>
                      <a:r>
                        <a:rPr lang="en-US" baseline="0" dirty="0" err="1"/>
                        <a:t>somatomamotropin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Relaxin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Prolactin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216">
                <a:tc>
                  <a:txBody>
                    <a:bodyPr/>
                    <a:lstStyle/>
                    <a:p>
                      <a:r>
                        <a:rPr lang="en-US" dirty="0"/>
                        <a:t>-glycoprotein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-has same action of LH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-not inhibited by increased progesterone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-secreted by </a:t>
                      </a:r>
                      <a:r>
                        <a:rPr lang="en-US" dirty="0" err="1"/>
                        <a:t>sincytiotrophoblast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-appear after 6 days after fertilization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-secreted by </a:t>
                      </a:r>
                      <a:r>
                        <a:rPr lang="en-US" dirty="0" err="1"/>
                        <a:t>syncitiotrophoblast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-in pregnancy it form ---</a:t>
                      </a:r>
                    </a:p>
                    <a:p>
                      <a:r>
                        <a:rPr lang="en-US" dirty="0"/>
                        <a:t>*growth of uterus</a:t>
                      </a:r>
                    </a:p>
                    <a:p>
                      <a:r>
                        <a:rPr lang="en-US" dirty="0"/>
                        <a:t>*enlarge </a:t>
                      </a:r>
                      <a:r>
                        <a:rPr lang="en-US" dirty="0" err="1"/>
                        <a:t>mamary</a:t>
                      </a:r>
                      <a:r>
                        <a:rPr lang="en-US" dirty="0"/>
                        <a:t> glands</a:t>
                      </a:r>
                    </a:p>
                    <a:p>
                      <a:r>
                        <a:rPr lang="en-US" dirty="0"/>
                        <a:t>*relax pelvic organs</a:t>
                      </a:r>
                    </a:p>
                    <a:p>
                      <a:r>
                        <a:rPr lang="en-US" dirty="0"/>
                        <a:t>*increase oxytocin receptors</a:t>
                      </a:r>
                    </a:p>
                    <a:p>
                      <a:r>
                        <a:rPr lang="en-US" dirty="0"/>
                        <a:t>*increase </a:t>
                      </a:r>
                      <a:r>
                        <a:rPr lang="en-US" dirty="0" err="1"/>
                        <a:t>senstivity</a:t>
                      </a:r>
                      <a:r>
                        <a:rPr lang="en-US" dirty="0"/>
                        <a:t> to oxytocin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-secreted by </a:t>
                      </a:r>
                      <a:r>
                        <a:rPr lang="en-US" dirty="0" err="1"/>
                        <a:t>syncytiotrophoblasts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In</a:t>
                      </a:r>
                      <a:r>
                        <a:rPr lang="en-US" baseline="0" dirty="0"/>
                        <a:t> pregnancy it form</a:t>
                      </a:r>
                    </a:p>
                    <a:p>
                      <a:r>
                        <a:rPr lang="en-US" baseline="0" dirty="0"/>
                        <a:t>*decrease uterine contractions</a:t>
                      </a:r>
                    </a:p>
                    <a:p>
                      <a:r>
                        <a:rPr lang="en-US" baseline="0" dirty="0"/>
                        <a:t>*increase secretion of endometrium—provide nutrition for </a:t>
                      </a:r>
                      <a:r>
                        <a:rPr lang="en-US" baseline="0" dirty="0" err="1"/>
                        <a:t>zygot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*prepare breast for lactation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-secreted at 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week of pregnancy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-lactogenic (help development</a:t>
                      </a:r>
                      <a:r>
                        <a:rPr lang="en-US" baseline="0" dirty="0"/>
                        <a:t> of breast)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-has</a:t>
                      </a:r>
                      <a:r>
                        <a:rPr lang="en-US" baseline="0" dirty="0"/>
                        <a:t> GH activity---(deposit protein in tissues)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-provide glucose from mother to fetus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-relax pelvic ligaments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-soften uterine cervix</a:t>
                      </a:r>
                    </a:p>
                    <a:p>
                      <a:r>
                        <a:rPr lang="en-US" dirty="0"/>
                        <a:t>(help </a:t>
                      </a:r>
                      <a:r>
                        <a:rPr lang="en-US" dirty="0" err="1"/>
                        <a:t>labour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-inhibit uterine contractions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9508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569879"/>
              </p:ext>
            </p:extLst>
          </p:nvPr>
        </p:nvGraphicFramePr>
        <p:xfrm>
          <a:off x="76200" y="76200"/>
          <a:ext cx="8991600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HCG  (Human chorionic gonadotropin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643">
                <a:tc>
                  <a:txBody>
                    <a:bodyPr/>
                    <a:lstStyle/>
                    <a:p>
                      <a:r>
                        <a:rPr lang="en-US" dirty="0"/>
                        <a:t>-HCG allow growth of corpus </a:t>
                      </a:r>
                      <a:r>
                        <a:rPr lang="en-US" dirty="0" err="1"/>
                        <a:t>luteum</a:t>
                      </a:r>
                      <a:r>
                        <a:rPr lang="en-US" dirty="0"/>
                        <a:t> ---&amp; help it to secrete progesterone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-HCG stimulate testes of male fetus to form testosterone</a:t>
                      </a:r>
                    </a:p>
                    <a:p>
                      <a:r>
                        <a:rPr lang="en-US" dirty="0"/>
                        <a:t>---help</a:t>
                      </a:r>
                      <a:r>
                        <a:rPr lang="en-US" baseline="0" dirty="0"/>
                        <a:t> descend of testes to scrotum</a:t>
                      </a:r>
                    </a:p>
                    <a:p>
                      <a:r>
                        <a:rPr lang="en-US" baseline="0" dirty="0"/>
                        <a:t>-detected in urine as pregnancy test</a:t>
                      </a:r>
                    </a:p>
                    <a:p>
                      <a:r>
                        <a:rPr lang="en-US" baseline="0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0616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81800"/>
          </a:xfrm>
        </p:spPr>
        <p:txBody>
          <a:bodyPr/>
          <a:lstStyle/>
          <a:p>
            <a:r>
              <a:rPr lang="en-US" dirty="0"/>
              <a:t>NB: the estrogen has 2 peaks during the cycle</a:t>
            </a:r>
          </a:p>
          <a:p>
            <a:r>
              <a:rPr lang="en-US" dirty="0"/>
              <a:t>First peak:</a:t>
            </a:r>
          </a:p>
          <a:p>
            <a:r>
              <a:rPr lang="en-US" dirty="0" err="1"/>
              <a:t>Preovulatory</a:t>
            </a:r>
            <a:endParaRPr lang="en-US" dirty="0"/>
          </a:p>
          <a:p>
            <a:r>
              <a:rPr lang="en-US" dirty="0"/>
              <a:t>Released from mature follicle</a:t>
            </a:r>
          </a:p>
          <a:p>
            <a:endParaRPr lang="en-US" dirty="0"/>
          </a:p>
          <a:p>
            <a:r>
              <a:rPr lang="en-US" dirty="0"/>
              <a:t>Second peak:</a:t>
            </a:r>
          </a:p>
          <a:p>
            <a:r>
              <a:rPr lang="en-US" dirty="0"/>
              <a:t>Mid luteal (corpus </a:t>
            </a:r>
            <a:r>
              <a:rPr lang="en-US" dirty="0" err="1"/>
              <a:t>luteum</a:t>
            </a:r>
            <a:r>
              <a:rPr lang="en-US" dirty="0"/>
              <a:t> phase) phase</a:t>
            </a:r>
          </a:p>
          <a:p>
            <a:r>
              <a:rPr lang="en-US" dirty="0"/>
              <a:t>Released from corpus </a:t>
            </a:r>
            <a:r>
              <a:rPr lang="en-US" dirty="0" err="1"/>
              <a:t>luteum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591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91600" cy="6781800"/>
          </a:xfrm>
        </p:spPr>
        <p:txBody>
          <a:bodyPr/>
          <a:lstStyle/>
          <a:p>
            <a:r>
              <a:rPr lang="en-US" dirty="0"/>
              <a:t>Action of estrogen: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948634"/>
              </p:ext>
            </p:extLst>
          </p:nvPr>
        </p:nvGraphicFramePr>
        <p:xfrm>
          <a:off x="152400" y="457200"/>
          <a:ext cx="88392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608">
                <a:tc>
                  <a:txBody>
                    <a:bodyPr/>
                    <a:lstStyle/>
                    <a:p>
                      <a:r>
                        <a:rPr lang="en-US" dirty="0"/>
                        <a:t>In embryonic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</a:t>
                      </a:r>
                      <a:r>
                        <a:rPr lang="en-US" dirty="0" err="1"/>
                        <a:t>prepubertal</a:t>
                      </a:r>
                      <a:r>
                        <a:rPr lang="en-US" dirty="0"/>
                        <a:t>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During puberty</a:t>
                      </a:r>
                    </a:p>
                    <a:p>
                      <a:r>
                        <a:rPr lang="en-US" dirty="0"/>
                        <a:t>Primary sex organs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During puberty</a:t>
                      </a:r>
                    </a:p>
                    <a:p>
                      <a:r>
                        <a:rPr lang="en-US" dirty="0"/>
                        <a:t>Secondary sex organs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992">
                <a:tc>
                  <a:txBody>
                    <a:bodyPr/>
                    <a:lstStyle/>
                    <a:p>
                      <a:r>
                        <a:rPr lang="en-US" dirty="0"/>
                        <a:t>Full</a:t>
                      </a:r>
                      <a:r>
                        <a:rPr lang="en-US" baseline="0" dirty="0"/>
                        <a:t> development of uterus &amp; vagina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low estrogen level inhibit </a:t>
                      </a:r>
                      <a:r>
                        <a:rPr lang="en-US" dirty="0" err="1"/>
                        <a:t>GnRH</a:t>
                      </a:r>
                      <a:r>
                        <a:rPr lang="en-US" baseline="0" dirty="0"/>
                        <a:t> due to hypersensitivity of hypothalamus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estrogen act through Beta receptors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The estrogen act on the primary sex organs (ovaries) lead to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1-growth</a:t>
                      </a:r>
                      <a:r>
                        <a:rPr lang="en-US" baseline="0" dirty="0"/>
                        <a:t> of ovarian follicles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2-stimulate LH surge ---lead to ovulation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1-uterus:</a:t>
                      </a:r>
                    </a:p>
                    <a:p>
                      <a:r>
                        <a:rPr lang="en-US" dirty="0"/>
                        <a:t>*+++ regeneration of endometrium</a:t>
                      </a:r>
                    </a:p>
                    <a:p>
                      <a:r>
                        <a:rPr lang="en-US" dirty="0"/>
                        <a:t>*Increase blood flow of uterus</a:t>
                      </a:r>
                    </a:p>
                    <a:p>
                      <a:r>
                        <a:rPr lang="en-US" dirty="0"/>
                        <a:t>*increase actin &amp; myosin</a:t>
                      </a:r>
                    </a:p>
                    <a:p>
                      <a:r>
                        <a:rPr lang="en-US" dirty="0"/>
                        <a:t>*increase </a:t>
                      </a:r>
                      <a:r>
                        <a:rPr lang="en-US" dirty="0" err="1"/>
                        <a:t>senstivity</a:t>
                      </a:r>
                      <a:r>
                        <a:rPr lang="en-US" dirty="0"/>
                        <a:t> to oxytocin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2-cervix:</a:t>
                      </a:r>
                    </a:p>
                    <a:p>
                      <a:r>
                        <a:rPr lang="en-US" dirty="0"/>
                        <a:t>The cervical mucus is</a:t>
                      </a:r>
                    </a:p>
                    <a:p>
                      <a:r>
                        <a:rPr lang="en-US" dirty="0"/>
                        <a:t>*alkaline</a:t>
                      </a:r>
                    </a:p>
                    <a:p>
                      <a:r>
                        <a:rPr lang="en-US" dirty="0"/>
                        <a:t>*fern like</a:t>
                      </a:r>
                    </a:p>
                    <a:p>
                      <a:r>
                        <a:rPr lang="en-US" dirty="0"/>
                        <a:t>*help movement of sperms</a:t>
                      </a:r>
                    </a:p>
                    <a:p>
                      <a:r>
                        <a:rPr lang="en-US" dirty="0"/>
                        <a:t>*protective to sperms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576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223188"/>
              </p:ext>
            </p:extLst>
          </p:nvPr>
        </p:nvGraphicFramePr>
        <p:xfrm>
          <a:off x="152400" y="0"/>
          <a:ext cx="8915400" cy="695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048">
                <a:tc>
                  <a:txBody>
                    <a:bodyPr/>
                    <a:lstStyle/>
                    <a:p>
                      <a:r>
                        <a:rPr lang="en-US" b="1" dirty="0"/>
                        <a:t>During puberty </a:t>
                      </a:r>
                    </a:p>
                    <a:p>
                      <a:r>
                        <a:rPr lang="en-US" b="1" dirty="0"/>
                        <a:t>Secondary sex organs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During puberty</a:t>
                      </a:r>
                    </a:p>
                    <a:p>
                      <a:r>
                        <a:rPr lang="en-US" b="1" dirty="0"/>
                        <a:t>Secondary sex 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During puberty</a:t>
                      </a:r>
                    </a:p>
                    <a:p>
                      <a:r>
                        <a:rPr lang="en-US" b="1" dirty="0"/>
                        <a:t>On</a:t>
                      </a:r>
                      <a:r>
                        <a:rPr lang="en-US" b="1" baseline="0" dirty="0"/>
                        <a:t> metabolism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752">
                <a:tc>
                  <a:txBody>
                    <a:bodyPr/>
                    <a:lstStyle/>
                    <a:p>
                      <a:r>
                        <a:rPr lang="en-US" b="1" dirty="0"/>
                        <a:t>Vagina:</a:t>
                      </a:r>
                    </a:p>
                    <a:p>
                      <a:r>
                        <a:rPr lang="en-US" b="1" dirty="0"/>
                        <a:t>*increase</a:t>
                      </a:r>
                      <a:r>
                        <a:rPr lang="en-US" b="1" baseline="0" dirty="0"/>
                        <a:t> layers of vagina (</a:t>
                      </a:r>
                      <a:r>
                        <a:rPr lang="en-US" b="1" baseline="0" dirty="0" err="1"/>
                        <a:t>stratifecation</a:t>
                      </a:r>
                      <a:r>
                        <a:rPr lang="en-US" b="1" baseline="0" dirty="0"/>
                        <a:t>)</a:t>
                      </a:r>
                    </a:p>
                    <a:p>
                      <a:r>
                        <a:rPr lang="en-US" b="1" baseline="0" dirty="0"/>
                        <a:t>*increase resistance to infection</a:t>
                      </a:r>
                    </a:p>
                    <a:p>
                      <a:r>
                        <a:rPr lang="en-US" b="1" baseline="0" dirty="0"/>
                        <a:t>*increase </a:t>
                      </a:r>
                      <a:r>
                        <a:rPr lang="en-US" b="1" baseline="0" dirty="0" err="1"/>
                        <a:t>depostion</a:t>
                      </a:r>
                      <a:r>
                        <a:rPr lang="en-US" b="1" baseline="0" dirty="0"/>
                        <a:t> of glycogen----form lactic acid ---resist infection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Fallopian tubes:</a:t>
                      </a:r>
                    </a:p>
                    <a:p>
                      <a:r>
                        <a:rPr lang="en-US" b="1" baseline="0" dirty="0"/>
                        <a:t>*increase motility of cilia---push fertilized ova to uterus</a:t>
                      </a:r>
                    </a:p>
                    <a:p>
                      <a:r>
                        <a:rPr lang="en-US" b="1" baseline="0" dirty="0"/>
                        <a:t>*increase motility of tubes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External </a:t>
                      </a:r>
                      <a:r>
                        <a:rPr lang="en-US" b="1" baseline="0" dirty="0" err="1"/>
                        <a:t>genetalia</a:t>
                      </a:r>
                      <a:r>
                        <a:rPr lang="en-US" b="1" baseline="0" dirty="0"/>
                        <a:t>:</a:t>
                      </a:r>
                    </a:p>
                    <a:p>
                      <a:r>
                        <a:rPr lang="en-US" b="1" baseline="0" dirty="0"/>
                        <a:t>*stimulate growth</a:t>
                      </a:r>
                    </a:p>
                    <a:p>
                      <a:r>
                        <a:rPr lang="en-US" b="1" baseline="0" dirty="0"/>
                        <a:t>Breast:</a:t>
                      </a:r>
                    </a:p>
                    <a:p>
                      <a:r>
                        <a:rPr lang="en-US" b="1" baseline="0" dirty="0"/>
                        <a:t>*+++ enlargement of breast</a:t>
                      </a:r>
                    </a:p>
                    <a:p>
                      <a:r>
                        <a:rPr lang="en-US" b="1" baseline="0" dirty="0"/>
                        <a:t>*+++growth of duct, nipple</a:t>
                      </a:r>
                    </a:p>
                    <a:p>
                      <a:r>
                        <a:rPr lang="en-US" b="1" baseline="0" dirty="0"/>
                        <a:t>*+++deposit fat &amp; pigmentation of areola</a:t>
                      </a:r>
                    </a:p>
                    <a:p>
                      <a:r>
                        <a:rPr lang="en-US" b="1" baseline="0" dirty="0"/>
                        <a:t>*increase blood flow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Hair:</a:t>
                      </a:r>
                    </a:p>
                    <a:p>
                      <a:r>
                        <a:rPr lang="en-US" b="1" dirty="0"/>
                        <a:t>*decrease body hair &amp; increase scalp hair</a:t>
                      </a:r>
                    </a:p>
                    <a:p>
                      <a:r>
                        <a:rPr lang="en-US" b="1" dirty="0"/>
                        <a:t>*pubic hair</a:t>
                      </a:r>
                      <a:r>
                        <a:rPr lang="en-US" b="1" baseline="0" dirty="0"/>
                        <a:t> has straight upper border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Voice:</a:t>
                      </a:r>
                    </a:p>
                    <a:p>
                      <a:r>
                        <a:rPr lang="en-US" b="1" baseline="0" dirty="0"/>
                        <a:t>*high pitch voice (no effect on vocal cords)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Body configuration::</a:t>
                      </a:r>
                    </a:p>
                    <a:p>
                      <a:r>
                        <a:rPr lang="en-US" b="1" baseline="0" dirty="0"/>
                        <a:t>*narrow shoulder</a:t>
                      </a:r>
                    </a:p>
                    <a:p>
                      <a:r>
                        <a:rPr lang="en-US" b="1" baseline="0" dirty="0"/>
                        <a:t>*wide pelvis</a:t>
                      </a:r>
                    </a:p>
                    <a:p>
                      <a:r>
                        <a:rPr lang="en-US" b="1" baseline="0" dirty="0"/>
                        <a:t>*characteristic fat distribution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Skin:</a:t>
                      </a:r>
                    </a:p>
                    <a:p>
                      <a:r>
                        <a:rPr lang="en-US" b="1" baseline="0" dirty="0"/>
                        <a:t>*soft, smooth, inhibit acne </a:t>
                      </a:r>
                    </a:p>
                    <a:p>
                      <a:endParaRPr lang="en-US" b="1" baseline="0" dirty="0"/>
                    </a:p>
                    <a:p>
                      <a:r>
                        <a:rPr lang="en-US" b="1" baseline="0" dirty="0"/>
                        <a:t>Increase libido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*Anabolic on bones &amp; sexual organs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*cause union of the epiphysis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*decrease cholesterol level—</a:t>
                      </a:r>
                      <a:r>
                        <a:rPr lang="en-US" b="1" dirty="0" err="1"/>
                        <a:t>antiatherosclerosis</a:t>
                      </a:r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*salt &amp; water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9235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705600"/>
          </a:xfrm>
        </p:spPr>
        <p:txBody>
          <a:bodyPr/>
          <a:lstStyle/>
          <a:p>
            <a:r>
              <a:rPr lang="en-US" dirty="0"/>
              <a:t>Progesterone:</a:t>
            </a:r>
          </a:p>
          <a:p>
            <a:r>
              <a:rPr lang="en-US" dirty="0"/>
              <a:t>Steroid hormone</a:t>
            </a:r>
          </a:p>
          <a:p>
            <a:r>
              <a:rPr lang="en-US" dirty="0"/>
              <a:t>Secreted by :</a:t>
            </a:r>
          </a:p>
          <a:p>
            <a:r>
              <a:rPr lang="en-US" dirty="0"/>
              <a:t>1-corpus </a:t>
            </a:r>
            <a:r>
              <a:rPr lang="en-US" dirty="0" err="1"/>
              <a:t>luteum</a:t>
            </a:r>
            <a:endParaRPr lang="en-US" dirty="0"/>
          </a:p>
          <a:p>
            <a:r>
              <a:rPr lang="en-US" dirty="0"/>
              <a:t>2-placenta</a:t>
            </a:r>
          </a:p>
          <a:p>
            <a:r>
              <a:rPr lang="en-US" dirty="0"/>
              <a:t>3-adrenal cortex -----small amount</a:t>
            </a:r>
          </a:p>
          <a:p>
            <a:r>
              <a:rPr lang="en-US" dirty="0"/>
              <a:t>4-ovarian follicles ----small amount</a:t>
            </a:r>
          </a:p>
        </p:txBody>
      </p:sp>
    </p:spTree>
    <p:extLst>
      <p:ext uri="{BB962C8B-B14F-4D97-AF65-F5344CB8AC3E}">
        <p14:creationId xmlns:p14="http://schemas.microsoft.com/office/powerpoint/2010/main" val="93759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6359</Words>
  <Application>Microsoft Office PowerPoint</Application>
  <PresentationFormat>On-screen Show (4:3)</PresentationFormat>
  <Paragraphs>1177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4" baseType="lpstr">
      <vt:lpstr>Arial</vt:lpstr>
      <vt:lpstr>Calibri</vt:lpstr>
      <vt:lpstr>Office Theme</vt:lpstr>
      <vt:lpstr>b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ashraf kotb-ellatief</cp:lastModifiedBy>
  <cp:revision>169</cp:revision>
  <dcterms:created xsi:type="dcterms:W3CDTF">2011-10-05T09:21:34Z</dcterms:created>
  <dcterms:modified xsi:type="dcterms:W3CDTF">2025-05-20T07:03:58Z</dcterms:modified>
</cp:coreProperties>
</file>