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57" r:id="rId2"/>
    <p:sldId id="258" r:id="rId3"/>
    <p:sldId id="282" r:id="rId4"/>
    <p:sldId id="259" r:id="rId5"/>
    <p:sldId id="260" r:id="rId6"/>
    <p:sldId id="288" r:id="rId7"/>
    <p:sldId id="262" r:id="rId8"/>
    <p:sldId id="261" r:id="rId9"/>
    <p:sldId id="277" r:id="rId10"/>
    <p:sldId id="286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D0E0"/>
    <a:srgbClr val="9DBEDF"/>
    <a:srgbClr val="336699"/>
    <a:srgbClr val="0099CC"/>
    <a:srgbClr val="0000FF"/>
    <a:srgbClr val="66FF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7" autoAdjust="0"/>
    <p:restoredTop sz="87136" autoAdjust="0"/>
  </p:normalViewPr>
  <p:slideViewPr>
    <p:cSldViewPr showGuides="1">
      <p:cViewPr varScale="1">
        <p:scale>
          <a:sx n="51" d="100"/>
          <a:sy n="51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E7EFEB4-FFFD-0F94-5167-72B17AA3F37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B08F7E9-A4A0-B40A-96E8-C63B1EDE146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CBFAC36D-25E7-A2ED-2988-1366D23CA71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6DC2C882-BFC5-11F2-0EB9-4D333715DE8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91724F50-9E03-937E-52FC-8FFAA02A51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2D30F44D-FDC0-C51A-0258-636395B9B2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EF138F9-572D-41CB-8DF4-CC42222A6B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95D887B9-DEE2-EEEC-459B-42259E1D02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F19613-F04F-4CFC-8577-8F0F14F42665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B5C417BF-B07B-3E3A-15A0-AD2286E11A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6C6D0DD4-99A5-90E1-C84C-BFA9191917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Although many drugs are introduced for treatment of migraine, triptans are the best drugs for control of the acute attack. 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They activate central 5HT1D receptors with subsequent decrease in </a:t>
            </a:r>
            <a:r>
              <a:rPr lang="en-US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 signal transmission</a:t>
            </a:r>
            <a:r>
              <a:rPr lang="ar-SA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Cortical sensitization.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well as trigeminal nerve terminal receptors with subsequent decrease in neuropeptide release. </a:t>
            </a:r>
          </a:p>
          <a:p>
            <a:pPr eaLnBrk="1" hangingPunct="1"/>
            <a:r>
              <a:rPr lang="en-US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also activate 5HT1B which mediate cerebral VD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EB844206-542A-8A75-8633-CD2634DBD40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7BA0F570-3853-C5DA-D7A2-9AF4D118F7A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4" name="Rectangle 4">
              <a:extLst>
                <a:ext uri="{FF2B5EF4-FFF2-40B4-BE49-F238E27FC236}">
                  <a16:creationId xmlns:a16="http://schemas.microsoft.com/office/drawing/2014/main" id="{FFF567F0-09AA-93AE-B487-C707FADBBDC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23847C48-7442-6DE0-A999-7B3246A9EEE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4FCC3E48-EC28-3FD7-1C96-32953974367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84C96288-DA1F-9F2F-D882-B144EB3B795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257725EF-9739-9B9C-F1CC-D9E9081D462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5A7E2D21-315D-2B53-7A9F-7BF935C5A8B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9200A36F-CEC0-E0AA-7F6D-0D5B719C44B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4B9C0F96-CBFB-3C7F-02A9-A57F00BA3FF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" name="Rectangle 12">
              <a:extLst>
                <a:ext uri="{FF2B5EF4-FFF2-40B4-BE49-F238E27FC236}">
                  <a16:creationId xmlns:a16="http://schemas.microsoft.com/office/drawing/2014/main" id="{D1C96C1B-7ECA-E89C-317A-0ADDD5608FB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" name="Rectangle 13">
              <a:extLst>
                <a:ext uri="{FF2B5EF4-FFF2-40B4-BE49-F238E27FC236}">
                  <a16:creationId xmlns:a16="http://schemas.microsoft.com/office/drawing/2014/main" id="{F8F48B1F-D35A-2380-B8D0-8A1026D22AE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" name="Rectangle 14">
              <a:extLst>
                <a:ext uri="{FF2B5EF4-FFF2-40B4-BE49-F238E27FC236}">
                  <a16:creationId xmlns:a16="http://schemas.microsoft.com/office/drawing/2014/main" id="{446A5753-1480-C238-FB47-0C3537E146C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" name="Rectangle 15">
              <a:extLst>
                <a:ext uri="{FF2B5EF4-FFF2-40B4-BE49-F238E27FC236}">
                  <a16:creationId xmlns:a16="http://schemas.microsoft.com/office/drawing/2014/main" id="{652F019E-B013-600C-39B1-BF36A236733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6" name="Rectangle 16">
              <a:extLst>
                <a:ext uri="{FF2B5EF4-FFF2-40B4-BE49-F238E27FC236}">
                  <a16:creationId xmlns:a16="http://schemas.microsoft.com/office/drawing/2014/main" id="{8F2536C6-EA4A-5420-2D22-F6D76868C87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" name="Rectangle 17">
              <a:extLst>
                <a:ext uri="{FF2B5EF4-FFF2-40B4-BE49-F238E27FC236}">
                  <a16:creationId xmlns:a16="http://schemas.microsoft.com/office/drawing/2014/main" id="{4678083A-5A64-52F3-A30A-E1234993A1F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" name="Rectangle 18">
              <a:extLst>
                <a:ext uri="{FF2B5EF4-FFF2-40B4-BE49-F238E27FC236}">
                  <a16:creationId xmlns:a16="http://schemas.microsoft.com/office/drawing/2014/main" id="{CB86C2D9-163C-6F9B-2586-ED432471A67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" name="Rectangle 19">
              <a:extLst>
                <a:ext uri="{FF2B5EF4-FFF2-40B4-BE49-F238E27FC236}">
                  <a16:creationId xmlns:a16="http://schemas.microsoft.com/office/drawing/2014/main" id="{D046CE3B-A47F-67A0-66AB-EDC43DEF229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20" name="Rectangle 20">
              <a:extLst>
                <a:ext uri="{FF2B5EF4-FFF2-40B4-BE49-F238E27FC236}">
                  <a16:creationId xmlns:a16="http://schemas.microsoft.com/office/drawing/2014/main" id="{C7977364-CCCD-3350-1B52-78B89C049BC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" name="Rectangle 21">
              <a:extLst>
                <a:ext uri="{FF2B5EF4-FFF2-40B4-BE49-F238E27FC236}">
                  <a16:creationId xmlns:a16="http://schemas.microsoft.com/office/drawing/2014/main" id="{4DC6C4B3-8C2D-AC83-B90C-78644292E95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F4F7BFE9-2539-31E6-0016-FAADB2B7799D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3">
              <a:extLst>
                <a:ext uri="{FF2B5EF4-FFF2-40B4-BE49-F238E27FC236}">
                  <a16:creationId xmlns:a16="http://schemas.microsoft.com/office/drawing/2014/main" id="{CE166767-2400-81ED-DB17-8CEF175FAB4F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</p:grpSp>
      <p:sp>
        <p:nvSpPr>
          <p:cNvPr id="5144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6">
            <a:extLst>
              <a:ext uri="{FF2B5EF4-FFF2-40B4-BE49-F238E27FC236}">
                <a16:creationId xmlns:a16="http://schemas.microsoft.com/office/drawing/2014/main" id="{5A0E3942-FDCF-9442-1B5C-920C55D0734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7">
            <a:extLst>
              <a:ext uri="{FF2B5EF4-FFF2-40B4-BE49-F238E27FC236}">
                <a16:creationId xmlns:a16="http://schemas.microsoft.com/office/drawing/2014/main" id="{614E5B43-81F4-75D1-E9F1-FEDEE30132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Rectangle 28">
            <a:extLst>
              <a:ext uri="{FF2B5EF4-FFF2-40B4-BE49-F238E27FC236}">
                <a16:creationId xmlns:a16="http://schemas.microsoft.com/office/drawing/2014/main" id="{5E14E6AF-7053-03B3-88BD-EE8B9A3BDF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2897A2-ED74-48A9-A0AE-9FF21FE9C0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1434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24B1E2BA-2C72-5AE4-3C8D-C1580239E38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6674E418-86D6-7A40-7A9C-79694F0199B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20863-7051-4642-B652-ECC2506C69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C79A434C-6BBB-2FFB-B6A1-79D62E3BFF0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305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FC018BB1-DA29-DCD5-8880-738EDEC00ED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B0795B37-D26A-83BB-8FBD-03169488D40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BBDBA-A78B-4665-97B7-70CE38B08C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E0F03C5B-B4DD-253A-A0A1-D19B8CDFFFBC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1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5BDF15D9-F7CE-03E5-AA00-C2C79F19EF4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1D49F20C-F684-C4D1-E0F4-828B9D756BE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55F1F-34C7-4800-8B4A-516984345E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CB1AAD2F-7AA1-3A69-9150-9CA90753475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33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BABEB2B4-1276-5AC8-9382-F50756B2C57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265174DB-A1B4-F867-AE8F-A36D0E1D29B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14DB4-464B-4266-BDA8-0EF9F26B25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621FF973-3D90-E258-F317-781D5CE0A08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45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C606B944-6698-3941-9935-90FA375E51F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45889F2D-10B1-D4F3-E10A-795BA5929A7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FB2E9-08DB-416F-80E1-1013CBE353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BB0794CE-36DB-C483-F7D6-FBFEA2FD4E6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9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5219D914-9E4F-7696-9666-05E9D78C285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7">
            <a:extLst>
              <a:ext uri="{FF2B5EF4-FFF2-40B4-BE49-F238E27FC236}">
                <a16:creationId xmlns:a16="http://schemas.microsoft.com/office/drawing/2014/main" id="{5B6D955E-6F32-300B-D406-F4BA920C3A0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BB3ED-76D8-43CA-B621-6693B2ADD6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28">
            <a:extLst>
              <a:ext uri="{FF2B5EF4-FFF2-40B4-BE49-F238E27FC236}">
                <a16:creationId xmlns:a16="http://schemas.microsoft.com/office/drawing/2014/main" id="{3E656355-EBC5-AA6A-2613-93F3DCD18BA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41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6">
            <a:extLst>
              <a:ext uri="{FF2B5EF4-FFF2-40B4-BE49-F238E27FC236}">
                <a16:creationId xmlns:a16="http://schemas.microsoft.com/office/drawing/2014/main" id="{5BD234E1-E288-CAAE-3044-7E2F5B41B1D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BC46FCD9-AF2E-25EC-FBCB-2C86D7789AB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75B14-39F4-42BE-BD8C-A243E1B864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F19B3BBC-2868-0D39-BA79-166C477C87B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3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>
            <a:extLst>
              <a:ext uri="{FF2B5EF4-FFF2-40B4-BE49-F238E27FC236}">
                <a16:creationId xmlns:a16="http://schemas.microsoft.com/office/drawing/2014/main" id="{A308D6F2-E871-EC9E-8DDA-0E12B3F35DA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7">
            <a:extLst>
              <a:ext uri="{FF2B5EF4-FFF2-40B4-BE49-F238E27FC236}">
                <a16:creationId xmlns:a16="http://schemas.microsoft.com/office/drawing/2014/main" id="{8A2AB451-298D-4A09-ECC3-75AD9FF2031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3EDD9-5453-41EF-AF84-E7494E812E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E6FE018C-7DB8-7A4A-86B1-7C4FB31D6DBC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31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79D27175-EB46-A043-E4EE-4799BE2681E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5147EC47-8DDE-1F12-143B-EC304F04F9F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BDE27-4A9C-420A-AD96-B49424A8A6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33777831-CF24-3CCE-A0C6-01E3A841CA9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4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1F95FC3B-7B6B-B0B8-3EB4-6BB4E110B68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47F95069-165D-99C1-2C03-1148E72A10D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7466C-9044-4492-8CB5-022C329EDA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70B8F56F-F870-7C4A-F353-28953D9B6F0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6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E941B5BF-3A67-0B0F-D731-94AB8EFC24B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4099" name="Rectangle 3">
              <a:extLst>
                <a:ext uri="{FF2B5EF4-FFF2-40B4-BE49-F238E27FC236}">
                  <a16:creationId xmlns:a16="http://schemas.microsoft.com/office/drawing/2014/main" id="{DEFCAE0B-1C44-2F7E-A33D-F0A5A3AFEE7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33" name="Rectangle 4">
              <a:extLst>
                <a:ext uri="{FF2B5EF4-FFF2-40B4-BE49-F238E27FC236}">
                  <a16:creationId xmlns:a16="http://schemas.microsoft.com/office/drawing/2014/main" id="{9BD6089E-8F7A-25E7-4A92-C6F4AF77DDD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4" name="Rectangle 5">
              <a:extLst>
                <a:ext uri="{FF2B5EF4-FFF2-40B4-BE49-F238E27FC236}">
                  <a16:creationId xmlns:a16="http://schemas.microsoft.com/office/drawing/2014/main" id="{1D756457-385F-E428-F6F8-CB492250BA9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5" name="Rectangle 6">
              <a:extLst>
                <a:ext uri="{FF2B5EF4-FFF2-40B4-BE49-F238E27FC236}">
                  <a16:creationId xmlns:a16="http://schemas.microsoft.com/office/drawing/2014/main" id="{720B4442-9BC7-DA3C-6EA6-9C433E9A7E4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6" name="Rectangle 7">
              <a:extLst>
                <a:ext uri="{FF2B5EF4-FFF2-40B4-BE49-F238E27FC236}">
                  <a16:creationId xmlns:a16="http://schemas.microsoft.com/office/drawing/2014/main" id="{4CD6258A-F42C-6D46-B5AC-CAA44474C5B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7" name="Rectangle 8">
              <a:extLst>
                <a:ext uri="{FF2B5EF4-FFF2-40B4-BE49-F238E27FC236}">
                  <a16:creationId xmlns:a16="http://schemas.microsoft.com/office/drawing/2014/main" id="{D4C64C38-92F0-6A17-202E-BF6BCB51B05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05" name="Rectangle 9">
              <a:extLst>
                <a:ext uri="{FF2B5EF4-FFF2-40B4-BE49-F238E27FC236}">
                  <a16:creationId xmlns:a16="http://schemas.microsoft.com/office/drawing/2014/main" id="{ADF4C4EA-1F1C-CEBD-2071-235A9690A8C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4106" name="Rectangle 10">
              <a:extLst>
                <a:ext uri="{FF2B5EF4-FFF2-40B4-BE49-F238E27FC236}">
                  <a16:creationId xmlns:a16="http://schemas.microsoft.com/office/drawing/2014/main" id="{F4EFD5E6-C0E9-8A5C-DE46-D0A4585AC41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40" name="Rectangle 11">
              <a:extLst>
                <a:ext uri="{FF2B5EF4-FFF2-40B4-BE49-F238E27FC236}">
                  <a16:creationId xmlns:a16="http://schemas.microsoft.com/office/drawing/2014/main" id="{A850D95A-C752-54FE-3093-4AA78B62548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1" name="Rectangle 12">
              <a:extLst>
                <a:ext uri="{FF2B5EF4-FFF2-40B4-BE49-F238E27FC236}">
                  <a16:creationId xmlns:a16="http://schemas.microsoft.com/office/drawing/2014/main" id="{7DE1F45C-8F63-4A51-F3DC-B06A238DA56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2" name="Rectangle 13">
              <a:extLst>
                <a:ext uri="{FF2B5EF4-FFF2-40B4-BE49-F238E27FC236}">
                  <a16:creationId xmlns:a16="http://schemas.microsoft.com/office/drawing/2014/main" id="{53A6657D-B781-46EB-5ADF-8EFFAF35DB6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3" name="Rectangle 14">
              <a:extLst>
                <a:ext uri="{FF2B5EF4-FFF2-40B4-BE49-F238E27FC236}">
                  <a16:creationId xmlns:a16="http://schemas.microsoft.com/office/drawing/2014/main" id="{B0F929F3-4FD3-18D9-1E50-63451389E5A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1" name="Rectangle 15">
              <a:extLst>
                <a:ext uri="{FF2B5EF4-FFF2-40B4-BE49-F238E27FC236}">
                  <a16:creationId xmlns:a16="http://schemas.microsoft.com/office/drawing/2014/main" id="{77D5C8F0-5072-A130-B454-3174DE27CAD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45" name="Rectangle 16">
              <a:extLst>
                <a:ext uri="{FF2B5EF4-FFF2-40B4-BE49-F238E27FC236}">
                  <a16:creationId xmlns:a16="http://schemas.microsoft.com/office/drawing/2014/main" id="{27846F3B-387D-9304-ABC7-F6EF3994B27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3" name="Rectangle 17">
              <a:extLst>
                <a:ext uri="{FF2B5EF4-FFF2-40B4-BE49-F238E27FC236}">
                  <a16:creationId xmlns:a16="http://schemas.microsoft.com/office/drawing/2014/main" id="{629C7E29-9A4F-736F-9813-D1CCCB5533D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47" name="Rectangle 18">
              <a:extLst>
                <a:ext uri="{FF2B5EF4-FFF2-40B4-BE49-F238E27FC236}">
                  <a16:creationId xmlns:a16="http://schemas.microsoft.com/office/drawing/2014/main" id="{46A97CB8-7FF2-7DDA-7C0E-CCC2C2A4A8C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5" name="Rectangle 19">
              <a:extLst>
                <a:ext uri="{FF2B5EF4-FFF2-40B4-BE49-F238E27FC236}">
                  <a16:creationId xmlns:a16="http://schemas.microsoft.com/office/drawing/2014/main" id="{A0632A95-D0AA-B48E-22B8-F2A5C472950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49" name="Rectangle 20">
              <a:extLst>
                <a:ext uri="{FF2B5EF4-FFF2-40B4-BE49-F238E27FC236}">
                  <a16:creationId xmlns:a16="http://schemas.microsoft.com/office/drawing/2014/main" id="{AE903D88-C19D-E421-6CD9-5C84F5C97AA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0" name="Rectangle 21">
              <a:extLst>
                <a:ext uri="{FF2B5EF4-FFF2-40B4-BE49-F238E27FC236}">
                  <a16:creationId xmlns:a16="http://schemas.microsoft.com/office/drawing/2014/main" id="{A8E15ADD-295B-5F4B-B02B-DA3937D37A1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1" name="Freeform 22">
              <a:extLst>
                <a:ext uri="{FF2B5EF4-FFF2-40B4-BE49-F238E27FC236}">
                  <a16:creationId xmlns:a16="http://schemas.microsoft.com/office/drawing/2014/main" id="{55F05F06-59E9-E954-2717-C26F57566827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Freeform 23">
              <a:extLst>
                <a:ext uri="{FF2B5EF4-FFF2-40B4-BE49-F238E27FC236}">
                  <a16:creationId xmlns:a16="http://schemas.microsoft.com/office/drawing/2014/main" id="{BF743411-C4C5-A354-510B-15D9343CC854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</p:grpSp>
      <p:sp>
        <p:nvSpPr>
          <p:cNvPr id="4120" name="Rectangle 24">
            <a:extLst>
              <a:ext uri="{FF2B5EF4-FFF2-40B4-BE49-F238E27FC236}">
                <a16:creationId xmlns:a16="http://schemas.microsoft.com/office/drawing/2014/main" id="{09FE1CA3-312D-AE80-2AB4-FD5065FA7E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21" name="Rectangle 25">
            <a:extLst>
              <a:ext uri="{FF2B5EF4-FFF2-40B4-BE49-F238E27FC236}">
                <a16:creationId xmlns:a16="http://schemas.microsoft.com/office/drawing/2014/main" id="{BE65BA99-B0A0-5029-AF65-56F85A7A17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22" name="Rectangle 26">
            <a:extLst>
              <a:ext uri="{FF2B5EF4-FFF2-40B4-BE49-F238E27FC236}">
                <a16:creationId xmlns:a16="http://schemas.microsoft.com/office/drawing/2014/main" id="{73A6691E-B405-0BC2-A65A-4956C9DB3E0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23" name="Rectangle 27">
            <a:extLst>
              <a:ext uri="{FF2B5EF4-FFF2-40B4-BE49-F238E27FC236}">
                <a16:creationId xmlns:a16="http://schemas.microsoft.com/office/drawing/2014/main" id="{EB75AF07-7F89-3C8D-855B-10D9E7BD4E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A4E3E01-9F06-485C-97B1-C35AE06846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124" name="Rectangle 28">
            <a:extLst>
              <a:ext uri="{FF2B5EF4-FFF2-40B4-BE49-F238E27FC236}">
                <a16:creationId xmlns:a16="http://schemas.microsoft.com/office/drawing/2014/main" id="{3E27964F-EBF2-AE85-C049-40FDC3C0F5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D08D6C5-E077-DFC3-E77E-928017FF3A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92163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Case 1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0319866-E45E-0546-EBB4-257B3AC2F2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351838" cy="50419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	In an </a:t>
            </a:r>
            <a:r>
              <a:rPr lang="en-US" sz="2800" dirty="0">
                <a:solidFill>
                  <a:schemeClr val="hlink"/>
                </a:solidFill>
              </a:rPr>
              <a:t>outpatient clinic</a:t>
            </a:r>
            <a:r>
              <a:rPr lang="en-US" sz="2800" dirty="0"/>
              <a:t>, a 31-year-old woman who is suffering from migraine headache of </a:t>
            </a:r>
            <a:r>
              <a:rPr lang="en-US" sz="2800" dirty="0">
                <a:solidFill>
                  <a:schemeClr val="hlink"/>
                </a:solidFill>
              </a:rPr>
              <a:t>moderate severity</a:t>
            </a:r>
            <a:r>
              <a:rPr lang="en-US" sz="2800" dirty="0"/>
              <a:t>; was prescribed a </a:t>
            </a:r>
            <a:r>
              <a:rPr lang="en-US" sz="2800" dirty="0">
                <a:solidFill>
                  <a:schemeClr val="hlink"/>
                </a:solidFill>
              </a:rPr>
              <a:t>nasal spray</a:t>
            </a:r>
            <a:r>
              <a:rPr lang="en-US" sz="2800" dirty="0"/>
              <a:t> that causes a selective </a:t>
            </a:r>
            <a:r>
              <a:rPr lang="en-US" sz="2800" dirty="0">
                <a:solidFill>
                  <a:schemeClr val="hlink"/>
                </a:solidFill>
              </a:rPr>
              <a:t>vasoconstriction of the carotid</a:t>
            </a:r>
            <a:r>
              <a:rPr lang="en-US" sz="2800" dirty="0"/>
              <a:t> vascular bed by </a:t>
            </a:r>
            <a:r>
              <a:rPr lang="en-US" sz="2800" dirty="0">
                <a:solidFill>
                  <a:schemeClr val="hlink"/>
                </a:solidFill>
              </a:rPr>
              <a:t>stimulating 5-HT</a:t>
            </a:r>
            <a:r>
              <a:rPr lang="en-US" sz="2800" baseline="-25000" dirty="0">
                <a:solidFill>
                  <a:schemeClr val="hlink"/>
                </a:solidFill>
              </a:rPr>
              <a:t>1D</a:t>
            </a:r>
            <a:r>
              <a:rPr lang="en-US" sz="2800" dirty="0">
                <a:solidFill>
                  <a:schemeClr val="hlink"/>
                </a:solidFill>
              </a:rPr>
              <a:t> receptors</a:t>
            </a:r>
            <a:r>
              <a:rPr lang="en-US" sz="2800" dirty="0"/>
              <a:t>.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800" dirty="0"/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b="1" dirty="0">
                <a:solidFill>
                  <a:schemeClr val="tx2"/>
                </a:solidFill>
              </a:rPr>
              <a:t>This drug is:</a:t>
            </a:r>
            <a:r>
              <a:rPr lang="en-US" sz="2800" dirty="0"/>
              <a:t> </a:t>
            </a:r>
            <a:endParaRPr lang="en-US" sz="2400" dirty="0"/>
          </a:p>
          <a:p>
            <a:pPr marL="990600" lvl="1" indent="-533400" eaLnBrk="1" hangingPunct="1">
              <a:lnSpc>
                <a:spcPct val="80000"/>
              </a:lnSpc>
              <a:buFont typeface="Wingdings" panose="05000000000000000000" pitchFamily="2" charset="2"/>
              <a:buAutoNum type="alphaLcParenR"/>
              <a:defRPr/>
            </a:pPr>
            <a:r>
              <a:rPr lang="en-US" sz="2400" dirty="0" err="1"/>
              <a:t>Almotriptan</a:t>
            </a:r>
            <a:r>
              <a:rPr lang="en-US" sz="2400" dirty="0"/>
              <a:t> 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anose="05000000000000000000" pitchFamily="2" charset="2"/>
              <a:buAutoNum type="alphaLcParenR"/>
              <a:defRPr/>
            </a:pPr>
            <a:r>
              <a:rPr lang="en-US" sz="2400" dirty="0"/>
              <a:t>Rizatriptan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anose="05000000000000000000" pitchFamily="2" charset="2"/>
              <a:buAutoNum type="alphaLcParenR"/>
              <a:defRPr/>
            </a:pPr>
            <a:r>
              <a:rPr lang="en-US" sz="2400" dirty="0"/>
              <a:t>Sumatriptan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anose="05000000000000000000" pitchFamily="2" charset="2"/>
              <a:buAutoNum type="alphaLcParenR"/>
              <a:defRPr/>
            </a:pPr>
            <a:r>
              <a:rPr lang="en-US" sz="2400" dirty="0">
                <a:solidFill>
                  <a:srgbClr val="66FF99"/>
                </a:solidFill>
              </a:rPr>
              <a:t>Ergotamine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anose="05000000000000000000" pitchFamily="2" charset="2"/>
              <a:buAutoNum type="alphaLcParenR"/>
              <a:defRPr/>
            </a:pPr>
            <a:r>
              <a:rPr lang="en-US" sz="2400" dirty="0">
                <a:solidFill>
                  <a:srgbClr val="0099CC"/>
                </a:solidFill>
              </a:rPr>
              <a:t>Ketoprofen</a:t>
            </a:r>
          </a:p>
        </p:txBody>
      </p:sp>
      <p:pic>
        <p:nvPicPr>
          <p:cNvPr id="7174" name="Picture 6" descr="slide">
            <a:extLst>
              <a:ext uri="{FF2B5EF4-FFF2-40B4-BE49-F238E27FC236}">
                <a16:creationId xmlns:a16="http://schemas.microsoft.com/office/drawing/2014/main" id="{586A0527-FF5C-F4A0-74EC-3D486907FD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40" t="17456" r="12741" b="9468"/>
          <a:stretch>
            <a:fillRect/>
          </a:stretch>
        </p:blipFill>
        <p:spPr bwMode="auto">
          <a:xfrm>
            <a:off x="4643438" y="3141663"/>
            <a:ext cx="302260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816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4310884C-2939-8B05-FEEA-1555291A24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What are the other drugs used for the acute attack?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2698B45D-366A-FBD6-05BD-2675D39DAE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28" y="2049462"/>
            <a:ext cx="9755448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Ergots:    </a:t>
            </a:r>
            <a:r>
              <a:rPr lang="en-US" dirty="0"/>
              <a:t>5HT 1</a:t>
            </a:r>
            <a:r>
              <a:rPr lang="en-US" baseline="-25000" dirty="0"/>
              <a:t>b</a:t>
            </a:r>
            <a:r>
              <a:rPr lang="en-US" dirty="0"/>
              <a:t>/1</a:t>
            </a:r>
            <a:r>
              <a:rPr lang="en-US" baseline="-25000" dirty="0"/>
              <a:t>d</a:t>
            </a:r>
            <a:r>
              <a:rPr lang="en-US" dirty="0"/>
              <a:t> agonists</a:t>
            </a:r>
            <a:endParaRPr lang="en-US" b="1" dirty="0"/>
          </a:p>
          <a:p>
            <a:pPr eaLnBrk="1" hangingPunct="1">
              <a:defRPr/>
            </a:pPr>
            <a:r>
              <a:rPr lang="en-US" b="1" dirty="0"/>
              <a:t>Anti-emetics: </a:t>
            </a:r>
            <a:r>
              <a:rPr lang="en-US" dirty="0"/>
              <a:t>dopamine receptor antagonists</a:t>
            </a:r>
          </a:p>
          <a:p>
            <a:pPr eaLnBrk="1" hangingPunct="1">
              <a:defRPr/>
            </a:pPr>
            <a:r>
              <a:rPr lang="en-US" b="1" dirty="0"/>
              <a:t>-</a:t>
            </a:r>
            <a:r>
              <a:rPr lang="en-US" b="1" dirty="0" err="1"/>
              <a:t>ditans</a:t>
            </a:r>
            <a:r>
              <a:rPr lang="en-US" b="1" dirty="0"/>
              <a:t> </a:t>
            </a:r>
            <a:r>
              <a:rPr lang="en-US" sz="2400" dirty="0"/>
              <a:t>(e.g. Lasmiditan)</a:t>
            </a:r>
            <a:r>
              <a:rPr lang="en-US" sz="2400" b="1" dirty="0"/>
              <a:t>: </a:t>
            </a:r>
            <a:r>
              <a:rPr lang="en-US" dirty="0"/>
              <a:t>5HT-1</a:t>
            </a:r>
            <a:r>
              <a:rPr lang="en-US" baseline="-25000" dirty="0"/>
              <a:t>f</a:t>
            </a:r>
            <a:r>
              <a:rPr lang="en-US" dirty="0"/>
              <a:t> receptor agonist</a:t>
            </a:r>
          </a:p>
          <a:p>
            <a:pPr eaLnBrk="1" hangingPunct="1">
              <a:defRPr/>
            </a:pPr>
            <a:r>
              <a:rPr lang="en-US" b="1" dirty="0"/>
              <a:t>-</a:t>
            </a:r>
            <a:r>
              <a:rPr lang="en-US" b="1" dirty="0" err="1"/>
              <a:t>gepants</a:t>
            </a:r>
            <a:r>
              <a:rPr lang="en-US" b="1" dirty="0"/>
              <a:t>: </a:t>
            </a: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C</a:t>
            </a:r>
            <a:r>
              <a:rPr lang="en-US" sz="2600" dirty="0"/>
              <a:t>alcitonin-</a:t>
            </a:r>
            <a:r>
              <a:rPr lang="en-US" sz="2600" dirty="0">
                <a:solidFill>
                  <a:schemeClr val="tx2">
                    <a:lumMod val="75000"/>
                  </a:schemeClr>
                </a:solidFill>
              </a:rPr>
              <a:t>G</a:t>
            </a:r>
            <a:r>
              <a:rPr lang="en-US" sz="2600" dirty="0"/>
              <a:t>ene </a:t>
            </a:r>
            <a:r>
              <a:rPr lang="en-US" sz="2600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US" sz="2600" dirty="0"/>
              <a:t>elated </a:t>
            </a: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en-US" sz="2600" dirty="0"/>
              <a:t>eptide antagonists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B0DEF2DD-C35E-30E0-5A21-173D5F0375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229600" cy="4530725"/>
          </a:xfrm>
        </p:spPr>
        <p:txBody>
          <a:bodyPr/>
          <a:lstStyle/>
          <a:p>
            <a:pPr marL="609600" indent="-609600" eaLnBrk="1" hangingPunct="1">
              <a:defRPr/>
            </a:pPr>
            <a:endParaRPr lang="en-US"/>
          </a:p>
          <a:p>
            <a:pPr marL="990600" lvl="1" indent="-533400" eaLnBrk="1" hangingPunct="1">
              <a:buFont typeface="Wingdings" panose="05000000000000000000" pitchFamily="2" charset="2"/>
              <a:buAutoNum type="alphaLcParenR"/>
              <a:defRPr/>
            </a:pPr>
            <a:endParaRPr lang="en-US"/>
          </a:p>
          <a:p>
            <a:pPr marL="609600" indent="-609600" eaLnBrk="1" hangingPunct="1">
              <a:defRPr/>
            </a:pPr>
            <a:endParaRPr lang="en-US"/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7F32FB24-AB20-4FDC-342A-00E7BBB3B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620688"/>
            <a:ext cx="876935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chemeClr val="hlink"/>
                </a:solidFill>
              </a:rPr>
              <a:t>The correct answer is sumatriptan</a:t>
            </a:r>
            <a:endParaRPr lang="en-US" altLang="en-US" sz="2800" dirty="0">
              <a:solidFill>
                <a:schemeClr val="hlink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dirty="0">
              <a:solidFill>
                <a:srgbClr val="66FF99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rgbClr val="66FF99"/>
                </a:solidFill>
              </a:rPr>
              <a:t>The triptans</a:t>
            </a:r>
            <a:r>
              <a:rPr lang="en-US" altLang="en-US" sz="2800" dirty="0"/>
              <a:t> and </a:t>
            </a:r>
            <a:r>
              <a:rPr lang="en-US" altLang="en-US" sz="2800" dirty="0">
                <a:solidFill>
                  <a:srgbClr val="66FF99"/>
                </a:solidFill>
              </a:rPr>
              <a:t>ergots</a:t>
            </a:r>
            <a:r>
              <a:rPr lang="en-US" altLang="en-US" sz="2800" dirty="0"/>
              <a:t>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/>
              <a:t>are agonists at 5-HT</a:t>
            </a:r>
            <a:r>
              <a:rPr lang="en-US" altLang="en-US" sz="2800" baseline="-25000" dirty="0"/>
              <a:t>1B/1D</a:t>
            </a:r>
            <a:r>
              <a:rPr lang="en-US" altLang="en-US" sz="2800" dirty="0"/>
              <a:t> receptors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sym typeface="Wingdings" panose="05000000000000000000" pitchFamily="2" charset="2"/>
              </a:rPr>
              <a:t></a:t>
            </a:r>
            <a:r>
              <a:rPr lang="en-US" altLang="en-US" sz="2800" dirty="0"/>
              <a:t> selective vasoconstriction of carotid vascular bed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/>
              <a:t>However, </a:t>
            </a:r>
            <a:r>
              <a:rPr lang="en-US" altLang="en-US" sz="2800" dirty="0">
                <a:solidFill>
                  <a:schemeClr val="hlink"/>
                </a:solidFill>
              </a:rPr>
              <a:t>only  sumatriptan is available as nasal spray</a:t>
            </a:r>
            <a:r>
              <a:rPr lang="en-US" altLang="en-US" sz="2800" dirty="0"/>
              <a:t>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rgbClr val="66FF99"/>
                </a:solidFill>
              </a:rPr>
              <a:t>Ketoprofen</a:t>
            </a:r>
            <a:r>
              <a:rPr lang="en-US" altLang="en-US" sz="2800" dirty="0"/>
              <a:t> is a NSAID (no action on 5-HT receptors)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FD16240C-E807-E53B-9A3F-85528B7F4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868863"/>
            <a:ext cx="7812087" cy="82232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For </a:t>
            </a:r>
            <a:r>
              <a:rPr lang="en-US" altLang="en-US" sz="2400" b="1">
                <a:solidFill>
                  <a:schemeClr val="hlink"/>
                </a:solidFill>
              </a:rPr>
              <a:t>outpatients</a:t>
            </a:r>
            <a:r>
              <a:rPr lang="en-US" altLang="en-US" sz="2400"/>
              <a:t> with </a:t>
            </a:r>
            <a:r>
              <a:rPr lang="en-US" altLang="en-US" sz="2400" i="1">
                <a:solidFill>
                  <a:schemeClr val="hlink"/>
                </a:solidFill>
              </a:rPr>
              <a:t>moderate to severe migraine</a:t>
            </a:r>
            <a:r>
              <a:rPr lang="en-US" altLang="en-US" sz="2400"/>
              <a:t>, we typically begin migraine therapy with a </a:t>
            </a:r>
            <a:r>
              <a:rPr lang="en-US" altLang="en-US" sz="2400" b="1">
                <a:solidFill>
                  <a:schemeClr val="hlink"/>
                </a:solidFill>
              </a:rPr>
              <a:t>triptan</a:t>
            </a:r>
            <a:r>
              <a:rPr lang="en-US" altLang="en-US" sz="2400">
                <a:solidFill>
                  <a:schemeClr val="hlink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>
            <a:extLst>
              <a:ext uri="{FF2B5EF4-FFF2-40B4-BE49-F238E27FC236}">
                <a16:creationId xmlns:a16="http://schemas.microsoft.com/office/drawing/2014/main" id="{C3EB7156-BF58-7769-9A1B-E6B813B669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71663"/>
            <a:ext cx="9144000" cy="465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4">
            <a:extLst>
              <a:ext uri="{FF2B5EF4-FFF2-40B4-BE49-F238E27FC236}">
                <a16:creationId xmlns:a16="http://schemas.microsoft.com/office/drawing/2014/main" id="{ABADA5A6-0590-ED5C-938F-D709927FD1FB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5353050"/>
            <a:ext cx="2438400" cy="1003300"/>
            <a:chOff x="1776" y="3582"/>
            <a:chExt cx="1536" cy="632"/>
          </a:xfrm>
        </p:grpSpPr>
        <p:sp>
          <p:nvSpPr>
            <p:cNvPr id="22546" name="Text Box 5">
              <a:extLst>
                <a:ext uri="{FF2B5EF4-FFF2-40B4-BE49-F238E27FC236}">
                  <a16:creationId xmlns:a16="http://schemas.microsoft.com/office/drawing/2014/main" id="{F05D8989-70A2-88C9-2615-0E81307D2E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3936"/>
              <a:ext cx="1536" cy="278"/>
            </a:xfrm>
            <a:prstGeom prst="rect">
              <a:avLst/>
            </a:prstGeom>
            <a:solidFill>
              <a:srgbClr val="00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solidFill>
                    <a:srgbClr val="FFFF00"/>
                  </a:solidFill>
                </a:rPr>
                <a:t>Central 5HT</a:t>
              </a:r>
              <a:r>
                <a:rPr lang="en-US" altLang="en-US" sz="2400" b="1" baseline="-25000">
                  <a:solidFill>
                    <a:srgbClr val="FFFF00"/>
                  </a:solidFill>
                </a:rPr>
                <a:t>1b/d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800" b="1" baseline="-25000">
                <a:solidFill>
                  <a:srgbClr val="FFFF00"/>
                </a:solidFill>
              </a:endParaRPr>
            </a:p>
          </p:txBody>
        </p:sp>
        <p:sp>
          <p:nvSpPr>
            <p:cNvPr id="22547" name="Oval 6">
              <a:extLst>
                <a:ext uri="{FF2B5EF4-FFF2-40B4-BE49-F238E27FC236}">
                  <a16:creationId xmlns:a16="http://schemas.microsoft.com/office/drawing/2014/main" id="{3C28EC28-84FB-CEFC-B7FD-019D014F31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3582"/>
              <a:ext cx="144" cy="144"/>
            </a:xfrm>
            <a:prstGeom prst="ellipse">
              <a:avLst/>
            </a:prstGeom>
            <a:solidFill>
              <a:srgbClr val="006600"/>
            </a:solidFill>
            <a:ln w="3810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6600"/>
                </a:solidFill>
              </a:endParaRPr>
            </a:p>
          </p:txBody>
        </p:sp>
      </p:grpSp>
      <p:sp>
        <p:nvSpPr>
          <p:cNvPr id="41991" name="Text Box 7">
            <a:extLst>
              <a:ext uri="{FF2B5EF4-FFF2-40B4-BE49-F238E27FC236}">
                <a16:creationId xmlns:a16="http://schemas.microsoft.com/office/drawing/2014/main" id="{A8877054-D10C-B5E5-EB66-739809C10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800225"/>
            <a:ext cx="2819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</a:rPr>
              <a:t>2. Inhibits Neuropeptide release</a:t>
            </a:r>
          </a:p>
        </p:txBody>
      </p:sp>
      <p:grpSp>
        <p:nvGrpSpPr>
          <p:cNvPr id="3" name="Group 8">
            <a:extLst>
              <a:ext uri="{FF2B5EF4-FFF2-40B4-BE49-F238E27FC236}">
                <a16:creationId xmlns:a16="http://schemas.microsoft.com/office/drawing/2014/main" id="{AADFD869-39D4-0F4C-53FB-95A50AC47888}"/>
              </a:ext>
            </a:extLst>
          </p:cNvPr>
          <p:cNvGrpSpPr>
            <a:grpSpLocks/>
          </p:cNvGrpSpPr>
          <p:nvPr/>
        </p:nvGrpSpPr>
        <p:grpSpPr bwMode="auto">
          <a:xfrm>
            <a:off x="7380288" y="2638425"/>
            <a:ext cx="1763712" cy="1066800"/>
            <a:chOff x="5040" y="1872"/>
            <a:chExt cx="720" cy="672"/>
          </a:xfrm>
        </p:grpSpPr>
        <p:sp>
          <p:nvSpPr>
            <p:cNvPr id="22543" name="Text Box 9">
              <a:extLst>
                <a:ext uri="{FF2B5EF4-FFF2-40B4-BE49-F238E27FC236}">
                  <a16:creationId xmlns:a16="http://schemas.microsoft.com/office/drawing/2014/main" id="{6A383889-E968-AAFA-FC7E-8FFF4BB86A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6" y="1872"/>
              <a:ext cx="624" cy="460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solidFill>
                    <a:srgbClr val="FFFF00"/>
                  </a:solidFill>
                </a:rPr>
                <a:t>Vascular 5HT</a:t>
              </a:r>
              <a:r>
                <a:rPr lang="en-US" altLang="en-US" sz="2400" b="1" baseline="-25000">
                  <a:solidFill>
                    <a:srgbClr val="FFFF00"/>
                  </a:solidFill>
                </a:rPr>
                <a:t>1b/d</a:t>
              </a:r>
              <a:endParaRPr lang="en-US" altLang="en-US" sz="2400" b="1">
                <a:solidFill>
                  <a:srgbClr val="FFFF00"/>
                </a:solidFill>
              </a:endParaRPr>
            </a:p>
          </p:txBody>
        </p:sp>
        <p:sp>
          <p:nvSpPr>
            <p:cNvPr id="22544" name="Oval 10">
              <a:extLst>
                <a:ext uri="{FF2B5EF4-FFF2-40B4-BE49-F238E27FC236}">
                  <a16:creationId xmlns:a16="http://schemas.microsoft.com/office/drawing/2014/main" id="{088064DC-F4CD-8B51-8E2D-6C6A3E3215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2256"/>
              <a:ext cx="144" cy="144"/>
            </a:xfrm>
            <a:prstGeom prst="ellipse">
              <a:avLst/>
            </a:prstGeom>
            <a:solidFill>
              <a:srgbClr val="CC0000"/>
            </a:solidFill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6600"/>
                </a:solidFill>
              </a:endParaRPr>
            </a:p>
          </p:txBody>
        </p:sp>
        <p:sp>
          <p:nvSpPr>
            <p:cNvPr id="22545" name="Oval 11">
              <a:extLst>
                <a:ext uri="{FF2B5EF4-FFF2-40B4-BE49-F238E27FC236}">
                  <a16:creationId xmlns:a16="http://schemas.microsoft.com/office/drawing/2014/main" id="{55D99867-0130-9AB3-044B-42B83CA602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4" y="2400"/>
              <a:ext cx="144" cy="144"/>
            </a:xfrm>
            <a:prstGeom prst="ellipse">
              <a:avLst/>
            </a:prstGeom>
            <a:solidFill>
              <a:srgbClr val="CC0000"/>
            </a:solidFill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6600"/>
                </a:solidFill>
              </a:endParaRPr>
            </a:p>
          </p:txBody>
        </p:sp>
      </p:grpSp>
      <p:grpSp>
        <p:nvGrpSpPr>
          <p:cNvPr id="4" name="Group 12">
            <a:extLst>
              <a:ext uri="{FF2B5EF4-FFF2-40B4-BE49-F238E27FC236}">
                <a16:creationId xmlns:a16="http://schemas.microsoft.com/office/drawing/2014/main" id="{3A55A254-23E6-2C55-0271-B5185D8D45EE}"/>
              </a:ext>
            </a:extLst>
          </p:cNvPr>
          <p:cNvGrpSpPr>
            <a:grpSpLocks/>
          </p:cNvGrpSpPr>
          <p:nvPr/>
        </p:nvGrpSpPr>
        <p:grpSpPr bwMode="auto">
          <a:xfrm>
            <a:off x="0" y="1800225"/>
            <a:ext cx="3886200" cy="3778250"/>
            <a:chOff x="0" y="1344"/>
            <a:chExt cx="2448" cy="2380"/>
          </a:xfrm>
        </p:grpSpPr>
        <p:sp>
          <p:nvSpPr>
            <p:cNvPr id="22541" name="Text Box 13">
              <a:extLst>
                <a:ext uri="{FF2B5EF4-FFF2-40B4-BE49-F238E27FC236}">
                  <a16:creationId xmlns:a16="http://schemas.microsoft.com/office/drawing/2014/main" id="{2D100E64-919F-1A5A-7340-40BFEC8782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976"/>
              <a:ext cx="1488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solidFill>
                    <a:srgbClr val="000000"/>
                  </a:solidFill>
                </a:rPr>
                <a:t>1. Inhibits Pain signal transmission</a:t>
              </a:r>
            </a:p>
          </p:txBody>
        </p:sp>
        <p:sp>
          <p:nvSpPr>
            <p:cNvPr id="22542" name="Text Box 14">
              <a:extLst>
                <a:ext uri="{FF2B5EF4-FFF2-40B4-BE49-F238E27FC236}">
                  <a16:creationId xmlns:a16="http://schemas.microsoft.com/office/drawing/2014/main" id="{305C58C8-9FD2-A73C-B6CE-DB98617BF7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344"/>
              <a:ext cx="244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solidFill>
                    <a:srgbClr val="000000"/>
                  </a:solidFill>
                </a:rPr>
                <a:t>&amp; Decreases Cortical sensitization</a:t>
              </a:r>
            </a:p>
          </p:txBody>
        </p:sp>
      </p:grpSp>
      <p:sp>
        <p:nvSpPr>
          <p:cNvPr id="41999" name="Text Box 15">
            <a:extLst>
              <a:ext uri="{FF2B5EF4-FFF2-40B4-BE49-F238E27FC236}">
                <a16:creationId xmlns:a16="http://schemas.microsoft.com/office/drawing/2014/main" id="{EA505D8E-734F-93FD-35A0-C1EB3887A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933825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</a:rPr>
              <a:t>3. Vasoconstriction</a:t>
            </a:r>
          </a:p>
        </p:txBody>
      </p:sp>
      <p:sp>
        <p:nvSpPr>
          <p:cNvPr id="22536" name="Text Box 17">
            <a:extLst>
              <a:ext uri="{FF2B5EF4-FFF2-40B4-BE49-F238E27FC236}">
                <a16:creationId xmlns:a16="http://schemas.microsoft.com/office/drawing/2014/main" id="{39D757AC-45E1-DBA9-378B-CEE4D6B14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457825"/>
            <a:ext cx="2514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/>
          </a:p>
        </p:txBody>
      </p:sp>
      <p:grpSp>
        <p:nvGrpSpPr>
          <p:cNvPr id="5" name="Group 18">
            <a:extLst>
              <a:ext uri="{FF2B5EF4-FFF2-40B4-BE49-F238E27FC236}">
                <a16:creationId xmlns:a16="http://schemas.microsoft.com/office/drawing/2014/main" id="{2A4983C6-4164-6D9C-1371-917C18C28A79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4943475"/>
            <a:ext cx="2895600" cy="879475"/>
            <a:chOff x="3696" y="3324"/>
            <a:chExt cx="1824" cy="554"/>
          </a:xfrm>
        </p:grpSpPr>
        <p:sp>
          <p:nvSpPr>
            <p:cNvPr id="22539" name="Oval 19">
              <a:extLst>
                <a:ext uri="{FF2B5EF4-FFF2-40B4-BE49-F238E27FC236}">
                  <a16:creationId xmlns:a16="http://schemas.microsoft.com/office/drawing/2014/main" id="{4CB24F06-835A-EA32-BC00-E0C38D0853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2" y="3324"/>
              <a:ext cx="144" cy="144"/>
            </a:xfrm>
            <a:prstGeom prst="ellipse">
              <a:avLst/>
            </a:prstGeom>
            <a:solidFill>
              <a:srgbClr val="006600"/>
            </a:solidFill>
            <a:ln w="3810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6600"/>
                </a:solidFill>
              </a:endParaRPr>
            </a:p>
          </p:txBody>
        </p:sp>
        <p:sp>
          <p:nvSpPr>
            <p:cNvPr id="22540" name="Text Box 20">
              <a:extLst>
                <a:ext uri="{FF2B5EF4-FFF2-40B4-BE49-F238E27FC236}">
                  <a16:creationId xmlns:a16="http://schemas.microsoft.com/office/drawing/2014/main" id="{40B6D961-1D12-9384-28F5-611721AF93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600"/>
              <a:ext cx="1824" cy="278"/>
            </a:xfrm>
            <a:prstGeom prst="rect">
              <a:avLst/>
            </a:prstGeom>
            <a:solidFill>
              <a:srgbClr val="00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solidFill>
                    <a:srgbClr val="FFFF00"/>
                  </a:solidFill>
                </a:rPr>
                <a:t>Peripheral 5HT</a:t>
              </a:r>
              <a:r>
                <a:rPr lang="en-US" altLang="en-US" sz="2400" b="1" baseline="-25000">
                  <a:solidFill>
                    <a:srgbClr val="FFFF00"/>
                  </a:solidFill>
                </a:rPr>
                <a:t>1b/d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800" b="1" baseline="-25000">
                <a:solidFill>
                  <a:srgbClr val="FFFF00"/>
                </a:solidFill>
              </a:endParaRPr>
            </a:p>
          </p:txBody>
        </p:sp>
      </p:grpSp>
      <p:sp>
        <p:nvSpPr>
          <p:cNvPr id="42006" name="Rectangle 22">
            <a:extLst>
              <a:ext uri="{FF2B5EF4-FFF2-40B4-BE49-F238E27FC236}">
                <a16:creationId xmlns:a16="http://schemas.microsoft.com/office/drawing/2014/main" id="{2E89BDFD-550F-2098-2E1E-FBB5C493A8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What is the mechanism of action of  sumatriptan?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/>
      <p:bldP spid="41999" grpId="0"/>
      <p:bldP spid="420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F83E1A7-4379-F268-7377-649BF3EF6A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/>
              <a:t>How triptans are given in acute migraine?</a:t>
            </a:r>
            <a:r>
              <a:rPr lang="en-US" sz="3200" dirty="0"/>
              <a:t>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FA5EF13-C628-4221-5B6A-C5CA3D49D7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hlink"/>
                </a:solidFill>
              </a:rPr>
              <a:t>Sumatriptan</a:t>
            </a:r>
            <a:r>
              <a:rPr lang="en-US" dirty="0"/>
              <a:t> can be given as a </a:t>
            </a:r>
            <a:r>
              <a:rPr lang="en-US" dirty="0">
                <a:solidFill>
                  <a:srgbClr val="66FF99"/>
                </a:solidFill>
              </a:rPr>
              <a:t>SC</a:t>
            </a:r>
            <a:r>
              <a:rPr lang="en-US" dirty="0"/>
              <a:t> </a:t>
            </a:r>
          </a:p>
          <a:p>
            <a:pPr marL="0" indent="0" eaLnBrk="1" hangingPunct="1">
              <a:buNone/>
              <a:defRPr/>
            </a:pPr>
            <a:r>
              <a:rPr lang="en-US" dirty="0"/>
              <a:t>(</a:t>
            </a:r>
            <a:r>
              <a:rPr lang="en-US" sz="2800" dirty="0"/>
              <a:t>usually administered by autoinjector in the thigh)</a:t>
            </a:r>
            <a:r>
              <a:rPr lang="en-US" dirty="0"/>
              <a:t>, </a:t>
            </a:r>
          </a:p>
          <a:p>
            <a:pPr marL="0" indent="0" eaLnBrk="1" hangingPunct="1">
              <a:buNone/>
              <a:defRPr/>
            </a:pPr>
            <a:r>
              <a:rPr lang="en-US" dirty="0"/>
              <a:t>Or as a </a:t>
            </a:r>
            <a:r>
              <a:rPr lang="en-US" dirty="0">
                <a:solidFill>
                  <a:srgbClr val="66FF99"/>
                </a:solidFill>
              </a:rPr>
              <a:t>nasal spray</a:t>
            </a:r>
            <a:r>
              <a:rPr lang="en-US" dirty="0"/>
              <a:t>, or </a:t>
            </a:r>
            <a:r>
              <a:rPr lang="en-US" dirty="0">
                <a:solidFill>
                  <a:srgbClr val="66FF99"/>
                </a:solidFill>
              </a:rPr>
              <a:t>orally</a:t>
            </a:r>
            <a:r>
              <a:rPr lang="en-US" dirty="0"/>
              <a:t>. 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hlink"/>
                </a:solidFill>
              </a:rPr>
              <a:t>Zolmitriptan</a:t>
            </a:r>
            <a:r>
              <a:rPr lang="en-US" dirty="0"/>
              <a:t> is also available for both </a:t>
            </a:r>
            <a:r>
              <a:rPr lang="en-US" dirty="0">
                <a:solidFill>
                  <a:srgbClr val="66FF99"/>
                </a:solidFill>
              </a:rPr>
              <a:t>nasal</a:t>
            </a:r>
            <a:r>
              <a:rPr lang="en-US" dirty="0"/>
              <a:t> and </a:t>
            </a:r>
            <a:r>
              <a:rPr lang="en-US" dirty="0">
                <a:solidFill>
                  <a:srgbClr val="66FF99"/>
                </a:solidFill>
              </a:rPr>
              <a:t>oral</a:t>
            </a:r>
            <a:r>
              <a:rPr lang="en-US" dirty="0"/>
              <a:t> use. </a:t>
            </a:r>
          </a:p>
          <a:p>
            <a:pPr eaLnBrk="1" hangingPunct="1">
              <a:defRPr/>
            </a:pPr>
            <a:r>
              <a:rPr lang="en-US" dirty="0"/>
              <a:t>The </a:t>
            </a:r>
            <a:r>
              <a:rPr lang="en-US" dirty="0">
                <a:solidFill>
                  <a:schemeClr val="hlink"/>
                </a:solidFill>
              </a:rPr>
              <a:t>other triptans</a:t>
            </a:r>
            <a:r>
              <a:rPr lang="en-US" dirty="0"/>
              <a:t> are available for </a:t>
            </a:r>
            <a:r>
              <a:rPr lang="en-US" dirty="0">
                <a:solidFill>
                  <a:srgbClr val="66FF99"/>
                </a:solidFill>
              </a:rPr>
              <a:t>oral</a:t>
            </a:r>
            <a:r>
              <a:rPr lang="en-US" dirty="0"/>
              <a:t> use only. </a:t>
            </a:r>
          </a:p>
        </p:txBody>
      </p:sp>
      <p:pic>
        <p:nvPicPr>
          <p:cNvPr id="9230" name="Picture 14" descr="imigran">
            <a:extLst>
              <a:ext uri="{FF2B5EF4-FFF2-40B4-BE49-F238E27FC236}">
                <a16:creationId xmlns:a16="http://schemas.microsoft.com/office/drawing/2014/main" id="{2A698FFE-CB67-7F06-A571-5FBAAFD0B8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3765550"/>
            <a:ext cx="5400675" cy="309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3698EE3-9842-E076-0700-3B696F1643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800" b="1" dirty="0"/>
              <a:t>What is the dose of sumatriptan in acute migraine?</a:t>
            </a:r>
            <a:r>
              <a:rPr lang="en-US" sz="3800" dirty="0"/>
              <a:t>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F91028E-C18D-B4A2-5036-9EC4776EB1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7625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b="1" dirty="0">
                <a:solidFill>
                  <a:schemeClr val="hlink"/>
                </a:solidFill>
              </a:rPr>
              <a:t>Oral</a:t>
            </a:r>
            <a:r>
              <a:rPr lang="en-US" sz="2000" dirty="0">
                <a:solidFill>
                  <a:schemeClr val="hlink"/>
                </a:solidFill>
              </a:rPr>
              <a:t>:</a:t>
            </a:r>
            <a:r>
              <a:rPr lang="en-US" sz="2000" dirty="0"/>
              <a:t> A </a:t>
            </a:r>
            <a:r>
              <a:rPr lang="en-US" sz="2000" dirty="0">
                <a:solidFill>
                  <a:srgbClr val="66FF99"/>
                </a:solidFill>
              </a:rPr>
              <a:t>single dose</a:t>
            </a:r>
            <a:r>
              <a:rPr lang="en-US" sz="2000" dirty="0"/>
              <a:t> of </a:t>
            </a:r>
            <a:r>
              <a:rPr lang="en-US" sz="2000" dirty="0">
                <a:solidFill>
                  <a:srgbClr val="66FF99"/>
                </a:solidFill>
              </a:rPr>
              <a:t>50 mg</a:t>
            </a:r>
            <a:r>
              <a:rPr lang="en-US" sz="2000" dirty="0"/>
              <a:t> to be</a:t>
            </a:r>
            <a:r>
              <a:rPr lang="en-US" sz="2000" dirty="0">
                <a:solidFill>
                  <a:srgbClr val="66FF99"/>
                </a:solidFill>
              </a:rPr>
              <a:t> repeated</a:t>
            </a:r>
            <a:r>
              <a:rPr lang="en-US" sz="2000" dirty="0"/>
              <a:t> if a satisfactory response has not been obtained </a:t>
            </a:r>
            <a:r>
              <a:rPr lang="en-US" sz="2000" dirty="0">
                <a:solidFill>
                  <a:srgbClr val="66FF99"/>
                </a:solidFill>
              </a:rPr>
              <a:t>at 2 hours (</a:t>
            </a:r>
            <a:r>
              <a:rPr lang="en-US" sz="2000" dirty="0"/>
              <a:t>Max dose</a:t>
            </a:r>
            <a:r>
              <a:rPr lang="en-US" sz="2000" dirty="0">
                <a:solidFill>
                  <a:srgbClr val="66FF99"/>
                </a:solidFill>
              </a:rPr>
              <a:t> 200 mg)</a:t>
            </a:r>
            <a:r>
              <a:rPr lang="en-US" sz="2000" dirty="0"/>
              <a:t>. </a:t>
            </a:r>
            <a:endParaRPr lang="en-US" sz="20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b="1" dirty="0">
                <a:solidFill>
                  <a:schemeClr val="hlink"/>
                </a:solidFill>
              </a:rPr>
              <a:t>Intranasal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66FF99"/>
                </a:solidFill>
              </a:rPr>
              <a:t>single dose</a:t>
            </a:r>
            <a:r>
              <a:rPr lang="en-US" sz="2000" dirty="0"/>
              <a:t> of </a:t>
            </a:r>
            <a:r>
              <a:rPr lang="en-US" sz="2000" dirty="0">
                <a:solidFill>
                  <a:srgbClr val="66FF99"/>
                </a:solidFill>
              </a:rPr>
              <a:t>5-10 mg</a:t>
            </a:r>
            <a:r>
              <a:rPr lang="en-US" sz="2000" dirty="0"/>
              <a:t> administered </a:t>
            </a:r>
            <a:r>
              <a:rPr lang="en-US" sz="2000" dirty="0">
                <a:solidFill>
                  <a:srgbClr val="66FF99"/>
                </a:solidFill>
              </a:rPr>
              <a:t>in one nostril</a:t>
            </a:r>
            <a:r>
              <a:rPr lang="en-US" sz="2000" dirty="0"/>
              <a:t>. If higher doses are needed, apply it </a:t>
            </a:r>
            <a:r>
              <a:rPr lang="en-US" sz="2000" dirty="0">
                <a:solidFill>
                  <a:srgbClr val="66FF99"/>
                </a:solidFill>
              </a:rPr>
              <a:t>in the two nostrils</a:t>
            </a:r>
            <a:r>
              <a:rPr lang="en-US" sz="2000" dirty="0"/>
              <a:t>. If headache returns, </a:t>
            </a:r>
            <a:r>
              <a:rPr lang="en-US" sz="2000" dirty="0">
                <a:solidFill>
                  <a:srgbClr val="66FF99"/>
                </a:solidFill>
              </a:rPr>
              <a:t>repeat it once after 2 hours</a:t>
            </a:r>
            <a:r>
              <a:rPr lang="en-US" sz="2000" dirty="0"/>
              <a:t>. </a:t>
            </a:r>
            <a:endParaRPr lang="en-US" sz="20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b="1" dirty="0">
                <a:solidFill>
                  <a:schemeClr val="hlink"/>
                </a:solidFill>
              </a:rPr>
              <a:t>SC: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66FF99"/>
                </a:solidFill>
              </a:rPr>
              <a:t>6 mg</a:t>
            </a:r>
            <a:r>
              <a:rPr lang="en-US" sz="2000" dirty="0"/>
              <a:t>; a second injection </a:t>
            </a:r>
            <a:r>
              <a:rPr lang="en-US" sz="2000" dirty="0">
                <a:solidFill>
                  <a:srgbClr val="66FF99"/>
                </a:solidFill>
              </a:rPr>
              <a:t>may be repeated</a:t>
            </a:r>
            <a:r>
              <a:rPr lang="en-US" sz="2000" dirty="0"/>
              <a:t> at least </a:t>
            </a:r>
            <a:r>
              <a:rPr lang="en-US" sz="2000" dirty="0">
                <a:solidFill>
                  <a:srgbClr val="66FF99"/>
                </a:solidFill>
              </a:rPr>
              <a:t>1 hour after</a:t>
            </a:r>
            <a:r>
              <a:rPr lang="en-US" sz="2000" dirty="0"/>
              <a:t> the initial dose.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dirty="0"/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>
                <a:solidFill>
                  <a:schemeClr val="hlink"/>
                </a:solidFill>
              </a:rPr>
              <a:t>The safety of treating an average of &gt;4 headaches in a 30-day period has not been established.</a:t>
            </a:r>
            <a:br>
              <a:rPr lang="en-US" sz="2000" dirty="0"/>
            </a:br>
            <a:br>
              <a:rPr lang="en-US" sz="2000" dirty="0"/>
            </a:br>
            <a:endParaRPr lang="en-US" sz="2000" dirty="0"/>
          </a:p>
        </p:txBody>
      </p:sp>
      <p:pic>
        <p:nvPicPr>
          <p:cNvPr id="10244" name="Picture 4" descr="imigran">
            <a:extLst>
              <a:ext uri="{FF2B5EF4-FFF2-40B4-BE49-F238E27FC236}">
                <a16:creationId xmlns:a16="http://schemas.microsoft.com/office/drawing/2014/main" id="{D6C842AD-2AD8-DADB-6198-A53D4E4B3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0" y="1484313"/>
            <a:ext cx="23812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5">
            <a:extLst>
              <a:ext uri="{FF2B5EF4-FFF2-40B4-BE49-F238E27FC236}">
                <a16:creationId xmlns:a16="http://schemas.microsoft.com/office/drawing/2014/main" id="{97BF5B97-4F10-1BF9-E460-3683A28CE831}"/>
              </a:ext>
            </a:extLst>
          </p:cNvPr>
          <p:cNvGrpSpPr>
            <a:grpSpLocks/>
          </p:cNvGrpSpPr>
          <p:nvPr/>
        </p:nvGrpSpPr>
        <p:grpSpPr bwMode="auto">
          <a:xfrm>
            <a:off x="5292725" y="4953000"/>
            <a:ext cx="1584325" cy="1905000"/>
            <a:chOff x="336" y="2813"/>
            <a:chExt cx="998" cy="1200"/>
          </a:xfrm>
        </p:grpSpPr>
        <p:pic>
          <p:nvPicPr>
            <p:cNvPr id="25607" name="Picture 6" descr="3">
              <a:extLst>
                <a:ext uri="{FF2B5EF4-FFF2-40B4-BE49-F238E27FC236}">
                  <a16:creationId xmlns:a16="http://schemas.microsoft.com/office/drawing/2014/main" id="{451DE493-7B7A-3502-2726-B1CCB8B6FD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" y="2813"/>
              <a:ext cx="912" cy="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08" name="Text Box 7">
              <a:extLst>
                <a:ext uri="{FF2B5EF4-FFF2-40B4-BE49-F238E27FC236}">
                  <a16:creationId xmlns:a16="http://schemas.microsoft.com/office/drawing/2014/main" id="{D41DDA89-4152-3728-7AE2-62FDBF9D9C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588"/>
              <a:ext cx="99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accent2"/>
                  </a:solidFill>
                </a:rPr>
                <a:t>Imigran®-Inject (mit Glaxo Pen)</a:t>
              </a:r>
              <a:r>
                <a:rPr lang="en-US" altLang="en-US" sz="1200">
                  <a:solidFill>
                    <a:schemeClr val="accent2"/>
                  </a:solidFill>
                </a:rPr>
                <a:t> </a:t>
              </a:r>
            </a:p>
          </p:txBody>
        </p:sp>
      </p:grpSp>
      <p:pic>
        <p:nvPicPr>
          <p:cNvPr id="10248" name="Picture 8" descr="p05316c2">
            <a:extLst>
              <a:ext uri="{FF2B5EF4-FFF2-40B4-BE49-F238E27FC236}">
                <a16:creationId xmlns:a16="http://schemas.microsoft.com/office/drawing/2014/main" id="{76C4E3FD-67C7-4FC3-11FF-D6E8B0FCA1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213100"/>
            <a:ext cx="1595438" cy="198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0538DEA7-4F53-685B-0E38-213ED88BD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800" dirty="0"/>
              <a:t>What are the expected adverse effects of sumatriptan?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D388810A-1B14-59F7-7DA1-3871BCAEB6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800" dirty="0">
                <a:solidFill>
                  <a:schemeClr val="hlink"/>
                </a:solidFill>
              </a:rPr>
              <a:t>Related to method of administration: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2400" dirty="0"/>
              <a:t>Injection site reaction </a:t>
            </a:r>
            <a:r>
              <a:rPr lang="en-US" sz="2400" dirty="0">
                <a:solidFill>
                  <a:srgbClr val="66FF99"/>
                </a:solidFill>
              </a:rPr>
              <a:t>(with SC)</a:t>
            </a:r>
            <a:r>
              <a:rPr lang="en-US" sz="2400" dirty="0"/>
              <a:t> 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2400" dirty="0"/>
              <a:t>Unpleasant taste </a:t>
            </a:r>
            <a:r>
              <a:rPr lang="en-US" sz="2400" dirty="0">
                <a:solidFill>
                  <a:srgbClr val="66FF99"/>
                </a:solidFill>
              </a:rPr>
              <a:t>(with intranasal)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800" dirty="0">
                <a:solidFill>
                  <a:schemeClr val="hlink"/>
                </a:solidFill>
              </a:rPr>
              <a:t>Related to its effect on sensory transmission: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2400" dirty="0" err="1"/>
              <a:t>Paresthesias</a:t>
            </a:r>
            <a:r>
              <a:rPr lang="en-US" sz="2400" dirty="0"/>
              <a:t> 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2400" dirty="0"/>
              <a:t>Feeling of warmth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800" dirty="0">
                <a:solidFill>
                  <a:schemeClr val="hlink"/>
                </a:solidFill>
              </a:rPr>
              <a:t>Related to its vasoconstrictor action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2400" dirty="0"/>
              <a:t>Chest pressure (resolves spontaneously)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2400" dirty="0"/>
              <a:t>Flushing (autoregulation)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800" dirty="0">
                <a:solidFill>
                  <a:schemeClr val="hlink"/>
                </a:solidFill>
              </a:rPr>
              <a:t>General reaction: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2400" dirty="0"/>
              <a:t>Weakness, malaise 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2400" dirty="0"/>
              <a:t>Dizziness, drowsiness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0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06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E320DC6-62D3-F67D-0DDD-2BC1D29CEC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800" b="1" dirty="0"/>
              <a:t>If sumatriptan fails, can you give ergots after it?</a:t>
            </a:r>
            <a:r>
              <a:rPr lang="en-US" sz="3800" dirty="0"/>
              <a:t>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0C07E42-A6C4-2428-B619-74C97A0990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No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>
                <a:solidFill>
                  <a:srgbClr val="66FF99"/>
                </a:solidFill>
              </a:rPr>
              <a:t>Avoid ergotamine use within 24 hours of triptans or other serotonin agonists</a:t>
            </a:r>
          </a:p>
        </p:txBody>
      </p:sp>
      <p:sp>
        <p:nvSpPr>
          <p:cNvPr id="12292" name="AutoShape 4">
            <a:extLst>
              <a:ext uri="{FF2B5EF4-FFF2-40B4-BE49-F238E27FC236}">
                <a16:creationId xmlns:a16="http://schemas.microsoft.com/office/drawing/2014/main" id="{B0EFDDE3-DB9A-7AC6-5DAA-1B53D709B31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10063" y="5084763"/>
            <a:ext cx="360362" cy="360362"/>
          </a:xfrm>
          <a:custGeom>
            <a:avLst/>
            <a:gdLst>
              <a:gd name="T0" fmla="*/ 50150979 w 21600"/>
              <a:gd name="T1" fmla="*/ 0 h 21600"/>
              <a:gd name="T2" fmla="*/ 12537678 w 21600"/>
              <a:gd name="T3" fmla="*/ 50150979 h 21600"/>
              <a:gd name="T4" fmla="*/ 50150979 w 21600"/>
              <a:gd name="T5" fmla="*/ 25075640 h 21600"/>
              <a:gd name="T6" fmla="*/ 87764297 w 21600"/>
              <a:gd name="T7" fmla="*/ 5015097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54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EF9770FE-DD08-04BC-F8B4-A86AD3797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3300" y="5078413"/>
            <a:ext cx="1295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/>
              <a:t>5-HT</a:t>
            </a:r>
            <a:r>
              <a:rPr lang="en-US" altLang="en-US" sz="1800" b="1" baseline="-25000"/>
              <a:t>1A</a:t>
            </a:r>
          </a:p>
        </p:txBody>
      </p:sp>
      <p:sp>
        <p:nvSpPr>
          <p:cNvPr id="12294" name="Line 6">
            <a:extLst>
              <a:ext uri="{FF2B5EF4-FFF2-40B4-BE49-F238E27FC236}">
                <a16:creationId xmlns:a16="http://schemas.microsoft.com/office/drawing/2014/main" id="{A1E661BF-82A5-9073-AD7D-E1B33A0C11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2863" y="4137025"/>
            <a:ext cx="528637" cy="796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Text Box 7">
            <a:extLst>
              <a:ext uri="{FF2B5EF4-FFF2-40B4-BE49-F238E27FC236}">
                <a16:creationId xmlns:a16="http://schemas.microsoft.com/office/drawing/2014/main" id="{7BE653C3-41F9-EEC3-4F54-CBAB432DD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3644900"/>
            <a:ext cx="1368425" cy="366713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/>
              <a:t>Triptans</a:t>
            </a:r>
          </a:p>
        </p:txBody>
      </p:sp>
      <p:sp>
        <p:nvSpPr>
          <p:cNvPr id="12296" name="Line 8">
            <a:extLst>
              <a:ext uri="{FF2B5EF4-FFF2-40B4-BE49-F238E27FC236}">
                <a16:creationId xmlns:a16="http://schemas.microsoft.com/office/drawing/2014/main" id="{18AC2CB0-BB6E-C524-510B-AB743F1431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3588" y="4149725"/>
            <a:ext cx="528637" cy="796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55ACE8D2-B4E9-62DF-C241-5DBE31ED3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3644900"/>
            <a:ext cx="1368425" cy="366713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/>
              <a:t>Ergots</a:t>
            </a:r>
          </a:p>
        </p:txBody>
      </p:sp>
      <p:sp>
        <p:nvSpPr>
          <p:cNvPr id="12298" name="Line 10">
            <a:extLst>
              <a:ext uri="{FF2B5EF4-FFF2-40B4-BE49-F238E27FC236}">
                <a16:creationId xmlns:a16="http://schemas.microsoft.com/office/drawing/2014/main" id="{C580CB05-8477-BE3B-0328-57CAA3ACFA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5734050"/>
            <a:ext cx="0" cy="3603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D6C17782-6AB3-B94D-482A-2382D7344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6165850"/>
            <a:ext cx="41767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66FF99"/>
                </a:solidFill>
              </a:rPr>
              <a:t>Serotonin Syndrome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2" grpId="0" animBg="1"/>
      <p:bldP spid="12293" grpId="0"/>
      <p:bldP spid="12295" grpId="0" animBg="1"/>
      <p:bldP spid="12297" grpId="0" animBg="1"/>
      <p:bldP spid="1229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D38ABCC-E6BB-5A39-23F5-1F234C696D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b="1" dirty="0"/>
              <a:t>What are the other serious drug interactions with triptans?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EF356769-8AA6-0E81-A4B4-B32864E72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474913"/>
            <a:ext cx="41767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66FF99"/>
                </a:solidFill>
              </a:rPr>
              <a:t>Serotonin Syndrome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0828D29C-FFD4-A213-735B-73A41A27E1EF}"/>
              </a:ext>
            </a:extLst>
          </p:cNvPr>
          <p:cNvGrpSpPr>
            <a:grpSpLocks/>
          </p:cNvGrpSpPr>
          <p:nvPr/>
        </p:nvGrpSpPr>
        <p:grpSpPr bwMode="auto">
          <a:xfrm>
            <a:off x="5653088" y="1179513"/>
            <a:ext cx="1943100" cy="3816350"/>
            <a:chOff x="2902" y="2240"/>
            <a:chExt cx="486" cy="1334"/>
          </a:xfrm>
        </p:grpSpPr>
        <p:sp>
          <p:nvSpPr>
            <p:cNvPr id="28704" name="Freeform 6">
              <a:extLst>
                <a:ext uri="{FF2B5EF4-FFF2-40B4-BE49-F238E27FC236}">
                  <a16:creationId xmlns:a16="http://schemas.microsoft.com/office/drawing/2014/main" id="{9A2B31B3-160B-ED9C-C2DE-96B1D96448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2" y="2240"/>
              <a:ext cx="486" cy="1334"/>
            </a:xfrm>
            <a:custGeom>
              <a:avLst/>
              <a:gdLst>
                <a:gd name="T0" fmla="*/ 55 w 486"/>
                <a:gd name="T1" fmla="*/ 275 h 1334"/>
                <a:gd name="T2" fmla="*/ 55 w 486"/>
                <a:gd name="T3" fmla="*/ 189 h 1334"/>
                <a:gd name="T4" fmla="*/ 7 w 486"/>
                <a:gd name="T5" fmla="*/ 141 h 1334"/>
                <a:gd name="T6" fmla="*/ 64 w 486"/>
                <a:gd name="T7" fmla="*/ 93 h 1334"/>
                <a:gd name="T8" fmla="*/ 112 w 486"/>
                <a:gd name="T9" fmla="*/ 26 h 1334"/>
                <a:gd name="T10" fmla="*/ 218 w 486"/>
                <a:gd name="T11" fmla="*/ 64 h 1334"/>
                <a:gd name="T12" fmla="*/ 304 w 486"/>
                <a:gd name="T13" fmla="*/ 6 h 1334"/>
                <a:gd name="T14" fmla="*/ 372 w 486"/>
                <a:gd name="T15" fmla="*/ 102 h 1334"/>
                <a:gd name="T16" fmla="*/ 477 w 486"/>
                <a:gd name="T17" fmla="*/ 147 h 1334"/>
                <a:gd name="T18" fmla="*/ 429 w 486"/>
                <a:gd name="T19" fmla="*/ 266 h 1334"/>
                <a:gd name="T20" fmla="*/ 276 w 486"/>
                <a:gd name="T21" fmla="*/ 304 h 1334"/>
                <a:gd name="T22" fmla="*/ 250 w 486"/>
                <a:gd name="T23" fmla="*/ 1099 h 1334"/>
                <a:gd name="T24" fmla="*/ 266 w 486"/>
                <a:gd name="T25" fmla="*/ 1206 h 1334"/>
                <a:gd name="T26" fmla="*/ 352 w 486"/>
                <a:gd name="T27" fmla="*/ 1274 h 1334"/>
                <a:gd name="T28" fmla="*/ 362 w 486"/>
                <a:gd name="T29" fmla="*/ 1331 h 1334"/>
                <a:gd name="T30" fmla="*/ 159 w 486"/>
                <a:gd name="T31" fmla="*/ 1281 h 1334"/>
                <a:gd name="T32" fmla="*/ 23 w 486"/>
                <a:gd name="T33" fmla="*/ 1326 h 1334"/>
                <a:gd name="T34" fmla="*/ 23 w 486"/>
                <a:gd name="T35" fmla="*/ 1235 h 1334"/>
                <a:gd name="T36" fmla="*/ 160 w 486"/>
                <a:gd name="T37" fmla="*/ 1197 h 1334"/>
                <a:gd name="T38" fmla="*/ 189 w 486"/>
                <a:gd name="T39" fmla="*/ 1082 h 1334"/>
                <a:gd name="T40" fmla="*/ 199 w 486"/>
                <a:gd name="T41" fmla="*/ 314 h 1334"/>
                <a:gd name="T42" fmla="*/ 55 w 486"/>
                <a:gd name="T43" fmla="*/ 275 h 13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6"/>
                <a:gd name="T67" fmla="*/ 0 h 1334"/>
                <a:gd name="T68" fmla="*/ 486 w 486"/>
                <a:gd name="T69" fmla="*/ 1334 h 13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6" h="1334">
                  <a:moveTo>
                    <a:pt x="55" y="275"/>
                  </a:moveTo>
                  <a:cubicBezTo>
                    <a:pt x="31" y="254"/>
                    <a:pt x="63" y="211"/>
                    <a:pt x="55" y="189"/>
                  </a:cubicBezTo>
                  <a:cubicBezTo>
                    <a:pt x="47" y="167"/>
                    <a:pt x="6" y="157"/>
                    <a:pt x="7" y="141"/>
                  </a:cubicBezTo>
                  <a:cubicBezTo>
                    <a:pt x="8" y="125"/>
                    <a:pt x="46" y="112"/>
                    <a:pt x="64" y="93"/>
                  </a:cubicBezTo>
                  <a:cubicBezTo>
                    <a:pt x="82" y="74"/>
                    <a:pt x="86" y="31"/>
                    <a:pt x="112" y="26"/>
                  </a:cubicBezTo>
                  <a:cubicBezTo>
                    <a:pt x="138" y="21"/>
                    <a:pt x="186" y="67"/>
                    <a:pt x="218" y="64"/>
                  </a:cubicBezTo>
                  <a:cubicBezTo>
                    <a:pt x="250" y="61"/>
                    <a:pt x="278" y="0"/>
                    <a:pt x="304" y="6"/>
                  </a:cubicBezTo>
                  <a:cubicBezTo>
                    <a:pt x="330" y="12"/>
                    <a:pt x="343" y="79"/>
                    <a:pt x="372" y="102"/>
                  </a:cubicBezTo>
                  <a:cubicBezTo>
                    <a:pt x="401" y="125"/>
                    <a:pt x="468" y="120"/>
                    <a:pt x="477" y="147"/>
                  </a:cubicBezTo>
                  <a:cubicBezTo>
                    <a:pt x="486" y="174"/>
                    <a:pt x="462" y="240"/>
                    <a:pt x="429" y="266"/>
                  </a:cubicBezTo>
                  <a:cubicBezTo>
                    <a:pt x="396" y="292"/>
                    <a:pt x="306" y="165"/>
                    <a:pt x="276" y="304"/>
                  </a:cubicBezTo>
                  <a:cubicBezTo>
                    <a:pt x="246" y="443"/>
                    <a:pt x="252" y="949"/>
                    <a:pt x="250" y="1099"/>
                  </a:cubicBezTo>
                  <a:cubicBezTo>
                    <a:pt x="248" y="1249"/>
                    <a:pt x="249" y="1177"/>
                    <a:pt x="266" y="1206"/>
                  </a:cubicBezTo>
                  <a:cubicBezTo>
                    <a:pt x="283" y="1235"/>
                    <a:pt x="336" y="1253"/>
                    <a:pt x="352" y="1274"/>
                  </a:cubicBezTo>
                  <a:cubicBezTo>
                    <a:pt x="368" y="1295"/>
                    <a:pt x="394" y="1330"/>
                    <a:pt x="362" y="1331"/>
                  </a:cubicBezTo>
                  <a:cubicBezTo>
                    <a:pt x="330" y="1332"/>
                    <a:pt x="215" y="1282"/>
                    <a:pt x="159" y="1281"/>
                  </a:cubicBezTo>
                  <a:cubicBezTo>
                    <a:pt x="103" y="1280"/>
                    <a:pt x="46" y="1334"/>
                    <a:pt x="23" y="1326"/>
                  </a:cubicBezTo>
                  <a:cubicBezTo>
                    <a:pt x="0" y="1318"/>
                    <a:pt x="0" y="1256"/>
                    <a:pt x="23" y="1235"/>
                  </a:cubicBezTo>
                  <a:cubicBezTo>
                    <a:pt x="46" y="1214"/>
                    <a:pt x="132" y="1222"/>
                    <a:pt x="160" y="1197"/>
                  </a:cubicBezTo>
                  <a:cubicBezTo>
                    <a:pt x="188" y="1172"/>
                    <a:pt x="182" y="1229"/>
                    <a:pt x="189" y="1082"/>
                  </a:cubicBezTo>
                  <a:cubicBezTo>
                    <a:pt x="196" y="935"/>
                    <a:pt x="221" y="448"/>
                    <a:pt x="199" y="314"/>
                  </a:cubicBezTo>
                  <a:cubicBezTo>
                    <a:pt x="177" y="180"/>
                    <a:pt x="85" y="292"/>
                    <a:pt x="55" y="27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5" name="Oval 7">
              <a:extLst>
                <a:ext uri="{FF2B5EF4-FFF2-40B4-BE49-F238E27FC236}">
                  <a16:creationId xmlns:a16="http://schemas.microsoft.com/office/drawing/2014/main" id="{4D926B61-4CB6-FBE2-3BE4-F11FCD4C54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2341"/>
              <a:ext cx="137" cy="9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" name="Group 8">
            <a:extLst>
              <a:ext uri="{FF2B5EF4-FFF2-40B4-BE49-F238E27FC236}">
                <a16:creationId xmlns:a16="http://schemas.microsoft.com/office/drawing/2014/main" id="{1292C27E-5BDD-38BA-C837-3B567D7499E6}"/>
              </a:ext>
            </a:extLst>
          </p:cNvPr>
          <p:cNvGrpSpPr>
            <a:grpSpLocks/>
          </p:cNvGrpSpPr>
          <p:nvPr/>
        </p:nvGrpSpPr>
        <p:grpSpPr bwMode="auto">
          <a:xfrm>
            <a:off x="6084888" y="4924425"/>
            <a:ext cx="1079500" cy="1085850"/>
            <a:chOff x="3969" y="1752"/>
            <a:chExt cx="272" cy="684"/>
          </a:xfrm>
        </p:grpSpPr>
        <p:sp>
          <p:nvSpPr>
            <p:cNvPr id="28702" name="Line 9">
              <a:extLst>
                <a:ext uri="{FF2B5EF4-FFF2-40B4-BE49-F238E27FC236}">
                  <a16:creationId xmlns:a16="http://schemas.microsoft.com/office/drawing/2014/main" id="{B247C0FA-7F1A-E76B-7CB5-709B7E9227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59" y="1752"/>
              <a:ext cx="0" cy="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3" name="Text Box 10">
              <a:extLst>
                <a:ext uri="{FF2B5EF4-FFF2-40B4-BE49-F238E27FC236}">
                  <a16:creationId xmlns:a16="http://schemas.microsoft.com/office/drawing/2014/main" id="{0706C1C9-0F33-B79D-7AC0-E618FF265A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9" y="2205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hlink"/>
                  </a:solidFill>
                </a:rPr>
                <a:t>5-HT</a:t>
              </a:r>
            </a:p>
          </p:txBody>
        </p:sp>
      </p:grpSp>
      <p:grpSp>
        <p:nvGrpSpPr>
          <p:cNvPr id="4" name="Group 11">
            <a:extLst>
              <a:ext uri="{FF2B5EF4-FFF2-40B4-BE49-F238E27FC236}">
                <a16:creationId xmlns:a16="http://schemas.microsoft.com/office/drawing/2014/main" id="{27F635CA-9A4E-54BF-3C01-08401260BBA0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5722938"/>
            <a:ext cx="360363" cy="142875"/>
            <a:chOff x="4195" y="2251"/>
            <a:chExt cx="227" cy="90"/>
          </a:xfrm>
        </p:grpSpPr>
        <p:sp>
          <p:nvSpPr>
            <p:cNvPr id="28700" name="Line 12">
              <a:extLst>
                <a:ext uri="{FF2B5EF4-FFF2-40B4-BE49-F238E27FC236}">
                  <a16:creationId xmlns:a16="http://schemas.microsoft.com/office/drawing/2014/main" id="{079A8FF7-FE9A-74F6-4A4A-547A68C832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5" y="2341"/>
              <a:ext cx="1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1" name="Arc 13">
              <a:extLst>
                <a:ext uri="{FF2B5EF4-FFF2-40B4-BE49-F238E27FC236}">
                  <a16:creationId xmlns:a16="http://schemas.microsoft.com/office/drawing/2014/main" id="{0E8601DE-30F7-990F-EA12-730CC8352146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4377" y="2251"/>
              <a:ext cx="45" cy="9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4">
            <a:extLst>
              <a:ext uri="{FF2B5EF4-FFF2-40B4-BE49-F238E27FC236}">
                <a16:creationId xmlns:a16="http://schemas.microsoft.com/office/drawing/2014/main" id="{B3992109-BBD2-E4CD-D49C-106E037C1919}"/>
              </a:ext>
            </a:extLst>
          </p:cNvPr>
          <p:cNvGrpSpPr>
            <a:grpSpLocks/>
          </p:cNvGrpSpPr>
          <p:nvPr/>
        </p:nvGrpSpPr>
        <p:grpSpPr bwMode="auto">
          <a:xfrm>
            <a:off x="6926263" y="4419600"/>
            <a:ext cx="431800" cy="1303338"/>
            <a:chOff x="4286" y="1430"/>
            <a:chExt cx="272" cy="821"/>
          </a:xfrm>
        </p:grpSpPr>
        <p:sp>
          <p:nvSpPr>
            <p:cNvPr id="28698" name="Line 15">
              <a:extLst>
                <a:ext uri="{FF2B5EF4-FFF2-40B4-BE49-F238E27FC236}">
                  <a16:creationId xmlns:a16="http://schemas.microsoft.com/office/drawing/2014/main" id="{9B2F40A5-0802-2560-2CF4-893B098324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22" y="1752"/>
              <a:ext cx="0" cy="4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9" name="Text Box 16">
              <a:extLst>
                <a:ext uri="{FF2B5EF4-FFF2-40B4-BE49-F238E27FC236}">
                  <a16:creationId xmlns:a16="http://schemas.microsoft.com/office/drawing/2014/main" id="{B3E4514B-79D3-8F2D-299F-120E7E6F8D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6" y="1430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endParaRPr lang="en-US" altLang="en-US" sz="1800" b="1">
                <a:solidFill>
                  <a:schemeClr val="hlink"/>
                </a:solidFill>
              </a:endParaRPr>
            </a:p>
          </p:txBody>
        </p:sp>
      </p:grpSp>
      <p:grpSp>
        <p:nvGrpSpPr>
          <p:cNvPr id="6" name="Group 17">
            <a:extLst>
              <a:ext uri="{FF2B5EF4-FFF2-40B4-BE49-F238E27FC236}">
                <a16:creationId xmlns:a16="http://schemas.microsoft.com/office/drawing/2014/main" id="{B4A23E72-4DD6-ADC9-C45F-73D669DE1E7C}"/>
              </a:ext>
            </a:extLst>
          </p:cNvPr>
          <p:cNvGrpSpPr>
            <a:grpSpLocks/>
          </p:cNvGrpSpPr>
          <p:nvPr/>
        </p:nvGrpSpPr>
        <p:grpSpPr bwMode="auto">
          <a:xfrm>
            <a:off x="2628900" y="5643563"/>
            <a:ext cx="3384550" cy="366712"/>
            <a:chOff x="3062" y="2590"/>
            <a:chExt cx="861" cy="231"/>
          </a:xfrm>
        </p:grpSpPr>
        <p:sp>
          <p:nvSpPr>
            <p:cNvPr id="28696" name="Line 18">
              <a:extLst>
                <a:ext uri="{FF2B5EF4-FFF2-40B4-BE49-F238E27FC236}">
                  <a16:creationId xmlns:a16="http://schemas.microsoft.com/office/drawing/2014/main" id="{32244B32-41B0-C36F-D125-6D9E74390F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8" y="2726"/>
              <a:ext cx="63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7" name="Text Box 19">
              <a:extLst>
                <a:ext uri="{FF2B5EF4-FFF2-40B4-BE49-F238E27FC236}">
                  <a16:creationId xmlns:a16="http://schemas.microsoft.com/office/drawing/2014/main" id="{D4C3222F-087F-6496-6EC6-30AA02B311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2" y="2590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hlink"/>
                  </a:solidFill>
                </a:rPr>
                <a:t>5-HIAA</a:t>
              </a:r>
            </a:p>
          </p:txBody>
        </p:sp>
      </p:grpSp>
      <p:sp>
        <p:nvSpPr>
          <p:cNvPr id="11284" name="Text Box 20">
            <a:extLst>
              <a:ext uri="{FF2B5EF4-FFF2-40B4-BE49-F238E27FC236}">
                <a16:creationId xmlns:a16="http://schemas.microsoft.com/office/drawing/2014/main" id="{0A2E2943-D3D4-2B82-18CA-BD2EC6C4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8763" y="5427663"/>
            <a:ext cx="11509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66FF99"/>
                </a:solidFill>
              </a:rPr>
              <a:t>MAO</a:t>
            </a:r>
          </a:p>
        </p:txBody>
      </p:sp>
      <p:sp>
        <p:nvSpPr>
          <p:cNvPr id="11285" name="Text Box 21">
            <a:extLst>
              <a:ext uri="{FF2B5EF4-FFF2-40B4-BE49-F238E27FC236}">
                <a16:creationId xmlns:a16="http://schemas.microsoft.com/office/drawing/2014/main" id="{8279EE59-E819-1592-2D21-00E7FC2C4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0" y="5140325"/>
            <a:ext cx="18716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66FF99"/>
                </a:solidFill>
              </a:rPr>
              <a:t>Monamine pump</a:t>
            </a:r>
          </a:p>
        </p:txBody>
      </p:sp>
      <p:grpSp>
        <p:nvGrpSpPr>
          <p:cNvPr id="7" name="Group 22">
            <a:extLst>
              <a:ext uri="{FF2B5EF4-FFF2-40B4-BE49-F238E27FC236}">
                <a16:creationId xmlns:a16="http://schemas.microsoft.com/office/drawing/2014/main" id="{D2E8FCEB-8FFE-B876-1127-4D92DDD0E882}"/>
              </a:ext>
            </a:extLst>
          </p:cNvPr>
          <p:cNvGrpSpPr>
            <a:grpSpLocks/>
          </p:cNvGrpSpPr>
          <p:nvPr/>
        </p:nvGrpSpPr>
        <p:grpSpPr bwMode="auto">
          <a:xfrm>
            <a:off x="4429125" y="5356225"/>
            <a:ext cx="287338" cy="503238"/>
            <a:chOff x="2109" y="1344"/>
            <a:chExt cx="181" cy="317"/>
          </a:xfrm>
        </p:grpSpPr>
        <p:sp>
          <p:nvSpPr>
            <p:cNvPr id="28694" name="Line 23">
              <a:extLst>
                <a:ext uri="{FF2B5EF4-FFF2-40B4-BE49-F238E27FC236}">
                  <a16:creationId xmlns:a16="http://schemas.microsoft.com/office/drawing/2014/main" id="{03B4A2E3-3E00-1E78-3489-DFBBEBFBDA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09" y="1344"/>
              <a:ext cx="181" cy="31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5" name="Line 24">
              <a:extLst>
                <a:ext uri="{FF2B5EF4-FFF2-40B4-BE49-F238E27FC236}">
                  <a16:creationId xmlns:a16="http://schemas.microsoft.com/office/drawing/2014/main" id="{120E4ED2-7F73-010E-D1DF-5C1D105148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1344"/>
              <a:ext cx="181" cy="31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9" name="Text Box 25">
            <a:extLst>
              <a:ext uri="{FF2B5EF4-FFF2-40B4-BE49-F238E27FC236}">
                <a16:creationId xmlns:a16="http://schemas.microsoft.com/office/drawing/2014/main" id="{547909A9-2F79-C2E5-BE6B-AA2CB70BC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8763" y="4706938"/>
            <a:ext cx="1079500" cy="36671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/>
              <a:t>MAOIs</a:t>
            </a:r>
          </a:p>
        </p:txBody>
      </p:sp>
      <p:grpSp>
        <p:nvGrpSpPr>
          <p:cNvPr id="8" name="Group 26">
            <a:extLst>
              <a:ext uri="{FF2B5EF4-FFF2-40B4-BE49-F238E27FC236}">
                <a16:creationId xmlns:a16="http://schemas.microsoft.com/office/drawing/2014/main" id="{01118E85-D9E1-6B00-951C-C9A3DC3B5532}"/>
              </a:ext>
            </a:extLst>
          </p:cNvPr>
          <p:cNvGrpSpPr>
            <a:grpSpLocks/>
          </p:cNvGrpSpPr>
          <p:nvPr/>
        </p:nvGrpSpPr>
        <p:grpSpPr bwMode="auto">
          <a:xfrm>
            <a:off x="7999413" y="5211763"/>
            <a:ext cx="287337" cy="503237"/>
            <a:chOff x="2109" y="1344"/>
            <a:chExt cx="181" cy="317"/>
          </a:xfrm>
        </p:grpSpPr>
        <p:sp>
          <p:nvSpPr>
            <p:cNvPr id="28692" name="Line 27">
              <a:extLst>
                <a:ext uri="{FF2B5EF4-FFF2-40B4-BE49-F238E27FC236}">
                  <a16:creationId xmlns:a16="http://schemas.microsoft.com/office/drawing/2014/main" id="{2E6EFDAB-C000-AA1D-F414-593A773236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09" y="1344"/>
              <a:ext cx="181" cy="31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3" name="Line 28">
              <a:extLst>
                <a:ext uri="{FF2B5EF4-FFF2-40B4-BE49-F238E27FC236}">
                  <a16:creationId xmlns:a16="http://schemas.microsoft.com/office/drawing/2014/main" id="{B0DC1B1B-5E32-1994-2BCB-5A0BA4CD2D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1344"/>
              <a:ext cx="181" cy="31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94" name="Text Box 30">
            <a:extLst>
              <a:ext uri="{FF2B5EF4-FFF2-40B4-BE49-F238E27FC236}">
                <a16:creationId xmlns:a16="http://schemas.microsoft.com/office/drawing/2014/main" id="{2E399B6C-434A-FC22-DF2B-CD57F613D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975" y="4419600"/>
            <a:ext cx="1798638" cy="366713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/>
              <a:t>Sibutramine</a:t>
            </a:r>
          </a:p>
        </p:txBody>
      </p:sp>
      <p:sp>
        <p:nvSpPr>
          <p:cNvPr id="11298" name="AutoShape 34">
            <a:extLst>
              <a:ext uri="{FF2B5EF4-FFF2-40B4-BE49-F238E27FC236}">
                <a16:creationId xmlns:a16="http://schemas.microsoft.com/office/drawing/2014/main" id="{63CDC81F-B8CD-AD35-BC5D-CE1706B4076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300788" y="6264275"/>
            <a:ext cx="360362" cy="360363"/>
          </a:xfrm>
          <a:custGeom>
            <a:avLst/>
            <a:gdLst>
              <a:gd name="T0" fmla="*/ 50150979 w 21600"/>
              <a:gd name="T1" fmla="*/ 0 h 21600"/>
              <a:gd name="T2" fmla="*/ 12537678 w 21600"/>
              <a:gd name="T3" fmla="*/ 50151535 h 21600"/>
              <a:gd name="T4" fmla="*/ 50150979 w 21600"/>
              <a:gd name="T5" fmla="*/ 25075776 h 21600"/>
              <a:gd name="T6" fmla="*/ 87764297 w 21600"/>
              <a:gd name="T7" fmla="*/ 5015153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54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9" name="Line 35">
            <a:extLst>
              <a:ext uri="{FF2B5EF4-FFF2-40B4-BE49-F238E27FC236}">
                <a16:creationId xmlns:a16="http://schemas.microsoft.com/office/drawing/2014/main" id="{A4C2CEAC-F6E8-7C51-1FA5-75D1700B80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8763" y="64944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0" name="Text Box 36">
            <a:extLst>
              <a:ext uri="{FF2B5EF4-FFF2-40B4-BE49-F238E27FC236}">
                <a16:creationId xmlns:a16="http://schemas.microsoft.com/office/drawing/2014/main" id="{1D5BC76A-B5F6-8A94-69CD-23D54F5C7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284913"/>
            <a:ext cx="1368425" cy="36671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/>
              <a:t>Triptans</a:t>
            </a:r>
          </a:p>
        </p:txBody>
      </p:sp>
      <p:sp>
        <p:nvSpPr>
          <p:cNvPr id="11301" name="Line 37">
            <a:extLst>
              <a:ext uri="{FF2B5EF4-FFF2-40B4-BE49-F238E27FC236}">
                <a16:creationId xmlns:a16="http://schemas.microsoft.com/office/drawing/2014/main" id="{7B0DA4A5-CC59-F8AE-4C0E-2E6E525997C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3663" y="6003925"/>
            <a:ext cx="0" cy="3603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2" name="Text Box 38">
            <a:extLst>
              <a:ext uri="{FF2B5EF4-FFF2-40B4-BE49-F238E27FC236}">
                <a16:creationId xmlns:a16="http://schemas.microsoft.com/office/drawing/2014/main" id="{1753BA8C-8434-8881-052A-B55205B3B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025" y="6257925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/>
              <a:t>5-HT</a:t>
            </a:r>
            <a:r>
              <a:rPr lang="en-US" altLang="en-US" sz="1800" b="1" baseline="-25000"/>
              <a:t>1A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20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8" grpId="0"/>
      <p:bldP spid="11284" grpId="0"/>
      <p:bldP spid="11285" grpId="0"/>
      <p:bldP spid="11289" grpId="0" animBg="1"/>
      <p:bldP spid="11294" grpId="0" animBg="1"/>
      <p:bldP spid="11298" grpId="0" animBg="1"/>
      <p:bldP spid="11300" grpId="0" animBg="1"/>
      <p:bldP spid="1130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98B36E4-812A-89E2-1AED-62C9E84CF2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800" b="1" dirty="0"/>
              <a:t>Are simple analgesics a good choice in acute migraine?</a:t>
            </a:r>
            <a:r>
              <a:rPr lang="en-US" sz="3800" dirty="0"/>
              <a:t> 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E10FCBB2-B7FC-ECC8-577A-FFFB7A794B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5307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Some patients with migraine have an optimal response with mild analgesics.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66FF99"/>
                </a:solidFill>
              </a:rPr>
              <a:t>Acetaminophen</a:t>
            </a:r>
            <a:r>
              <a:rPr lang="en-US"/>
              <a:t> +NSAID + caffeine as abortive agent.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66FF99"/>
                </a:solidFill>
              </a:rPr>
              <a:t>NSAIDS</a:t>
            </a:r>
            <a:r>
              <a:rPr lang="en-US"/>
              <a:t> in suppository forms may be helpful for nauseated patients.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	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However, frequent use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</a:t>
            </a:r>
            <a:r>
              <a:rPr lang="en-US">
                <a:solidFill>
                  <a:schemeClr val="hlink"/>
                </a:solidFill>
              </a:rPr>
              <a:t>rebound headaches</a:t>
            </a:r>
            <a:r>
              <a:rPr lang="en-US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</p:bldLst>
  </p:timing>
</p:sld>
</file>

<file path=ppt/theme/theme1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945</TotalTime>
  <Words>594</Words>
  <Application>Microsoft Office PowerPoint</Application>
  <PresentationFormat>On-screen Show (4:3)</PresentationFormat>
  <Paragraphs>85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Curtain Call</vt:lpstr>
      <vt:lpstr>Case 1 </vt:lpstr>
      <vt:lpstr>PowerPoint Presentation</vt:lpstr>
      <vt:lpstr>What is the mechanism of action of  sumatriptan? </vt:lpstr>
      <vt:lpstr>How triptans are given in acute migraine? </vt:lpstr>
      <vt:lpstr>What is the dose of sumatriptan in acute migraine? </vt:lpstr>
      <vt:lpstr>What are the expected adverse effects of sumatriptan?</vt:lpstr>
      <vt:lpstr>If sumatriptan fails, can you give ergots after it? </vt:lpstr>
      <vt:lpstr>What are the other serious drug interactions with triptans?</vt:lpstr>
      <vt:lpstr>Are simple analgesics a good choice in acute migraine? </vt:lpstr>
      <vt:lpstr>What are the other drugs used for the acute attack?</vt:lpstr>
    </vt:vector>
  </TitlesOfParts>
  <Company>MIC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Migraine</dc:title>
  <dc:creator>Ahmed M Abdel-Bary</dc:creator>
  <cp:lastModifiedBy>Ahmed Bastawy Ahmed Ahmed</cp:lastModifiedBy>
  <cp:revision>85</cp:revision>
  <dcterms:created xsi:type="dcterms:W3CDTF">2006-02-24T17:33:24Z</dcterms:created>
  <dcterms:modified xsi:type="dcterms:W3CDTF">2025-04-22T02:35:13Z</dcterms:modified>
</cp:coreProperties>
</file>