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94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9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4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909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61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17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292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27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363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18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08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92C0F-4A06-4FE0-B7C9-DA95F48ABDB6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686B-A394-4723-9B7F-4105DCE3B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2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4063084"/>
              </p:ext>
            </p:extLst>
          </p:nvPr>
        </p:nvGraphicFramePr>
        <p:xfrm>
          <a:off x="152400" y="152400"/>
          <a:ext cx="8839200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055"/>
                <a:gridCol w="1241749"/>
                <a:gridCol w="1250830"/>
                <a:gridCol w="1028736"/>
                <a:gridCol w="1028736"/>
                <a:gridCol w="1209548"/>
                <a:gridCol w="1097263"/>
                <a:gridCol w="1059283"/>
              </a:tblGrid>
              <a:tr h="8143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Reduced filling phase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366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pressure changes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Increase (+ve a) due to systole of atria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Then decrease (-ve a) due to leave of blood from atria to ventricle by systole (30%)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Increase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(+ve c)  due to elevation of the A-V ring up by the increased ventricle pressure –this leads to decrease atrial volume and increase atrial pressure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 (-ve c) the blood leaves ventricles so the A-V ring falls down leading to increase atrial volume and decrease atrial pressure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 (-ve c)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(-ve c)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Increase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 (+</a:t>
                      </a:r>
                      <a:r>
                        <a:rPr lang="en-US" sz="1600" dirty="0" err="1">
                          <a:effectLst/>
                        </a:rPr>
                        <a:t>ve</a:t>
                      </a:r>
                      <a:r>
                        <a:rPr lang="en-US" sz="1600" dirty="0">
                          <a:effectLst/>
                        </a:rPr>
                        <a:t> v) venous return fills the atria leading to increase atrial pressure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Decrease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 (-</a:t>
                      </a:r>
                      <a:r>
                        <a:rPr lang="en-US" sz="1600" dirty="0" err="1">
                          <a:effectLst/>
                        </a:rPr>
                        <a:t>ve</a:t>
                      </a:r>
                      <a:r>
                        <a:rPr lang="en-US" sz="1600" dirty="0">
                          <a:effectLst/>
                        </a:rPr>
                        <a:t> v)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Decrease venous return to atria and blood leaves the atria to ventricles by gravity (70%) leading to decrease atrial pressure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15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Galaxy\Downloads\hy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620" y="228600"/>
            <a:ext cx="8716580" cy="624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112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34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16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9503101"/>
              </p:ext>
            </p:extLst>
          </p:nvPr>
        </p:nvGraphicFramePr>
        <p:xfrm>
          <a:off x="152400" y="152400"/>
          <a:ext cx="8839198" cy="594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055"/>
                <a:gridCol w="1241748"/>
                <a:gridCol w="1250830"/>
                <a:gridCol w="1028735"/>
                <a:gridCol w="1028735"/>
                <a:gridCol w="1209548"/>
                <a:gridCol w="1097263"/>
                <a:gridCol w="1059284"/>
              </a:tblGrid>
              <a:tr h="9905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filling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9530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Ventricle pressure changes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Increase then decrease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 blood flows from atria to ventricle increase ventricle pressure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then ventricle relax and decrease ventricle pressure  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Increase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Pressure increase in ventricles with no change in volume reach (80 mmHg)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Increase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Ventricle contract pressure in ventricles increase to  reach 120 mmHg in left ventricle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25 mmHg in right ventricle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 flow of blood from ventricle to aorta ---decrease pressure in ventricles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Ventricle pressure decreases without change in volume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No blodd enter ventricles –decrease pressure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 Increase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Blood flows from atria to ventricles by gravity –increases ventricle pressure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279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8118616"/>
              </p:ext>
            </p:extLst>
          </p:nvPr>
        </p:nvGraphicFramePr>
        <p:xfrm>
          <a:off x="152399" y="152400"/>
          <a:ext cx="8839199" cy="647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056"/>
                <a:gridCol w="1241748"/>
                <a:gridCol w="1250831"/>
                <a:gridCol w="1028735"/>
                <a:gridCol w="1028735"/>
                <a:gridCol w="1209547"/>
                <a:gridCol w="1097263"/>
                <a:gridCol w="1059284"/>
              </a:tblGrid>
              <a:tr h="1214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filling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</a:tr>
              <a:tr h="5262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Aortic pressure changes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no blood enter aorta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No blood enter aorta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Increase reach 120 mmHg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Blood enter aorta ---9ncrease pressure reaching 120 mm Hg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Flow of blood decreases from ventricles to aorta –decrease aortic pressure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Increase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(incisura )=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Aortic notch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Elastic recoil of the aortic vessel –increase aortic pressure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Blood flows from aorta –decrease aortic pressure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Decrease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Blood flows from aorta –decrease aortic pressure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267" marR="512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480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28134045"/>
              </p:ext>
            </p:extLst>
          </p:nvPr>
        </p:nvGraphicFramePr>
        <p:xfrm>
          <a:off x="152400" y="228600"/>
          <a:ext cx="8839200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056"/>
                <a:gridCol w="1241749"/>
                <a:gridCol w="1250829"/>
                <a:gridCol w="1028736"/>
                <a:gridCol w="1028736"/>
                <a:gridCol w="1209548"/>
                <a:gridCol w="1097263"/>
                <a:gridCol w="1059283"/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filling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</a:tr>
              <a:tr h="426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Ventricle volume changes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Increase due to relaxation to accommodate blood from atria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No change in volume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 due to contraction and flow of blood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Decrease due to contraction and flow of blood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No change in volume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Increase due to flow of blood from atria to ventricles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878" marR="428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553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9816459"/>
              </p:ext>
            </p:extLst>
          </p:nvPr>
        </p:nvGraphicFramePr>
        <p:xfrm>
          <a:off x="76200" y="228600"/>
          <a:ext cx="8991599" cy="1888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970"/>
                <a:gridCol w="1263157"/>
                <a:gridCol w="1272396"/>
                <a:gridCol w="1046473"/>
                <a:gridCol w="1046473"/>
                <a:gridCol w="1230402"/>
                <a:gridCol w="1116181"/>
                <a:gridCol w="1077547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filling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</a:tr>
              <a:tr h="1047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A-V valves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open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Open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176" marR="501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360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9415091"/>
              </p:ext>
            </p:extLst>
          </p:nvPr>
        </p:nvGraphicFramePr>
        <p:xfrm>
          <a:off x="152401" y="304800"/>
          <a:ext cx="8839199" cy="1858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055"/>
                <a:gridCol w="1241748"/>
                <a:gridCol w="1250830"/>
                <a:gridCol w="1028735"/>
                <a:gridCol w="1028735"/>
                <a:gridCol w="1209549"/>
                <a:gridCol w="1097263"/>
                <a:gridCol w="1059284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filling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</a:tr>
              <a:tr h="1017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Semilunar valves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open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open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Closed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Closed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8" marR="481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024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1260272"/>
              </p:ext>
            </p:extLst>
          </p:nvPr>
        </p:nvGraphicFramePr>
        <p:xfrm>
          <a:off x="76200" y="152400"/>
          <a:ext cx="8915400" cy="3031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0"/>
                <a:gridCol w="1421465"/>
                <a:gridCol w="1321735"/>
                <a:gridCol w="977483"/>
                <a:gridCol w="1156117"/>
                <a:gridCol w="1295400"/>
                <a:gridCol w="912785"/>
                <a:gridCol w="1068415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filling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</a:tr>
              <a:tr h="2190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ECG changes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P wave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depolarization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QRS complex waves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Ventricle depolarization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S-T segment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S-T segment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T wave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Which represent ventricle repolarisation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305" marR="393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1750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5644691"/>
              </p:ext>
            </p:extLst>
          </p:nvPr>
        </p:nvGraphicFramePr>
        <p:xfrm>
          <a:off x="152400" y="152400"/>
          <a:ext cx="8762999" cy="2317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5097"/>
                <a:gridCol w="1294703"/>
                <a:gridCol w="1295400"/>
                <a:gridCol w="900854"/>
                <a:gridCol w="927946"/>
                <a:gridCol w="1295400"/>
                <a:gridCol w="1083446"/>
                <a:gridCol w="1050153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filling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</a:tr>
              <a:tr h="1476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ECG changes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P wave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depolarization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QRS complex waves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Ventricle depolarization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S-T segment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S-T segment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T wave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Which represent ventricle repolarisation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3785" marR="337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699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4556368"/>
              </p:ext>
            </p:extLst>
          </p:nvPr>
        </p:nvGraphicFramePr>
        <p:xfrm>
          <a:off x="152400" y="228600"/>
          <a:ext cx="8839204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057"/>
                <a:gridCol w="1134343"/>
                <a:gridCol w="1358238"/>
                <a:gridCol w="1028736"/>
                <a:gridCol w="1028736"/>
                <a:gridCol w="1209548"/>
                <a:gridCol w="1097263"/>
                <a:gridCol w="1059283"/>
              </a:tblGrid>
              <a:tr h="519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Atrial systole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contraction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ejection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Isovolumetric</a:t>
                      </a:r>
                      <a:r>
                        <a:rPr lang="en-US" sz="1600" dirty="0">
                          <a:effectLst/>
                        </a:rPr>
                        <a:t> relaxation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Maximal filling phase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Reduced filling phase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</a:tr>
              <a:tr h="13854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Action potential of ventricle muscle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Depolarization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Due to entry of sodium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Plateau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Due to exit of potassium and entry of calcium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Plateau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Due to exit of potassium and entry of cacium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Rapid repolarization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Due to exit of potassium alone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Rapid repolarization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>
                          <a:effectLst/>
                        </a:rPr>
                        <a:t>Due to exit of potassium alone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large Rapid repolarization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US" sz="1600" dirty="0">
                          <a:effectLst/>
                        </a:rPr>
                        <a:t>Due to exit of potassium alone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979" marR="309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254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478</Words>
  <Application>Microsoft Office PowerPoint</Application>
  <PresentationFormat>On-screen Show (4:3)</PresentationFormat>
  <Paragraphs>211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Galaxy</cp:lastModifiedBy>
  <cp:revision>7</cp:revision>
  <dcterms:created xsi:type="dcterms:W3CDTF">2015-11-15T19:14:26Z</dcterms:created>
  <dcterms:modified xsi:type="dcterms:W3CDTF">2020-02-14T10:30:40Z</dcterms:modified>
</cp:coreProperties>
</file>