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92C0F-4A06-4FE0-B7C9-DA95F48ABDB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686B-A394-4723-9B7F-4105DCE3B9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7948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92C0F-4A06-4FE0-B7C9-DA95F48ABDB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686B-A394-4723-9B7F-4105DCE3B9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192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92C0F-4A06-4FE0-B7C9-DA95F48ABDB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686B-A394-4723-9B7F-4105DCE3B9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148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92C0F-4A06-4FE0-B7C9-DA95F48ABDB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686B-A394-4723-9B7F-4105DCE3B9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9096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92C0F-4A06-4FE0-B7C9-DA95F48ABDB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686B-A394-4723-9B7F-4105DCE3B9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8611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92C0F-4A06-4FE0-B7C9-DA95F48ABDB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686B-A394-4723-9B7F-4105DCE3B9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4172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92C0F-4A06-4FE0-B7C9-DA95F48ABDB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686B-A394-4723-9B7F-4105DCE3B9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2921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92C0F-4A06-4FE0-B7C9-DA95F48ABDB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686B-A394-4723-9B7F-4105DCE3B9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7274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92C0F-4A06-4FE0-B7C9-DA95F48ABDB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686B-A394-4723-9B7F-4105DCE3B9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3630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92C0F-4A06-4FE0-B7C9-DA95F48ABDB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686B-A394-4723-9B7F-4105DCE3B9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35182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92C0F-4A06-4FE0-B7C9-DA95F48ABDB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686B-A394-4723-9B7F-4105DCE3B9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8084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92C0F-4A06-4FE0-B7C9-DA95F48ABDB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C686B-A394-4723-9B7F-4105DCE3B9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3231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84063084"/>
              </p:ext>
            </p:extLst>
          </p:nvPr>
        </p:nvGraphicFramePr>
        <p:xfrm>
          <a:off x="152400" y="152400"/>
          <a:ext cx="8839200" cy="53279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3055"/>
                <a:gridCol w="1241749"/>
                <a:gridCol w="1250830"/>
                <a:gridCol w="1028736"/>
                <a:gridCol w="1028736"/>
                <a:gridCol w="1209548"/>
                <a:gridCol w="1097263"/>
                <a:gridCol w="1059283"/>
              </a:tblGrid>
              <a:tr h="8143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Atrial systole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Isovolumetric</a:t>
                      </a:r>
                      <a:r>
                        <a:rPr lang="en-US" sz="1600" dirty="0">
                          <a:effectLst/>
                        </a:rPr>
                        <a:t> contraction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Maximal ejection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Reduced ejection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Isovolumetric</a:t>
                      </a:r>
                      <a:r>
                        <a:rPr lang="en-US" sz="1600" dirty="0">
                          <a:effectLst/>
                        </a:rPr>
                        <a:t> relaxation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Maximal filling phase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Reduced filling phase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1366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Atrial pressure changes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Increase (+ve a) due to systole of atria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Then decrease (-ve a) due to leave of blood from atria to ventricle by systole (30%)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Increase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(+ve c)  due to elevation of the A-V ring up by the increased ventricle pressure –this leads to decrease atrial volume and increase atrial pressure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Decrease (-ve c) the blood leaves ventricles so the A-V ring falls down leading to increase atrial volume and decrease atrial pressure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Decrease (-ve c)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Decrease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(-ve c)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Increase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 (+</a:t>
                      </a:r>
                      <a:r>
                        <a:rPr lang="en-US" sz="1600" dirty="0" err="1">
                          <a:effectLst/>
                        </a:rPr>
                        <a:t>ve</a:t>
                      </a:r>
                      <a:r>
                        <a:rPr lang="en-US" sz="1600" dirty="0">
                          <a:effectLst/>
                        </a:rPr>
                        <a:t> v) venous return fills the atria leading to increase atrial pressure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Decrease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 (-</a:t>
                      </a:r>
                      <a:r>
                        <a:rPr lang="en-US" sz="1600" dirty="0" err="1">
                          <a:effectLst/>
                        </a:rPr>
                        <a:t>ve</a:t>
                      </a:r>
                      <a:r>
                        <a:rPr lang="en-US" sz="1600" dirty="0">
                          <a:effectLst/>
                        </a:rPr>
                        <a:t> v)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Decrease venous return to atria and blood leaves the atria to ventricles by gravity (70%) leading to decrease atrial pressure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2155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Galaxy\Downloads\hyt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2620" y="228600"/>
            <a:ext cx="8716580" cy="6248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721126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7344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1163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99503101"/>
              </p:ext>
            </p:extLst>
          </p:nvPr>
        </p:nvGraphicFramePr>
        <p:xfrm>
          <a:off x="152400" y="152400"/>
          <a:ext cx="8839198" cy="5943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3055"/>
                <a:gridCol w="1241748"/>
                <a:gridCol w="1250830"/>
                <a:gridCol w="1028735"/>
                <a:gridCol w="1028735"/>
                <a:gridCol w="1209548"/>
                <a:gridCol w="1097263"/>
                <a:gridCol w="1059284"/>
              </a:tblGrid>
              <a:tr h="9905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Atrial systole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Isovolumetric</a:t>
                      </a:r>
                      <a:r>
                        <a:rPr lang="en-US" sz="1600" dirty="0">
                          <a:effectLst/>
                        </a:rPr>
                        <a:t> contraction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Maximal ejection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Reduced ejection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Isovolumetric</a:t>
                      </a:r>
                      <a:r>
                        <a:rPr lang="en-US" sz="1600" dirty="0">
                          <a:effectLst/>
                        </a:rPr>
                        <a:t> relaxation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Maximal filling phase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Reduced filling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9530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Ventricle pressure changes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Increase then decrease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 blood flows from atria to ventricle increase ventricle pressure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then ventricle relax and decrease ventricle pressure  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Increase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Pressure increase in ventricles with no change in volume reach (80 mmHg)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Increase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Ventricle contract pressure in ventricles increase to  reach 120 mmHg in left ventricle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25 mmHg in right ventricle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Decrease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 flow of blood from ventricle to aorta ---decrease pressure in ventricles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Decrease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Ventricle pressure decreases without change in volume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Decrease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No blodd enter ventricles –decrease pressure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 Increase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Blood flows from atria to ventricles by gravity –increases ventricle pressure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22796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18118616"/>
              </p:ext>
            </p:extLst>
          </p:nvPr>
        </p:nvGraphicFramePr>
        <p:xfrm>
          <a:off x="152399" y="152400"/>
          <a:ext cx="8839199" cy="6477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3056"/>
                <a:gridCol w="1241748"/>
                <a:gridCol w="1250831"/>
                <a:gridCol w="1028735"/>
                <a:gridCol w="1028735"/>
                <a:gridCol w="1209547"/>
                <a:gridCol w="1097263"/>
                <a:gridCol w="1059284"/>
              </a:tblGrid>
              <a:tr h="12144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267" marR="512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Atrial systole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267" marR="512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Isovolumetric</a:t>
                      </a:r>
                      <a:r>
                        <a:rPr lang="en-US" sz="1600" dirty="0">
                          <a:effectLst/>
                        </a:rPr>
                        <a:t> contraction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267" marR="512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Maximal ejection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267" marR="512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Reduced ejection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267" marR="512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Isovolumetric</a:t>
                      </a:r>
                      <a:r>
                        <a:rPr lang="en-US" sz="1600" dirty="0">
                          <a:effectLst/>
                        </a:rPr>
                        <a:t> relaxation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267" marR="512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Maximal filling phase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267" marR="512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Reduced filling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267" marR="51267" marT="0" marB="0"/>
                </a:tc>
              </a:tr>
              <a:tr h="526256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Aortic pressure changes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267" marR="512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decrease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no blood enter aorta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267" marR="512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Decrease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No blood enter aorta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267" marR="512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Increase reach 120 mmHg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Blood enter aorta ---9ncrease pressure reaching 120 mm Hg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267" marR="512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Decrease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Flow of blood decreases from ventricles to aorta –decrease aortic pressure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267" marR="512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Increase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(incisura )=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Aortic notch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Elastic recoil of the aortic vessel –increase aortic pressure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267" marR="512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Decrease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Blood flows from aorta –decrease aortic pressure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267" marR="5126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Decrease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Blood flows from aorta –decrease aortic pressure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267" marR="5126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24803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28134045"/>
              </p:ext>
            </p:extLst>
          </p:nvPr>
        </p:nvGraphicFramePr>
        <p:xfrm>
          <a:off x="152400" y="228600"/>
          <a:ext cx="8839200" cy="5181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3056"/>
                <a:gridCol w="1241749"/>
                <a:gridCol w="1250829"/>
                <a:gridCol w="1028736"/>
                <a:gridCol w="1028736"/>
                <a:gridCol w="1209548"/>
                <a:gridCol w="1097263"/>
                <a:gridCol w="1059283"/>
              </a:tblGrid>
              <a:tr h="9144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7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2878" marR="428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Atrial systole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2878" marR="428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Isovolumetric</a:t>
                      </a:r>
                      <a:r>
                        <a:rPr lang="en-US" sz="1600" dirty="0">
                          <a:effectLst/>
                        </a:rPr>
                        <a:t> contraction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2878" marR="428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Maximal ejection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2878" marR="428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Reduced ejection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2878" marR="428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Isovolumetric</a:t>
                      </a:r>
                      <a:r>
                        <a:rPr lang="en-US" sz="1600" dirty="0">
                          <a:effectLst/>
                        </a:rPr>
                        <a:t> relaxation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2878" marR="428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Maximal filling phase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2878" marR="428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Reduced filling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2878" marR="42878" marT="0" marB="0"/>
                </a:tc>
              </a:tr>
              <a:tr h="42672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Ventricle volume changes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2878" marR="428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Increase due to relaxation to accommodate blood from atria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2878" marR="428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No change in volume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2878" marR="428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Decrease due to contraction and flow of blood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2878" marR="428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Decrease due to contraction and flow of blood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2878" marR="428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No change in volume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2878" marR="428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2878" marR="428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Increase due to flow of blood from atria to ventricles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2878" marR="4287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55531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99816459"/>
              </p:ext>
            </p:extLst>
          </p:nvPr>
        </p:nvGraphicFramePr>
        <p:xfrm>
          <a:off x="76200" y="228600"/>
          <a:ext cx="8991599" cy="18889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8970"/>
                <a:gridCol w="1263157"/>
                <a:gridCol w="1272396"/>
                <a:gridCol w="1046473"/>
                <a:gridCol w="1046473"/>
                <a:gridCol w="1230402"/>
                <a:gridCol w="1116181"/>
                <a:gridCol w="1077547"/>
              </a:tblGrid>
              <a:tr h="609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0176" marR="501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Atrial systole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0176" marR="501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Isovolumetric</a:t>
                      </a:r>
                      <a:r>
                        <a:rPr lang="en-US" sz="1600" dirty="0">
                          <a:effectLst/>
                        </a:rPr>
                        <a:t> contraction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0176" marR="501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Maximal ejection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0176" marR="501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Reduced ejection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0176" marR="501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Isovolumetric</a:t>
                      </a:r>
                      <a:r>
                        <a:rPr lang="en-US" sz="1600" dirty="0">
                          <a:effectLst/>
                        </a:rPr>
                        <a:t> relaxation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0176" marR="501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Maximal filling phase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0176" marR="501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Reduced filling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0176" marR="50176" marT="0" marB="0"/>
                </a:tc>
              </a:tr>
              <a:tr h="10477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A-V valves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0176" marR="501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open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0176" marR="501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closed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0176" marR="501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closed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0176" marR="501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closed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0176" marR="501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closed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0176" marR="501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Closed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0176" marR="501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Open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0176" marR="5017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83607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99415091"/>
              </p:ext>
            </p:extLst>
          </p:nvPr>
        </p:nvGraphicFramePr>
        <p:xfrm>
          <a:off x="152401" y="304800"/>
          <a:ext cx="8839199" cy="18589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3055"/>
                <a:gridCol w="1241748"/>
                <a:gridCol w="1250830"/>
                <a:gridCol w="1028735"/>
                <a:gridCol w="1028735"/>
                <a:gridCol w="1209549"/>
                <a:gridCol w="1097263"/>
                <a:gridCol w="1059284"/>
              </a:tblGrid>
              <a:tr h="609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128" marR="481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Atrial systole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128" marR="481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Isovolumetric</a:t>
                      </a:r>
                      <a:r>
                        <a:rPr lang="en-US" sz="1600" dirty="0">
                          <a:effectLst/>
                        </a:rPr>
                        <a:t> contraction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128" marR="481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Maximal ejection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128" marR="481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Reduced ejection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128" marR="481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Isovolumetric</a:t>
                      </a:r>
                      <a:r>
                        <a:rPr lang="en-US" sz="1600" dirty="0">
                          <a:effectLst/>
                        </a:rPr>
                        <a:t> relaxation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128" marR="481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Maximal filling phase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128" marR="481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Reduced filling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128" marR="48128" marT="0" marB="0"/>
                </a:tc>
              </a:tr>
              <a:tr h="10177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Semilunar valves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128" marR="481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closed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128" marR="481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closed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128" marR="481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open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128" marR="481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open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128" marR="481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closed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128" marR="481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Closed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128" marR="481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Closed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128" marR="4812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30241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51260272"/>
              </p:ext>
            </p:extLst>
          </p:nvPr>
        </p:nvGraphicFramePr>
        <p:xfrm>
          <a:off x="76200" y="152400"/>
          <a:ext cx="8915400" cy="30319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2000"/>
                <a:gridCol w="1421465"/>
                <a:gridCol w="1321735"/>
                <a:gridCol w="977483"/>
                <a:gridCol w="1156117"/>
                <a:gridCol w="1295400"/>
                <a:gridCol w="912785"/>
                <a:gridCol w="1068415"/>
              </a:tblGrid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9305" marR="3930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Atrial systole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9305" marR="3930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Isovolumetric</a:t>
                      </a:r>
                      <a:r>
                        <a:rPr lang="en-US" sz="1600" dirty="0">
                          <a:effectLst/>
                        </a:rPr>
                        <a:t> contraction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9305" marR="3930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Maximal ejection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9305" marR="3930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Reduced ejection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9305" marR="3930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Isovolumetric</a:t>
                      </a:r>
                      <a:r>
                        <a:rPr lang="en-US" sz="1600" dirty="0">
                          <a:effectLst/>
                        </a:rPr>
                        <a:t> relaxation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9305" marR="3930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Maximal filling </a:t>
                      </a:r>
                      <a:endParaRPr lang="en-US" sz="16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 smtClean="0">
                          <a:effectLst/>
                        </a:rPr>
                        <a:t>phase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9305" marR="3930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Reduced filling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9305" marR="39305" marT="0" marB="0"/>
                </a:tc>
              </a:tr>
              <a:tr h="21907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ECG changes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9305" marR="3930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P wave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Atrial depolarization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9305" marR="3930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QRS complex waves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Ventricle depolarization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9305" marR="3930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S-T segment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9305" marR="3930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S-T segment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9305" marR="3930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T wave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Which represent ventricle repolarisation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9305" marR="3930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9305" marR="3930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9305" marR="3930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51750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55644691"/>
              </p:ext>
            </p:extLst>
          </p:nvPr>
        </p:nvGraphicFramePr>
        <p:xfrm>
          <a:off x="152400" y="152400"/>
          <a:ext cx="8762999" cy="23176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5097"/>
                <a:gridCol w="1294703"/>
                <a:gridCol w="1295400"/>
                <a:gridCol w="900854"/>
                <a:gridCol w="927946"/>
                <a:gridCol w="1295400"/>
                <a:gridCol w="1083446"/>
                <a:gridCol w="1050153"/>
              </a:tblGrid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500" dirty="0">
                          <a:effectLst/>
                        </a:rPr>
                        <a:t> </a:t>
                      </a:r>
                      <a:endParaRPr lang="en-US" sz="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785" marR="337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Atrial systole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785" marR="337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Isovolumetric</a:t>
                      </a:r>
                      <a:r>
                        <a:rPr lang="en-US" sz="1600" dirty="0">
                          <a:effectLst/>
                        </a:rPr>
                        <a:t> contraction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785" marR="337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Maximal ejection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785" marR="337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Reduced ejection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785" marR="337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Isovolumetric</a:t>
                      </a:r>
                      <a:r>
                        <a:rPr lang="en-US" sz="1600" dirty="0">
                          <a:effectLst/>
                        </a:rPr>
                        <a:t> relaxation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785" marR="337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Maximal filling phase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785" marR="337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Reduced filling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785" marR="33785" marT="0" marB="0"/>
                </a:tc>
              </a:tr>
              <a:tr h="14763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ECG changes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785" marR="337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P wave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Atrial depolarization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785" marR="337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QRS complex waves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Ventricle depolarization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785" marR="337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S-T segment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785" marR="337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S-T segment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785" marR="337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T wave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Which represent ventricle repolarisation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785" marR="337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785" marR="337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785" marR="3378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36992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24556368"/>
              </p:ext>
            </p:extLst>
          </p:nvPr>
        </p:nvGraphicFramePr>
        <p:xfrm>
          <a:off x="152400" y="228600"/>
          <a:ext cx="8839204" cy="30845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3057"/>
                <a:gridCol w="1134343"/>
                <a:gridCol w="1358238"/>
                <a:gridCol w="1028736"/>
                <a:gridCol w="1028736"/>
                <a:gridCol w="1209548"/>
                <a:gridCol w="1097263"/>
                <a:gridCol w="1059283"/>
              </a:tblGrid>
              <a:tr h="5195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500" dirty="0">
                          <a:effectLst/>
                        </a:rPr>
                        <a:t> </a:t>
                      </a:r>
                      <a:endParaRPr lang="en-US" sz="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0979" marR="309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Atrial systole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0979" marR="309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Isovolumetric</a:t>
                      </a:r>
                      <a:r>
                        <a:rPr lang="en-US" sz="1600" dirty="0">
                          <a:effectLst/>
                        </a:rPr>
                        <a:t> contraction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0979" marR="309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Maximal ejection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0979" marR="309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Reduced ejection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0979" marR="309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Isovolumetric</a:t>
                      </a:r>
                      <a:r>
                        <a:rPr lang="en-US" sz="1600" dirty="0">
                          <a:effectLst/>
                        </a:rPr>
                        <a:t> relaxation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0979" marR="309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Maximal filling phase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0979" marR="309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Reduced filling phase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0979" marR="30979" marT="0" marB="0"/>
                </a:tc>
              </a:tr>
              <a:tr h="13854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Action potential of ventricle muscle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0979" marR="309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0979" marR="309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Depolarization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Due to entry of sodium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0979" marR="309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Plateau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Due to exit of potassium and entry of calcium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0979" marR="309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Plateau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Due to exit of potassium and entry of cacium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0979" marR="309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Rapid repolarization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Due to exit of potassium alone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0979" marR="309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Rapid repolarization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>
                          <a:effectLst/>
                        </a:rPr>
                        <a:t>Due to exit of potassium alone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0979" marR="309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large Rapid repolarization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US" sz="1600" dirty="0">
                          <a:effectLst/>
                        </a:rPr>
                        <a:t>Due to exit of potassium alone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0979" marR="3097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32548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478</Words>
  <Application>Microsoft Office PowerPoint</Application>
  <PresentationFormat>On-screen Show (4:3)</PresentationFormat>
  <Paragraphs>211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Toshiba</dc:creator>
  <cp:lastModifiedBy>Galaxy</cp:lastModifiedBy>
  <cp:revision>7</cp:revision>
  <dcterms:created xsi:type="dcterms:W3CDTF">2015-11-15T19:14:26Z</dcterms:created>
  <dcterms:modified xsi:type="dcterms:W3CDTF">2020-02-14T10:30:40Z</dcterms:modified>
</cp:coreProperties>
</file>