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7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dirty="0"/>
              <a:t>Case Scenario</a:t>
            </a:r>
            <a:r>
              <a:rPr lang="ar-EG" dirty="0"/>
              <a:t> </a:t>
            </a:r>
            <a:r>
              <a:rPr lang="en-US" dirty="0"/>
              <a:t>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973" y="1143000"/>
            <a:ext cx="8756541" cy="5319793"/>
          </a:xfrm>
        </p:spPr>
        <p:txBody>
          <a:bodyPr>
            <a:normAutofit fontScale="925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2000" dirty="0"/>
              <a:t>A 9-year-old boy, Ahmed, is brought to the </a:t>
            </a:r>
            <a:r>
              <a:rPr lang="en-US" sz="2000" b="1" dirty="0"/>
              <a:t>primary health care unit</a:t>
            </a:r>
            <a:r>
              <a:rPr lang="en-US" sz="2000" dirty="0"/>
              <a:t> in a rural village with complaints of sore throat, fever, and difficulty swallowing for two days.</a:t>
            </a:r>
            <a:br>
              <a:rPr lang="en-US" sz="2000" dirty="0"/>
            </a:br>
            <a:r>
              <a:rPr lang="en-US" sz="2000" dirty="0"/>
              <a:t>On examination, he has enlarged red tonsils with exudate, tender cervical lymph nodes, and a temperature of 39°C.</a:t>
            </a:r>
            <a:br>
              <a:rPr lang="en-US" sz="2000" dirty="0"/>
            </a:br>
            <a:r>
              <a:rPr lang="en-US" sz="2000" dirty="0"/>
              <a:t>Two other children from the same school presented earlier with similar complaints.</a:t>
            </a:r>
            <a:br>
              <a:rPr lang="en-US" sz="2000" dirty="0"/>
            </a:br>
            <a:r>
              <a:rPr lang="en-US" sz="2000" dirty="0"/>
              <a:t>Ahmed lives in a crowded household with five siblings. The house has poor ventilation.</a:t>
            </a:r>
            <a:br>
              <a:rPr lang="en-US" sz="2000" dirty="0"/>
            </a:br>
            <a:r>
              <a:rPr lang="en-US" sz="2000" dirty="0"/>
              <a:t>The PHC physician suspects </a:t>
            </a:r>
            <a:r>
              <a:rPr lang="en-US" sz="2000" b="1" dirty="0"/>
              <a:t>streptococcal pharyngitis (droplet infection)</a:t>
            </a:r>
            <a:r>
              <a:rPr lang="en-US" sz="2000" dirty="0"/>
              <a:t> and collects a throat swab for confirmation.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F651-D78E-BBE3-9EFC-98E6223EF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ar-E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69BFF-32A4-AD03-DC41-15C20319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What is the </a:t>
            </a:r>
            <a:r>
              <a:rPr lang="en-US" b="1" dirty="0"/>
              <a:t>most likely mode of transmission</a:t>
            </a:r>
            <a:r>
              <a:rPr lang="en-US" dirty="0"/>
              <a:t> in Ahmed’s case?</a:t>
            </a:r>
          </a:p>
          <a:p>
            <a:pPr marL="514350" indent="-514350">
              <a:buAutoNum type="arabicPeriod"/>
            </a:pPr>
            <a:r>
              <a:rPr lang="en-US" dirty="0"/>
              <a:t>Which </a:t>
            </a:r>
            <a:r>
              <a:rPr lang="en-US" b="1" dirty="0"/>
              <a:t>predisposing factor</a:t>
            </a:r>
            <a:r>
              <a:rPr lang="en-US" dirty="0"/>
              <a:t> most contributed to this outbreak?</a:t>
            </a:r>
          </a:p>
          <a:p>
            <a:pPr marL="514350" indent="-514350">
              <a:buAutoNum type="arabicPeriod"/>
            </a:pPr>
            <a:r>
              <a:rPr lang="en-US" dirty="0"/>
              <a:t>Which of the following is the </a:t>
            </a:r>
            <a:r>
              <a:rPr lang="en-US" b="1" dirty="0"/>
              <a:t>reservoir</a:t>
            </a:r>
            <a:r>
              <a:rPr lang="en-US" dirty="0"/>
              <a:t> for this disease?</a:t>
            </a:r>
          </a:p>
          <a:p>
            <a:pPr marL="514350" indent="-514350">
              <a:buAutoNum type="arabicPeriod"/>
            </a:pPr>
            <a:r>
              <a:rPr lang="en-US" dirty="0"/>
              <a:t>What </a:t>
            </a:r>
            <a:r>
              <a:rPr lang="en-US" b="1" dirty="0"/>
              <a:t>specific complication</a:t>
            </a:r>
            <a:r>
              <a:rPr lang="en-US" dirty="0"/>
              <a:t> should be prevented in Ahmed with proper treatment?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6404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D7DF-06E5-8313-08FF-ED683C94F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/>
              <a:t>Which </a:t>
            </a:r>
            <a:r>
              <a:rPr lang="en-US" b="1" dirty="0"/>
              <a:t>specific prevention measure</a:t>
            </a:r>
            <a:r>
              <a:rPr lang="en-US" dirty="0"/>
              <a:t> is recommended for high-risk contacts?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Which </a:t>
            </a:r>
            <a:r>
              <a:rPr lang="en-US" b="1" dirty="0"/>
              <a:t>public health measure</a:t>
            </a:r>
            <a:r>
              <a:rPr lang="en-US" dirty="0"/>
              <a:t> would most effectively reduce similar outbreaks in the community?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What is incubation period of a disease?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What is the </a:t>
            </a:r>
            <a:r>
              <a:rPr lang="en-US" b="1" dirty="0"/>
              <a:t>incubation period</a:t>
            </a:r>
            <a:r>
              <a:rPr lang="en-US" dirty="0"/>
              <a:t> of streptococcal sore </a:t>
            </a:r>
            <a:r>
              <a:rPr lang="en-US"/>
              <a:t>throat?</a:t>
            </a: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ar-EG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CB7F79-EAD6-6FFB-9C8C-6B2DC2CF8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Objectives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9349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199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Case Scenario 2</vt:lpstr>
      <vt:lpstr>Objectives</vt:lpstr>
      <vt:lpstr>Objectives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 Mona</dc:creator>
  <cp:keywords/>
  <dc:description>generated using python-pptx</dc:description>
  <cp:lastModifiedBy>Mona Adel Helmy Abdelrazik</cp:lastModifiedBy>
  <cp:revision>43</cp:revision>
  <dcterms:created xsi:type="dcterms:W3CDTF">2013-01-27T09:14:16Z</dcterms:created>
  <dcterms:modified xsi:type="dcterms:W3CDTF">2025-09-17T08:05:00Z</dcterms:modified>
  <cp:category/>
</cp:coreProperties>
</file>