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71"/>
  </p:notesMasterIdLst>
  <p:sldIdLst>
    <p:sldId id="301" r:id="rId2"/>
    <p:sldId id="302" r:id="rId3"/>
    <p:sldId id="303" r:id="rId4"/>
    <p:sldId id="304" r:id="rId5"/>
    <p:sldId id="295" r:id="rId6"/>
    <p:sldId id="296" r:id="rId7"/>
    <p:sldId id="263" r:id="rId8"/>
    <p:sldId id="286" r:id="rId9"/>
    <p:sldId id="287" r:id="rId10"/>
    <p:sldId id="288" r:id="rId11"/>
    <p:sldId id="270" r:id="rId12"/>
    <p:sldId id="289" r:id="rId13"/>
    <p:sldId id="271" r:id="rId14"/>
    <p:sldId id="290" r:id="rId15"/>
    <p:sldId id="297" r:id="rId16"/>
    <p:sldId id="328" r:id="rId17"/>
    <p:sldId id="291" r:id="rId18"/>
    <p:sldId id="292" r:id="rId19"/>
    <p:sldId id="293" r:id="rId20"/>
    <p:sldId id="294" r:id="rId21"/>
    <p:sldId id="269" r:id="rId22"/>
    <p:sldId id="272" r:id="rId23"/>
    <p:sldId id="310" r:id="rId24"/>
    <p:sldId id="311" r:id="rId25"/>
    <p:sldId id="341" r:id="rId26"/>
    <p:sldId id="312" r:id="rId27"/>
    <p:sldId id="342" r:id="rId28"/>
    <p:sldId id="379" r:id="rId29"/>
    <p:sldId id="313" r:id="rId30"/>
    <p:sldId id="343" r:id="rId31"/>
    <p:sldId id="314" r:id="rId32"/>
    <p:sldId id="345" r:id="rId33"/>
    <p:sldId id="315" r:id="rId34"/>
    <p:sldId id="346" r:id="rId35"/>
    <p:sldId id="316" r:id="rId36"/>
    <p:sldId id="347" r:id="rId37"/>
    <p:sldId id="317" r:id="rId38"/>
    <p:sldId id="348" r:id="rId39"/>
    <p:sldId id="318" r:id="rId40"/>
    <p:sldId id="319" r:id="rId41"/>
    <p:sldId id="320" r:id="rId42"/>
    <p:sldId id="321" r:id="rId43"/>
    <p:sldId id="322" r:id="rId44"/>
    <p:sldId id="323" r:id="rId45"/>
    <p:sldId id="324" r:id="rId46"/>
    <p:sldId id="349" r:id="rId47"/>
    <p:sldId id="350" r:id="rId48"/>
    <p:sldId id="351" r:id="rId49"/>
    <p:sldId id="352" r:id="rId50"/>
    <p:sldId id="358" r:id="rId51"/>
    <p:sldId id="368" r:id="rId52"/>
    <p:sldId id="353" r:id="rId53"/>
    <p:sldId id="354" r:id="rId54"/>
    <p:sldId id="355" r:id="rId55"/>
    <p:sldId id="356" r:id="rId56"/>
    <p:sldId id="357" r:id="rId57"/>
    <p:sldId id="359" r:id="rId58"/>
    <p:sldId id="360" r:id="rId59"/>
    <p:sldId id="361" r:id="rId60"/>
    <p:sldId id="365" r:id="rId61"/>
    <p:sldId id="366" r:id="rId62"/>
    <p:sldId id="367" r:id="rId63"/>
    <p:sldId id="369" r:id="rId64"/>
    <p:sldId id="370" r:id="rId65"/>
    <p:sldId id="372" r:id="rId66"/>
    <p:sldId id="373" r:id="rId67"/>
    <p:sldId id="376" r:id="rId68"/>
    <p:sldId id="378" r:id="rId69"/>
    <p:sldId id="374"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015326-A7FE-4B51-83BB-3843BD643F83}" type="datetimeFigureOut">
              <a:rPr lang="en-US" smtClean="0"/>
              <a:pPr/>
              <a:t>10/30/2021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18ED1B-EBB6-4225-BDE7-C17CE4829DFD}" type="slidenum">
              <a:rPr lang="en-GB" smtClean="0"/>
              <a:pPr/>
              <a:t>‹#›</a:t>
            </a:fld>
            <a:endParaRPr lang="en-GB"/>
          </a:p>
        </p:txBody>
      </p:sp>
    </p:spTree>
    <p:extLst>
      <p:ext uri="{BB962C8B-B14F-4D97-AF65-F5344CB8AC3E}">
        <p14:creationId xmlns:p14="http://schemas.microsoft.com/office/powerpoint/2010/main" val="4141004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318ED1B-EBB6-4225-BDE7-C17CE4829DFD}" type="slidenum">
              <a:rPr lang="en-GB" smtClean="0"/>
              <a:pPr/>
              <a:t>25</a:t>
            </a:fld>
            <a:endParaRPr lang="en-GB"/>
          </a:p>
        </p:txBody>
      </p:sp>
    </p:spTree>
    <p:extLst>
      <p:ext uri="{BB962C8B-B14F-4D97-AF65-F5344CB8AC3E}">
        <p14:creationId xmlns:p14="http://schemas.microsoft.com/office/powerpoint/2010/main" val="1111033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07B8B55-5AC6-4B62-B4C3-5BCFF419A994}" type="slidenum">
              <a:rPr lang="en-GB" smtClean="0"/>
              <a:pPr/>
              <a:t>39</a:t>
            </a:fld>
            <a:endParaRPr lang="en-GB"/>
          </a:p>
        </p:txBody>
      </p:sp>
    </p:spTree>
    <p:extLst>
      <p:ext uri="{BB962C8B-B14F-4D97-AF65-F5344CB8AC3E}">
        <p14:creationId xmlns:p14="http://schemas.microsoft.com/office/powerpoint/2010/main" val="374429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318ED1B-EBB6-4225-BDE7-C17CE4829DFD}" type="slidenum">
              <a:rPr lang="en-GB" smtClean="0"/>
              <a:pPr/>
              <a:t>46</a:t>
            </a:fld>
            <a:endParaRPr lang="en-GB"/>
          </a:p>
        </p:txBody>
      </p:sp>
    </p:spTree>
    <p:extLst>
      <p:ext uri="{BB962C8B-B14F-4D97-AF65-F5344CB8AC3E}">
        <p14:creationId xmlns:p14="http://schemas.microsoft.com/office/powerpoint/2010/main" val="4069290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318ED1B-EBB6-4225-BDE7-C17CE4829DFD}" type="slidenum">
              <a:rPr lang="en-GB" smtClean="0"/>
              <a:pPr/>
              <a:t>54</a:t>
            </a:fld>
            <a:endParaRPr lang="en-GB"/>
          </a:p>
        </p:txBody>
      </p:sp>
    </p:spTree>
    <p:extLst>
      <p:ext uri="{BB962C8B-B14F-4D97-AF65-F5344CB8AC3E}">
        <p14:creationId xmlns:p14="http://schemas.microsoft.com/office/powerpoint/2010/main" val="866868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5C93D57B-0314-4A47-8056-6FA5F58C3CEF}" type="datetimeFigureOut">
              <a:rPr lang="en-US" smtClean="0"/>
              <a:pPr/>
              <a:t>10/30/2021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5BF176-78EC-494A-B5D5-9359B17FDB16}" type="slidenum">
              <a:rPr lang="en-GB" smtClean="0"/>
              <a:pPr/>
              <a:t>‹#›</a:t>
            </a:fld>
            <a:endParaRPr lang="en-GB"/>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93D57B-0314-4A47-8056-6FA5F58C3CEF}" type="datetimeFigureOut">
              <a:rPr lang="en-US" smtClean="0"/>
              <a:pPr/>
              <a:t>10/30/2021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5BF176-78EC-494A-B5D5-9359B17FDB16}"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93D57B-0314-4A47-8056-6FA5F58C3CEF}" type="datetimeFigureOut">
              <a:rPr lang="en-US" smtClean="0"/>
              <a:pPr/>
              <a:t>10/30/2021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5BF176-78EC-494A-B5D5-9359B17FDB16}"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5C93D57B-0314-4A47-8056-6FA5F58C3CEF}" type="datetimeFigureOut">
              <a:rPr lang="en-US" smtClean="0"/>
              <a:pPr/>
              <a:t>10/30/2021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5BF176-78EC-494A-B5D5-9359B17FDB16}" type="slidenum">
              <a:rPr lang="en-GB" smtClean="0"/>
              <a:pPr/>
              <a:t>‹#›</a:t>
            </a:fld>
            <a:endParaRPr lang="en-GB"/>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93D57B-0314-4A47-8056-6FA5F58C3CEF}" type="datetimeFigureOut">
              <a:rPr lang="en-US" smtClean="0"/>
              <a:pPr/>
              <a:t>10/30/2021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5BF176-78EC-494A-B5D5-9359B17FDB16}"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5C93D57B-0314-4A47-8056-6FA5F58C3CEF}" type="datetimeFigureOut">
              <a:rPr lang="en-US" smtClean="0"/>
              <a:pPr/>
              <a:t>10/30/2021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5BF176-78EC-494A-B5D5-9359B17FDB16}"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C93D57B-0314-4A47-8056-6FA5F58C3CEF}" type="datetimeFigureOut">
              <a:rPr lang="en-US" smtClean="0"/>
              <a:pPr/>
              <a:t>10/30/2021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5BF176-78EC-494A-B5D5-9359B17FDB16}"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93D57B-0314-4A47-8056-6FA5F58C3CEF}" type="datetimeFigureOut">
              <a:rPr lang="en-US" smtClean="0"/>
              <a:pPr/>
              <a:t>10/30/2021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5BF176-78EC-494A-B5D5-9359B17FDB16}"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3D57B-0314-4A47-8056-6FA5F58C3CEF}" type="datetimeFigureOut">
              <a:rPr lang="en-US" smtClean="0"/>
              <a:pPr/>
              <a:t>10/30/2021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5BF176-78EC-494A-B5D5-9359B17FDB16}"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93D57B-0314-4A47-8056-6FA5F58C3CEF}" type="datetimeFigureOut">
              <a:rPr lang="en-US" smtClean="0"/>
              <a:pPr/>
              <a:t>10/30/2021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5BF176-78EC-494A-B5D5-9359B17FDB16}"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93D57B-0314-4A47-8056-6FA5F58C3CEF}" type="datetimeFigureOut">
              <a:rPr lang="en-US" smtClean="0"/>
              <a:pPr/>
              <a:t>10/30/2021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5BF176-78EC-494A-B5D5-9359B17FDB16}"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5C93D57B-0314-4A47-8056-6FA5F58C3CEF}" type="datetimeFigureOut">
              <a:rPr lang="en-US" smtClean="0"/>
              <a:pPr/>
              <a:t>10/30/2021</a:t>
            </a:fld>
            <a:endParaRPr lang="en-GB"/>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GB"/>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F55BF176-78EC-494A-B5D5-9359B17FDB16}"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068"/>
          <p:cNvPicPr>
            <a:picLocks noGrp="1" noChangeAspect="1" noChangeArrowheads="1"/>
          </p:cNvPicPr>
          <p:nvPr>
            <p:ph sz="quarter" idx="13"/>
          </p:nvPr>
        </p:nvPicPr>
        <p:blipFill>
          <a:blip r:embed="rId2" cstate="print"/>
          <a:stretch>
            <a:fillRect/>
          </a:stretch>
        </p:blipFill>
        <p:spPr>
          <a:xfrm>
            <a:off x="4499992" y="260648"/>
            <a:ext cx="4315968" cy="5544616"/>
          </a:xfrm>
          <a:noFill/>
          <a:ln/>
        </p:spPr>
      </p:pic>
      <p:sp>
        <p:nvSpPr>
          <p:cNvPr id="5" name="Rectangle 4"/>
          <p:cNvSpPr/>
          <p:nvPr/>
        </p:nvSpPr>
        <p:spPr>
          <a:xfrm>
            <a:off x="35496" y="1628800"/>
            <a:ext cx="4248472" cy="3416320"/>
          </a:xfrm>
          <a:prstGeom prst="rect">
            <a:avLst/>
          </a:prstGeom>
        </p:spPr>
        <p:txBody>
          <a:bodyPr wrap="square" anchor="t">
            <a:spAutoFit/>
          </a:bodyPr>
          <a:lstStyle/>
          <a:p>
            <a:pPr marL="342900" indent="-342900">
              <a:lnSpc>
                <a:spcPct val="90000"/>
              </a:lnSpc>
              <a:buFont typeface="Wingdings" pitchFamily="2" charset="2"/>
              <a:buChar char="q"/>
            </a:pPr>
            <a:r>
              <a:rPr lang="en-US" sz="2400" dirty="0">
                <a:latin typeface="Comic Sans MS" pitchFamily="66" charset="0"/>
              </a:rPr>
              <a:t> Specimen showing esophagus &amp; stomach of a victim of caustic potash poisoning.</a:t>
            </a:r>
          </a:p>
          <a:p>
            <a:pPr marL="342900" indent="-342900">
              <a:lnSpc>
                <a:spcPct val="90000"/>
              </a:lnSpc>
              <a:buFont typeface="Wingdings" pitchFamily="2" charset="2"/>
              <a:buChar char="q"/>
            </a:pPr>
            <a:endParaRPr lang="en-US" sz="2400" dirty="0">
              <a:latin typeface="Comic Sans MS" pitchFamily="66" charset="0"/>
            </a:endParaRPr>
          </a:p>
          <a:p>
            <a:pPr marL="342900" indent="-342900">
              <a:lnSpc>
                <a:spcPct val="90000"/>
              </a:lnSpc>
              <a:buFont typeface="Wingdings" pitchFamily="2" charset="2"/>
              <a:buChar char="q"/>
            </a:pPr>
            <a:r>
              <a:rPr lang="en-US" sz="2400" dirty="0">
                <a:latin typeface="Comic Sans MS" pitchFamily="66" charset="0"/>
              </a:rPr>
              <a:t> There is a generalized ulceration of the mucosa of the esophagus &amp; the stomach, with dark grayish discoloration.</a:t>
            </a:r>
          </a:p>
        </p:txBody>
      </p:sp>
    </p:spTree>
    <p:extLst>
      <p:ext uri="{BB962C8B-B14F-4D97-AF65-F5344CB8AC3E}">
        <p14:creationId xmlns:p14="http://schemas.microsoft.com/office/powerpoint/2010/main" val="527473694"/>
      </p:ext>
    </p:extLst>
  </p:cSld>
  <p:clrMapOvr>
    <a:masterClrMapping/>
  </p:clrMapOvr>
  <p:transition spd="slow">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0"/>
            <a:ext cx="9144000" cy="5877272"/>
          </a:xfrm>
        </p:spPr>
        <p:txBody>
          <a:bodyPr>
            <a:noAutofit/>
          </a:bodyPr>
          <a:lstStyle/>
          <a:p>
            <a:pPr>
              <a:buNone/>
            </a:pPr>
            <a:r>
              <a:rPr lang="en-GB" b="1" u="sng" dirty="0">
                <a:latin typeface="Comic Sans MS" pitchFamily="66" charset="0"/>
              </a:rPr>
              <a:t>Name</a:t>
            </a:r>
            <a:r>
              <a:rPr lang="en-GB" b="1" dirty="0">
                <a:latin typeface="Comic Sans MS" pitchFamily="66" charset="0"/>
              </a:rPr>
              <a:t>: </a:t>
            </a:r>
            <a:r>
              <a:rPr lang="en-GB" dirty="0" err="1">
                <a:latin typeface="Comic Sans MS" pitchFamily="66" charset="0"/>
              </a:rPr>
              <a:t>Papaver</a:t>
            </a:r>
            <a:r>
              <a:rPr lang="en-GB" dirty="0">
                <a:latin typeface="Comic Sans MS" pitchFamily="66" charset="0"/>
              </a:rPr>
              <a:t> </a:t>
            </a:r>
            <a:r>
              <a:rPr lang="en-GB" dirty="0" err="1">
                <a:latin typeface="Comic Sans MS" pitchFamily="66" charset="0"/>
              </a:rPr>
              <a:t>somniferum</a:t>
            </a:r>
            <a:r>
              <a:rPr lang="en-GB" dirty="0">
                <a:latin typeface="Comic Sans MS" pitchFamily="66" charset="0"/>
              </a:rPr>
              <a:t> capsule = Poppy capsule </a:t>
            </a:r>
          </a:p>
          <a:p>
            <a:pPr>
              <a:buNone/>
            </a:pPr>
            <a:r>
              <a:rPr lang="en-GB" b="1" u="sng" dirty="0">
                <a:latin typeface="Comic Sans MS" pitchFamily="66" charset="0"/>
              </a:rPr>
              <a:t>Active Principle</a:t>
            </a:r>
          </a:p>
          <a:p>
            <a:pPr>
              <a:buNone/>
            </a:pPr>
            <a:r>
              <a:rPr lang="en-GB" dirty="0">
                <a:latin typeface="Comic Sans MS" pitchFamily="66" charset="0"/>
              </a:rPr>
              <a:t>A] </a:t>
            </a:r>
            <a:r>
              <a:rPr lang="en-GB" u="sng" dirty="0">
                <a:latin typeface="Comic Sans MS" pitchFamily="66" charset="0"/>
              </a:rPr>
              <a:t>Depressant Group</a:t>
            </a:r>
            <a:r>
              <a:rPr lang="en-GB" dirty="0">
                <a:latin typeface="Comic Sans MS" pitchFamily="66" charset="0"/>
              </a:rPr>
              <a:t>:                                         B] </a:t>
            </a:r>
            <a:r>
              <a:rPr lang="en-GB" u="sng" dirty="0">
                <a:latin typeface="Comic Sans MS" pitchFamily="66" charset="0"/>
              </a:rPr>
              <a:t>Stimulant Group</a:t>
            </a:r>
            <a:r>
              <a:rPr lang="en-GB" dirty="0">
                <a:latin typeface="Comic Sans MS" pitchFamily="66" charset="0"/>
              </a:rPr>
              <a:t>:</a:t>
            </a:r>
          </a:p>
          <a:p>
            <a:pPr>
              <a:buNone/>
            </a:pPr>
            <a:r>
              <a:rPr lang="en-GB" dirty="0">
                <a:latin typeface="Comic Sans MS" pitchFamily="66" charset="0"/>
              </a:rPr>
              <a:t>	 - Morphine (10%)                                                       - </a:t>
            </a:r>
            <a:r>
              <a:rPr lang="en-GB" dirty="0" err="1">
                <a:latin typeface="Comic Sans MS" pitchFamily="66" charset="0"/>
              </a:rPr>
              <a:t>Narcotine</a:t>
            </a:r>
            <a:r>
              <a:rPr lang="en-GB" dirty="0">
                <a:latin typeface="Comic Sans MS" pitchFamily="66" charset="0"/>
              </a:rPr>
              <a:t> (5%) </a:t>
            </a:r>
          </a:p>
          <a:p>
            <a:pPr>
              <a:buNone/>
            </a:pPr>
            <a:r>
              <a:rPr lang="en-GB" dirty="0">
                <a:latin typeface="Comic Sans MS" pitchFamily="66" charset="0"/>
              </a:rPr>
              <a:t>	 - Codeine (0.5%) 	                                               - </a:t>
            </a:r>
            <a:r>
              <a:rPr lang="en-GB" dirty="0" err="1">
                <a:latin typeface="Comic Sans MS" pitchFamily="66" charset="0"/>
              </a:rPr>
              <a:t>Papaverine</a:t>
            </a:r>
            <a:r>
              <a:rPr lang="en-GB" dirty="0">
                <a:latin typeface="Comic Sans MS" pitchFamily="66" charset="0"/>
              </a:rPr>
              <a:t> (0.5%)  </a:t>
            </a:r>
          </a:p>
          <a:p>
            <a:pPr>
              <a:buNone/>
            </a:pPr>
            <a:r>
              <a:rPr lang="en-GB" dirty="0">
                <a:latin typeface="Comic Sans MS" pitchFamily="66" charset="0"/>
              </a:rPr>
              <a:t>	 - </a:t>
            </a:r>
            <a:r>
              <a:rPr lang="en-GB" dirty="0" err="1">
                <a:latin typeface="Comic Sans MS" pitchFamily="66" charset="0"/>
              </a:rPr>
              <a:t>Narceine</a:t>
            </a:r>
            <a:r>
              <a:rPr lang="en-GB" dirty="0">
                <a:latin typeface="Comic Sans MS" pitchFamily="66" charset="0"/>
              </a:rPr>
              <a:t> (0.2%)    	                                               - </a:t>
            </a:r>
            <a:r>
              <a:rPr lang="en-GB" dirty="0" err="1">
                <a:latin typeface="Comic Sans MS" pitchFamily="66" charset="0"/>
              </a:rPr>
              <a:t>Thebaine</a:t>
            </a:r>
            <a:r>
              <a:rPr lang="en-GB" dirty="0">
                <a:latin typeface="Comic Sans MS" pitchFamily="66" charset="0"/>
              </a:rPr>
              <a:t> (0.2%) </a:t>
            </a:r>
          </a:p>
          <a:p>
            <a:pPr>
              <a:buNone/>
            </a:pPr>
            <a:r>
              <a:rPr lang="en-GB" b="1" u="sng" dirty="0">
                <a:latin typeface="Comic Sans MS" pitchFamily="66" charset="0"/>
              </a:rPr>
              <a:t>Action</a:t>
            </a:r>
            <a:endParaRPr lang="en-GB" dirty="0">
              <a:latin typeface="Comic Sans MS" pitchFamily="66" charset="0"/>
            </a:endParaRPr>
          </a:p>
          <a:p>
            <a:pPr>
              <a:buNone/>
            </a:pPr>
            <a:r>
              <a:rPr lang="en-GB" dirty="0">
                <a:latin typeface="Comic Sans MS" pitchFamily="66" charset="0"/>
              </a:rPr>
              <a:t>A] </a:t>
            </a:r>
            <a:r>
              <a:rPr lang="en-GB" u="sng" dirty="0">
                <a:latin typeface="Comic Sans MS" pitchFamily="66" charset="0"/>
              </a:rPr>
              <a:t>Depression of</a:t>
            </a:r>
            <a:r>
              <a:rPr lang="en-GB" dirty="0">
                <a:latin typeface="Comic Sans MS" pitchFamily="66" charset="0"/>
              </a:rPr>
              <a:t>:	</a:t>
            </a:r>
          </a:p>
          <a:p>
            <a:pPr>
              <a:buNone/>
            </a:pPr>
            <a:r>
              <a:rPr lang="en-GB" dirty="0">
                <a:latin typeface="Comic Sans MS" pitchFamily="66" charset="0"/>
              </a:rPr>
              <a:t>				- </a:t>
            </a:r>
            <a:r>
              <a:rPr lang="en-GB" u="sng" dirty="0">
                <a:latin typeface="Comic Sans MS" pitchFamily="66" charset="0"/>
              </a:rPr>
              <a:t>RC</a:t>
            </a:r>
            <a:r>
              <a:rPr lang="en-GB" dirty="0">
                <a:latin typeface="Comic Sans MS" pitchFamily="66" charset="0"/>
              </a:rPr>
              <a:t>: Respiratory depression</a:t>
            </a:r>
          </a:p>
          <a:p>
            <a:pPr>
              <a:buNone/>
            </a:pPr>
            <a:r>
              <a:rPr lang="en-GB" dirty="0">
                <a:latin typeface="Comic Sans MS" pitchFamily="66" charset="0"/>
              </a:rPr>
              <a:t>				- </a:t>
            </a:r>
            <a:r>
              <a:rPr lang="en-GB" u="sng" dirty="0">
                <a:latin typeface="Comic Sans MS" pitchFamily="66" charset="0"/>
              </a:rPr>
              <a:t>VMC</a:t>
            </a:r>
            <a:r>
              <a:rPr lang="en-GB" dirty="0">
                <a:latin typeface="Comic Sans MS" pitchFamily="66" charset="0"/>
              </a:rPr>
              <a:t>: Hypotension</a:t>
            </a:r>
          </a:p>
          <a:p>
            <a:pPr>
              <a:buNone/>
            </a:pPr>
            <a:r>
              <a:rPr lang="en-GB" dirty="0">
                <a:latin typeface="Comic Sans MS" pitchFamily="66" charset="0"/>
              </a:rPr>
              <a:t>				- </a:t>
            </a:r>
            <a:r>
              <a:rPr lang="en-GB" u="sng" dirty="0">
                <a:latin typeface="Comic Sans MS" pitchFamily="66" charset="0"/>
              </a:rPr>
              <a:t>Cough </a:t>
            </a:r>
            <a:r>
              <a:rPr lang="en-GB" u="sng" dirty="0" err="1">
                <a:latin typeface="Comic Sans MS" pitchFamily="66" charset="0"/>
              </a:rPr>
              <a:t>center</a:t>
            </a:r>
            <a:r>
              <a:rPr lang="en-GB" dirty="0">
                <a:latin typeface="Comic Sans MS" pitchFamily="66" charset="0"/>
              </a:rPr>
              <a:t>: </a:t>
            </a:r>
            <a:r>
              <a:rPr lang="en-GB" dirty="0" err="1">
                <a:latin typeface="Comic Sans MS" pitchFamily="66" charset="0"/>
              </a:rPr>
              <a:t>Antitussive</a:t>
            </a:r>
            <a:r>
              <a:rPr lang="en-GB" dirty="0">
                <a:latin typeface="Comic Sans MS" pitchFamily="66" charset="0"/>
              </a:rPr>
              <a:t> effect</a:t>
            </a:r>
          </a:p>
          <a:p>
            <a:pPr>
              <a:buNone/>
            </a:pPr>
            <a:r>
              <a:rPr lang="en-GB" dirty="0">
                <a:latin typeface="Comic Sans MS" pitchFamily="66" charset="0"/>
              </a:rPr>
              <a:t>B] </a:t>
            </a:r>
            <a:r>
              <a:rPr lang="en-GB" u="sng" dirty="0">
                <a:latin typeface="Comic Sans MS" pitchFamily="66" charset="0"/>
              </a:rPr>
              <a:t>Stimulation of:</a:t>
            </a:r>
          </a:p>
          <a:p>
            <a:pPr>
              <a:buNone/>
            </a:pPr>
            <a:r>
              <a:rPr lang="en-GB" dirty="0">
                <a:latin typeface="Comic Sans MS" pitchFamily="66" charset="0"/>
              </a:rPr>
              <a:t>				- </a:t>
            </a:r>
            <a:r>
              <a:rPr lang="en-GB" u="sng" dirty="0">
                <a:latin typeface="Comic Sans MS" pitchFamily="66" charset="0"/>
              </a:rPr>
              <a:t>Vision </a:t>
            </a:r>
            <a:r>
              <a:rPr lang="en-GB" u="sng" dirty="0" err="1">
                <a:latin typeface="Comic Sans MS" pitchFamily="66" charset="0"/>
              </a:rPr>
              <a:t>center</a:t>
            </a:r>
            <a:r>
              <a:rPr lang="en-GB" dirty="0">
                <a:latin typeface="Comic Sans MS" pitchFamily="66" charset="0"/>
              </a:rPr>
              <a:t>: Miosis</a:t>
            </a:r>
          </a:p>
          <a:p>
            <a:pPr>
              <a:buNone/>
            </a:pPr>
            <a:r>
              <a:rPr lang="en-GB" dirty="0">
                <a:latin typeface="Comic Sans MS" pitchFamily="66" charset="0"/>
              </a:rPr>
              <a:t>				- </a:t>
            </a:r>
            <a:r>
              <a:rPr lang="en-GB" u="sng" dirty="0">
                <a:latin typeface="Comic Sans MS" pitchFamily="66" charset="0"/>
              </a:rPr>
              <a:t>Vomiting </a:t>
            </a:r>
            <a:r>
              <a:rPr lang="en-GB" u="sng" dirty="0" err="1">
                <a:latin typeface="Comic Sans MS" pitchFamily="66" charset="0"/>
              </a:rPr>
              <a:t>center</a:t>
            </a:r>
            <a:r>
              <a:rPr lang="en-GB" dirty="0">
                <a:latin typeface="Comic Sans MS" pitchFamily="66" charset="0"/>
              </a:rPr>
              <a:t>: Vomiting</a:t>
            </a:r>
          </a:p>
          <a:p>
            <a:pPr>
              <a:buNone/>
            </a:pPr>
            <a:r>
              <a:rPr lang="en-GB" dirty="0">
                <a:latin typeface="Comic Sans MS" pitchFamily="66" charset="0"/>
              </a:rPr>
              <a:t>				- </a:t>
            </a:r>
            <a:r>
              <a:rPr lang="en-GB" u="sng" dirty="0">
                <a:latin typeface="Comic Sans MS" pitchFamily="66" charset="0"/>
              </a:rPr>
              <a:t>Vagal </a:t>
            </a:r>
            <a:r>
              <a:rPr lang="en-GB" u="sng" dirty="0" err="1">
                <a:latin typeface="Comic Sans MS" pitchFamily="66" charset="0"/>
              </a:rPr>
              <a:t>center</a:t>
            </a:r>
            <a:r>
              <a:rPr lang="en-GB" dirty="0">
                <a:latin typeface="Comic Sans MS" pitchFamily="66" charset="0"/>
              </a:rPr>
              <a:t>: Bradycardia</a:t>
            </a:r>
          </a:p>
          <a:p>
            <a:pPr>
              <a:buNone/>
            </a:pPr>
            <a:endParaRPr lang="en-GB" u="sng" dirty="0">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plant7.JPG                                                     001FBDB7iPunto X                       BB4DCE6C:"/>
          <p:cNvPicPr>
            <a:picLocks noGrp="1" noChangeAspect="1" noChangeArrowheads="1"/>
          </p:cNvPicPr>
          <p:nvPr>
            <p:ph sz="quarter" idx="13"/>
          </p:nvPr>
        </p:nvPicPr>
        <p:blipFill>
          <a:blip r:embed="rId2" cstate="print"/>
          <a:stretch>
            <a:fillRect/>
          </a:stretch>
        </p:blipFill>
        <p:spPr>
          <a:xfrm>
            <a:off x="1828800" y="980728"/>
            <a:ext cx="5486400" cy="4114800"/>
          </a:xfr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0"/>
            <a:ext cx="9144000" cy="6858000"/>
          </a:xfrm>
        </p:spPr>
        <p:txBody>
          <a:bodyPr>
            <a:normAutofit/>
          </a:bodyPr>
          <a:lstStyle/>
          <a:p>
            <a:pPr>
              <a:buNone/>
            </a:pPr>
            <a:r>
              <a:rPr lang="en-GB" sz="2800" b="1" u="sng" dirty="0">
                <a:latin typeface="Comic Sans MS" pitchFamily="66" charset="0"/>
              </a:rPr>
              <a:t>Name</a:t>
            </a:r>
            <a:r>
              <a:rPr lang="en-GB" sz="2800" b="1" dirty="0">
                <a:latin typeface="Comic Sans MS" pitchFamily="66" charset="0"/>
              </a:rPr>
              <a:t>: </a:t>
            </a:r>
            <a:r>
              <a:rPr lang="en-GB" sz="2800" dirty="0">
                <a:latin typeface="Comic Sans MS" pitchFamily="66" charset="0"/>
              </a:rPr>
              <a:t>Datura stramonium seeds</a:t>
            </a:r>
            <a:endParaRPr lang="en-GB" sz="2800" b="1" dirty="0">
              <a:latin typeface="Comic Sans MS" pitchFamily="66" charset="0"/>
            </a:endParaRPr>
          </a:p>
          <a:p>
            <a:pPr>
              <a:buNone/>
            </a:pPr>
            <a:r>
              <a:rPr lang="en-GB" sz="2800" b="1" u="sng" dirty="0">
                <a:latin typeface="Comic Sans MS" pitchFamily="66" charset="0"/>
              </a:rPr>
              <a:t>Active Principle</a:t>
            </a:r>
          </a:p>
          <a:p>
            <a:pPr>
              <a:buNone/>
            </a:pPr>
            <a:r>
              <a:rPr lang="en-GB" sz="2800" dirty="0">
                <a:latin typeface="Comic Sans MS" pitchFamily="66" charset="0"/>
              </a:rPr>
              <a:t>- Atropine </a:t>
            </a:r>
          </a:p>
          <a:p>
            <a:pPr>
              <a:buNone/>
            </a:pPr>
            <a:r>
              <a:rPr lang="en-GB" sz="2800" dirty="0">
                <a:latin typeface="Comic Sans MS" pitchFamily="66" charset="0"/>
              </a:rPr>
              <a:t>- Hyoscyamine</a:t>
            </a:r>
          </a:p>
          <a:p>
            <a:pPr>
              <a:buNone/>
            </a:pPr>
            <a:r>
              <a:rPr lang="en-GB" sz="2800" dirty="0">
                <a:latin typeface="Comic Sans MS" pitchFamily="66" charset="0"/>
              </a:rPr>
              <a:t>- Hyoscine</a:t>
            </a:r>
          </a:p>
          <a:p>
            <a:pPr>
              <a:buNone/>
            </a:pPr>
            <a:r>
              <a:rPr lang="en-GB" sz="2800" b="1" u="sng" dirty="0">
                <a:latin typeface="Comic Sans MS" pitchFamily="66" charset="0"/>
              </a:rPr>
              <a:t>Action</a:t>
            </a:r>
          </a:p>
          <a:p>
            <a:pPr>
              <a:buNone/>
            </a:pPr>
            <a:r>
              <a:rPr lang="en-GB" sz="2800" i="1" dirty="0">
                <a:latin typeface="Comic Sans MS" pitchFamily="66" charset="0"/>
              </a:rPr>
              <a:t>- Atropine &amp; Hyoscyamine:</a:t>
            </a:r>
            <a:r>
              <a:rPr lang="en-GB" sz="2800" dirty="0">
                <a:latin typeface="Comic Sans MS" pitchFamily="66" charset="0"/>
              </a:rPr>
              <a:t> </a:t>
            </a:r>
          </a:p>
          <a:p>
            <a:pPr>
              <a:buNone/>
            </a:pPr>
            <a:r>
              <a:rPr lang="en-GB" sz="2800" dirty="0">
                <a:latin typeface="Comic Sans MS" pitchFamily="66" charset="0"/>
              </a:rPr>
              <a:t>	CNS </a:t>
            </a:r>
            <a:r>
              <a:rPr lang="en-GB" sz="2800" i="1" u="sng" dirty="0">
                <a:latin typeface="Comic Sans MS" pitchFamily="66" charset="0"/>
              </a:rPr>
              <a:t>stimulation </a:t>
            </a:r>
            <a:r>
              <a:rPr lang="en-GB" sz="2800" dirty="0">
                <a:latin typeface="Comic Sans MS" pitchFamily="66" charset="0"/>
              </a:rPr>
              <a:t>followed by </a:t>
            </a:r>
            <a:r>
              <a:rPr lang="en-GB" sz="2800" i="1" u="sng" dirty="0">
                <a:latin typeface="Comic Sans MS" pitchFamily="66" charset="0"/>
              </a:rPr>
              <a:t>depression</a:t>
            </a:r>
          </a:p>
          <a:p>
            <a:pPr>
              <a:buNone/>
            </a:pPr>
            <a:r>
              <a:rPr lang="en-GB" sz="2800" i="1" dirty="0">
                <a:latin typeface="Comic Sans MS" pitchFamily="66" charset="0"/>
              </a:rPr>
              <a:t>- Hyoscine: </a:t>
            </a:r>
          </a:p>
          <a:p>
            <a:pPr>
              <a:buNone/>
            </a:pPr>
            <a:r>
              <a:rPr lang="en-GB" sz="2800" i="1" dirty="0">
                <a:latin typeface="Comic Sans MS" pitchFamily="66" charset="0"/>
              </a:rPr>
              <a:t>	</a:t>
            </a:r>
            <a:r>
              <a:rPr lang="en-GB" sz="2800" dirty="0">
                <a:latin typeface="Comic Sans MS" pitchFamily="66" charset="0"/>
              </a:rPr>
              <a:t>CNS </a:t>
            </a:r>
            <a:r>
              <a:rPr lang="en-GB" sz="2800" i="1" u="sng" dirty="0">
                <a:latin typeface="Comic Sans MS" pitchFamily="66" charset="0"/>
              </a:rPr>
              <a:t>depression</a:t>
            </a:r>
            <a:r>
              <a:rPr lang="en-GB" sz="2800" dirty="0">
                <a:latin typeface="Comic Sans MS" pitchFamily="66" charset="0"/>
              </a:rPr>
              <a:t> without initial stimulation </a:t>
            </a:r>
          </a:p>
          <a:p>
            <a:pPr>
              <a:buNone/>
            </a:pPr>
            <a:endParaRPr lang="en-GB" sz="2800" dirty="0">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plant6.JPG                                                     001FBDB7iPunto X                       BB4DCE6C:"/>
          <p:cNvPicPr>
            <a:picLocks noGrp="1" noChangeAspect="1" noChangeArrowheads="1"/>
          </p:cNvPicPr>
          <p:nvPr>
            <p:ph sz="quarter" idx="13"/>
          </p:nvPr>
        </p:nvPicPr>
        <p:blipFill>
          <a:blip r:embed="rId2" cstate="print"/>
          <a:stretch>
            <a:fillRect/>
          </a:stretch>
        </p:blipFill>
        <p:spPr>
          <a:xfrm>
            <a:off x="1828800" y="970384"/>
            <a:ext cx="5486400" cy="4114800"/>
          </a:xfr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0"/>
            <a:ext cx="9144000" cy="6858000"/>
          </a:xfrm>
        </p:spPr>
        <p:txBody>
          <a:bodyPr>
            <a:normAutofit/>
          </a:bodyPr>
          <a:lstStyle/>
          <a:p>
            <a:pPr>
              <a:buNone/>
            </a:pPr>
            <a:r>
              <a:rPr lang="en-GB" sz="2800" b="1" u="sng" dirty="0">
                <a:latin typeface="Comic Sans MS" pitchFamily="66" charset="0"/>
              </a:rPr>
              <a:t>Name</a:t>
            </a:r>
            <a:r>
              <a:rPr lang="en-GB" sz="2800" b="1" dirty="0">
                <a:latin typeface="Comic Sans MS" pitchFamily="66" charset="0"/>
              </a:rPr>
              <a:t>: </a:t>
            </a:r>
            <a:r>
              <a:rPr lang="en-GB" sz="2800" dirty="0">
                <a:latin typeface="Comic Sans MS" pitchFamily="66" charset="0"/>
              </a:rPr>
              <a:t>Datura fastiosa seeds</a:t>
            </a:r>
            <a:endParaRPr lang="en-GB" sz="2800" b="1" dirty="0">
              <a:latin typeface="Comic Sans MS" pitchFamily="66" charset="0"/>
            </a:endParaRPr>
          </a:p>
          <a:p>
            <a:pPr>
              <a:buNone/>
            </a:pPr>
            <a:r>
              <a:rPr lang="en-GB" sz="2800" b="1" u="sng" dirty="0">
                <a:latin typeface="Comic Sans MS" pitchFamily="66" charset="0"/>
              </a:rPr>
              <a:t>Active Principle</a:t>
            </a:r>
          </a:p>
          <a:p>
            <a:pPr>
              <a:buNone/>
            </a:pPr>
            <a:r>
              <a:rPr lang="en-GB" sz="2800" dirty="0">
                <a:latin typeface="Comic Sans MS" pitchFamily="66" charset="0"/>
              </a:rPr>
              <a:t>- Atropine </a:t>
            </a:r>
          </a:p>
          <a:p>
            <a:pPr>
              <a:buNone/>
            </a:pPr>
            <a:r>
              <a:rPr lang="en-GB" sz="2800" dirty="0">
                <a:latin typeface="Comic Sans MS" pitchFamily="66" charset="0"/>
              </a:rPr>
              <a:t>- Hyoscyamine</a:t>
            </a:r>
          </a:p>
          <a:p>
            <a:pPr>
              <a:buNone/>
            </a:pPr>
            <a:r>
              <a:rPr lang="en-GB" sz="2800" dirty="0">
                <a:latin typeface="Comic Sans MS" pitchFamily="66" charset="0"/>
              </a:rPr>
              <a:t>- Hyoscine</a:t>
            </a:r>
          </a:p>
          <a:p>
            <a:pPr>
              <a:buNone/>
            </a:pPr>
            <a:r>
              <a:rPr lang="en-GB" sz="2800" b="1" u="sng" dirty="0">
                <a:latin typeface="Comic Sans MS" pitchFamily="66" charset="0"/>
              </a:rPr>
              <a:t>Action</a:t>
            </a:r>
          </a:p>
          <a:p>
            <a:pPr>
              <a:buNone/>
            </a:pPr>
            <a:r>
              <a:rPr lang="en-GB" sz="2800" i="1" dirty="0">
                <a:latin typeface="Comic Sans MS" pitchFamily="66" charset="0"/>
              </a:rPr>
              <a:t>- Atropine &amp; Hyoscyamine:</a:t>
            </a:r>
            <a:r>
              <a:rPr lang="en-GB" sz="2800" dirty="0">
                <a:latin typeface="Comic Sans MS" pitchFamily="66" charset="0"/>
              </a:rPr>
              <a:t> </a:t>
            </a:r>
          </a:p>
          <a:p>
            <a:pPr>
              <a:buNone/>
            </a:pPr>
            <a:r>
              <a:rPr lang="en-GB" sz="2800" dirty="0">
                <a:latin typeface="Comic Sans MS" pitchFamily="66" charset="0"/>
              </a:rPr>
              <a:t>	CNS </a:t>
            </a:r>
            <a:r>
              <a:rPr lang="en-GB" sz="2800" i="1" u="sng" dirty="0">
                <a:latin typeface="Comic Sans MS" pitchFamily="66" charset="0"/>
              </a:rPr>
              <a:t>stimulation </a:t>
            </a:r>
            <a:r>
              <a:rPr lang="en-GB" sz="2800" dirty="0">
                <a:latin typeface="Comic Sans MS" pitchFamily="66" charset="0"/>
              </a:rPr>
              <a:t>followed by </a:t>
            </a:r>
            <a:r>
              <a:rPr lang="en-GB" sz="2800" i="1" u="sng" dirty="0">
                <a:latin typeface="Comic Sans MS" pitchFamily="66" charset="0"/>
              </a:rPr>
              <a:t>depression</a:t>
            </a:r>
          </a:p>
          <a:p>
            <a:pPr>
              <a:buNone/>
            </a:pPr>
            <a:r>
              <a:rPr lang="en-GB" sz="2800" i="1" dirty="0">
                <a:latin typeface="Comic Sans MS" pitchFamily="66" charset="0"/>
              </a:rPr>
              <a:t>- Hyoscine: </a:t>
            </a:r>
          </a:p>
          <a:p>
            <a:pPr>
              <a:buNone/>
            </a:pPr>
            <a:r>
              <a:rPr lang="en-GB" sz="2800" i="1" dirty="0">
                <a:latin typeface="Comic Sans MS" pitchFamily="66" charset="0"/>
              </a:rPr>
              <a:t>	</a:t>
            </a:r>
            <a:r>
              <a:rPr lang="en-GB" sz="2800" dirty="0">
                <a:latin typeface="Comic Sans MS" pitchFamily="66" charset="0"/>
              </a:rPr>
              <a:t>CNS </a:t>
            </a:r>
            <a:r>
              <a:rPr lang="en-GB" sz="2800" i="1" u="sng" dirty="0">
                <a:latin typeface="Comic Sans MS" pitchFamily="66" charset="0"/>
              </a:rPr>
              <a:t>depression</a:t>
            </a:r>
            <a:r>
              <a:rPr lang="en-GB" sz="2800" dirty="0">
                <a:latin typeface="Comic Sans MS" pitchFamily="66" charset="0"/>
              </a:rPr>
              <a:t> without initial stimulation </a:t>
            </a:r>
          </a:p>
          <a:p>
            <a:pPr>
              <a:buNone/>
            </a:pPr>
            <a:endParaRPr lang="en-GB" sz="2800" dirty="0">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4582344" y="692696"/>
            <a:ext cx="4382144" cy="48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1"/>
          <p:cNvSpPr txBox="1">
            <a:spLocks/>
          </p:cNvSpPr>
          <p:nvPr/>
        </p:nvSpPr>
        <p:spPr>
          <a:xfrm>
            <a:off x="323528" y="429174"/>
            <a:ext cx="4258816" cy="5448098"/>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gn="ctr">
              <a:buClr>
                <a:srgbClr val="D16349"/>
              </a:buClr>
              <a:buFont typeface="Wingdings 2"/>
              <a:buNone/>
            </a:pPr>
            <a:endParaRPr lang="en-GB" sz="2400" dirty="0">
              <a:solidFill>
                <a:prstClr val="black"/>
              </a:solidFill>
              <a:latin typeface="Comic Sans MS" pitchFamily="66"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92696"/>
            <a:ext cx="4176464" cy="48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7795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0"/>
            <a:ext cx="9144000" cy="6858000"/>
          </a:xfrm>
        </p:spPr>
        <p:txBody>
          <a:bodyPr>
            <a:normAutofit/>
          </a:bodyPr>
          <a:lstStyle/>
          <a:p>
            <a:pPr>
              <a:buNone/>
            </a:pPr>
            <a:r>
              <a:rPr lang="en-GB" sz="3200" u="sng" dirty="0">
                <a:latin typeface="Comic Sans MS" pitchFamily="66" charset="0"/>
              </a:rPr>
              <a:t>Name</a:t>
            </a:r>
            <a:r>
              <a:rPr lang="en-GB" sz="3200" dirty="0">
                <a:latin typeface="Comic Sans MS" pitchFamily="66" charset="0"/>
              </a:rPr>
              <a:t>: </a:t>
            </a:r>
            <a:r>
              <a:rPr lang="en-GB" sz="3200" dirty="0" err="1">
                <a:latin typeface="Comic Sans MS" pitchFamily="66" charset="0"/>
              </a:rPr>
              <a:t>Papaver</a:t>
            </a:r>
            <a:r>
              <a:rPr lang="en-GB" sz="3200" dirty="0">
                <a:latin typeface="Comic Sans MS" pitchFamily="66" charset="0"/>
              </a:rPr>
              <a:t> </a:t>
            </a:r>
            <a:r>
              <a:rPr lang="en-GB" sz="3200" dirty="0" err="1">
                <a:latin typeface="Comic Sans MS" pitchFamily="66" charset="0"/>
              </a:rPr>
              <a:t>somniferum</a:t>
            </a:r>
            <a:r>
              <a:rPr lang="en-GB" sz="3200" dirty="0">
                <a:latin typeface="Comic Sans MS" pitchFamily="66" charset="0"/>
              </a:rPr>
              <a:t> seeds</a:t>
            </a:r>
          </a:p>
          <a:p>
            <a:pPr>
              <a:buNone/>
            </a:pPr>
            <a:r>
              <a:rPr lang="en-GB" sz="3200" u="sng" dirty="0">
                <a:latin typeface="Comic Sans MS" pitchFamily="66" charset="0"/>
              </a:rPr>
              <a:t>Description</a:t>
            </a:r>
            <a:r>
              <a:rPr lang="en-GB" sz="3200" dirty="0">
                <a:latin typeface="Comic Sans MS" pitchFamily="66" charset="0"/>
              </a:rPr>
              <a:t>: </a:t>
            </a:r>
          </a:p>
          <a:p>
            <a:pPr>
              <a:buNone/>
            </a:pPr>
            <a:r>
              <a:rPr lang="en-GB" sz="3200" dirty="0">
                <a:latin typeface="Comic Sans MS" pitchFamily="66" charset="0"/>
              </a:rPr>
              <a:t>Grey, greenish kidney shaped with finely reticulated surface (1 mm in length). </a:t>
            </a:r>
          </a:p>
          <a:p>
            <a:pPr>
              <a:buNone/>
            </a:pPr>
            <a:r>
              <a:rPr lang="en-GB" sz="3200" u="sng" dirty="0">
                <a:latin typeface="Comic Sans MS" pitchFamily="66" charset="0"/>
              </a:rPr>
              <a:t>Active Principle</a:t>
            </a:r>
            <a:r>
              <a:rPr lang="en-GB" sz="3200" dirty="0">
                <a:latin typeface="Comic Sans MS" pitchFamily="66" charset="0"/>
              </a:rPr>
              <a:t>:</a:t>
            </a:r>
          </a:p>
          <a:p>
            <a:pPr>
              <a:buNone/>
            </a:pPr>
            <a:r>
              <a:rPr lang="en-GB" sz="3200" dirty="0">
                <a:latin typeface="Comic Sans MS" pitchFamily="66" charset="0"/>
              </a:rPr>
              <a:t>Minor quantity of Morphine </a:t>
            </a:r>
          </a:p>
          <a:p>
            <a:pPr>
              <a:buNone/>
            </a:pPr>
            <a:r>
              <a:rPr lang="en-GB" sz="3200" u="sng" dirty="0">
                <a:latin typeface="Comic Sans MS" pitchFamily="66" charset="0"/>
              </a:rPr>
              <a:t>Action</a:t>
            </a:r>
            <a:r>
              <a:rPr lang="en-GB" sz="3200" dirty="0">
                <a:latin typeface="Comic Sans MS" pitchFamily="66" charset="0"/>
              </a:rPr>
              <a:t>:</a:t>
            </a:r>
          </a:p>
          <a:p>
            <a:pPr>
              <a:buNone/>
            </a:pPr>
            <a:r>
              <a:rPr lang="en-GB" sz="3200" dirty="0">
                <a:latin typeface="Comic Sans MS" pitchFamily="66" charset="0"/>
              </a:rPr>
              <a:t>CNS depressant</a:t>
            </a:r>
          </a:p>
          <a:p>
            <a:pPr>
              <a:buNone/>
            </a:pPr>
            <a:r>
              <a:rPr lang="en-GB" sz="3200" dirty="0">
                <a:latin typeface="Comic Sans MS" pitchFamily="66" charset="0"/>
              </a:rPr>
              <a:t>Analgesic.</a:t>
            </a:r>
          </a:p>
          <a:p>
            <a:pPr>
              <a:buNone/>
            </a:pPr>
            <a:endParaRPr lang="en-GB" sz="3200" dirty="0">
              <a:latin typeface="Comic Sans MS" pitchFamily="66" charset="0"/>
            </a:endParaRPr>
          </a:p>
        </p:txBody>
      </p:sp>
    </p:spTree>
    <p:extLst>
      <p:ext uri="{BB962C8B-B14F-4D97-AF65-F5344CB8AC3E}">
        <p14:creationId xmlns:p14="http://schemas.microsoft.com/office/powerpoint/2010/main" val="42438414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lant15.JPG                                                    001FBDB7iPunto X                       BB4DCE6C:"/>
          <p:cNvPicPr>
            <a:picLocks noGrp="1" noChangeAspect="1" noChangeArrowheads="1"/>
          </p:cNvPicPr>
          <p:nvPr>
            <p:ph sz="quarter" idx="13"/>
          </p:nvPr>
        </p:nvPicPr>
        <p:blipFill>
          <a:blip r:embed="rId2" cstate="print"/>
          <a:stretch>
            <a:fillRect/>
          </a:stretch>
        </p:blipFill>
        <p:spPr>
          <a:xfrm>
            <a:off x="251520" y="1268760"/>
            <a:ext cx="3816424" cy="3558009"/>
          </a:xfrm>
        </p:spPr>
      </p:pic>
      <p:pic>
        <p:nvPicPr>
          <p:cNvPr id="6146" name="Picture 2" descr="C:\Users\Dr. Mohamed\Pictures\untitledcccc.bmp"/>
          <p:cNvPicPr>
            <a:picLocks noChangeAspect="1" noChangeArrowheads="1"/>
          </p:cNvPicPr>
          <p:nvPr/>
        </p:nvPicPr>
        <p:blipFill>
          <a:blip r:embed="rId3" cstate="print"/>
          <a:srcRect/>
          <a:stretch>
            <a:fillRect/>
          </a:stretch>
        </p:blipFill>
        <p:spPr bwMode="auto">
          <a:xfrm>
            <a:off x="4932040" y="1268760"/>
            <a:ext cx="3960440" cy="352839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0"/>
            <a:ext cx="9144000" cy="6858000"/>
          </a:xfrm>
        </p:spPr>
        <p:txBody>
          <a:bodyPr>
            <a:normAutofit/>
          </a:bodyPr>
          <a:lstStyle/>
          <a:p>
            <a:pPr>
              <a:buNone/>
            </a:pPr>
            <a:r>
              <a:rPr lang="en-GB" sz="4000" b="1" u="sng" dirty="0">
                <a:latin typeface="Comic Sans MS" pitchFamily="66" charset="0"/>
              </a:rPr>
              <a:t>Name</a:t>
            </a:r>
          </a:p>
          <a:p>
            <a:pPr>
              <a:buNone/>
            </a:pPr>
            <a:r>
              <a:rPr lang="arn-CL" sz="4000" dirty="0">
                <a:latin typeface="Comic Sans MS" pitchFamily="66" charset="0"/>
              </a:rPr>
              <a:t> Castor oil seeds</a:t>
            </a:r>
            <a:endParaRPr lang="en-GB" sz="4000" dirty="0">
              <a:latin typeface="Comic Sans MS" pitchFamily="66" charset="0"/>
            </a:endParaRPr>
          </a:p>
          <a:p>
            <a:pPr>
              <a:buNone/>
            </a:pPr>
            <a:r>
              <a:rPr lang="en-GB" sz="4000" b="1" u="sng" dirty="0">
                <a:latin typeface="Comic Sans MS" pitchFamily="66" charset="0"/>
              </a:rPr>
              <a:t>Active Principle</a:t>
            </a:r>
          </a:p>
          <a:p>
            <a:pPr>
              <a:buNone/>
            </a:pPr>
            <a:r>
              <a:rPr lang="en-GB" sz="4000" dirty="0">
                <a:latin typeface="Comic Sans MS" pitchFamily="66" charset="0"/>
              </a:rPr>
              <a:t>Castor oil</a:t>
            </a:r>
          </a:p>
          <a:p>
            <a:pPr>
              <a:buNone/>
            </a:pPr>
            <a:r>
              <a:rPr lang="en-GB" sz="4000" b="1" u="sng" dirty="0">
                <a:latin typeface="Comic Sans MS" pitchFamily="66" charset="0"/>
              </a:rPr>
              <a:t>Action</a:t>
            </a:r>
          </a:p>
          <a:p>
            <a:pPr>
              <a:buNone/>
            </a:pPr>
            <a:r>
              <a:rPr lang="en-GB" sz="4000" dirty="0">
                <a:latin typeface="Comic Sans MS" pitchFamily="66" charset="0"/>
              </a:rPr>
              <a:t>- Drastic Purgative </a:t>
            </a:r>
          </a:p>
          <a:p>
            <a:pPr>
              <a:buNone/>
            </a:pPr>
            <a:r>
              <a:rPr lang="en-GB" sz="4000" dirty="0">
                <a:latin typeface="Comic Sans MS" pitchFamily="66" charset="0"/>
              </a:rPr>
              <a:t>- Abortificiant </a:t>
            </a:r>
          </a:p>
          <a:p>
            <a:pPr>
              <a:buNone/>
            </a:pPr>
            <a:endParaRPr lang="en-GB" sz="4000" dirty="0">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lant16.JPG                                                    001FBDB7iPunto X                       BB4DCE6C:"/>
          <p:cNvPicPr>
            <a:picLocks noGrp="1" noChangeAspect="1" noChangeArrowheads="1"/>
          </p:cNvPicPr>
          <p:nvPr>
            <p:ph sz="quarter" idx="13"/>
          </p:nvPr>
        </p:nvPicPr>
        <p:blipFill>
          <a:blip r:embed="rId2" cstate="print"/>
          <a:stretch>
            <a:fillRect/>
          </a:stretch>
        </p:blipFill>
        <p:spPr>
          <a:xfrm>
            <a:off x="251520" y="1311151"/>
            <a:ext cx="4104456" cy="3702025"/>
          </a:xfrm>
        </p:spPr>
      </p:pic>
      <p:pic>
        <p:nvPicPr>
          <p:cNvPr id="7170" name="Picture 2" descr="C:\Users\Dr. Mohamed\Pictures\imagesCARU8E9H.jpg"/>
          <p:cNvPicPr>
            <a:picLocks noChangeAspect="1" noChangeArrowheads="1"/>
          </p:cNvPicPr>
          <p:nvPr/>
        </p:nvPicPr>
        <p:blipFill>
          <a:blip r:embed="rId3" cstate="print"/>
          <a:srcRect/>
          <a:stretch>
            <a:fillRect/>
          </a:stretch>
        </p:blipFill>
        <p:spPr bwMode="auto">
          <a:xfrm>
            <a:off x="4716016" y="1340768"/>
            <a:ext cx="4176464" cy="367240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069"/>
          <p:cNvPicPr>
            <a:picLocks noGrp="1" noChangeAspect="1" noChangeArrowheads="1"/>
          </p:cNvPicPr>
          <p:nvPr>
            <p:ph sz="quarter" idx="13"/>
          </p:nvPr>
        </p:nvPicPr>
        <p:blipFill>
          <a:blip r:embed="rId2" cstate="print"/>
          <a:stretch>
            <a:fillRect/>
          </a:stretch>
        </p:blipFill>
        <p:spPr>
          <a:xfrm>
            <a:off x="4932040" y="260648"/>
            <a:ext cx="4022204" cy="5382344"/>
          </a:xfrm>
          <a:noFill/>
          <a:ln/>
        </p:spPr>
      </p:pic>
      <p:sp>
        <p:nvSpPr>
          <p:cNvPr id="5" name="Rectangle 4"/>
          <p:cNvSpPr/>
          <p:nvPr/>
        </p:nvSpPr>
        <p:spPr>
          <a:xfrm>
            <a:off x="70836" y="1340768"/>
            <a:ext cx="4357148" cy="3785652"/>
          </a:xfrm>
          <a:prstGeom prst="rect">
            <a:avLst/>
          </a:prstGeom>
        </p:spPr>
        <p:txBody>
          <a:bodyPr wrap="square">
            <a:spAutoFit/>
          </a:bodyPr>
          <a:lstStyle/>
          <a:p>
            <a:pPr marL="342900" indent="-342900">
              <a:buFont typeface="Wingdings" pitchFamily="2" charset="2"/>
              <a:buChar char="q"/>
            </a:pPr>
            <a:r>
              <a:rPr lang="en-US" sz="2400" dirty="0">
                <a:latin typeface="Comic Sans MS" pitchFamily="66" charset="0"/>
              </a:rPr>
              <a:t> Specimen showing an everted stomach of a victim of carbolic acid [phenol] poisoning. </a:t>
            </a:r>
          </a:p>
          <a:p>
            <a:pPr marL="342900" indent="-342900">
              <a:buFont typeface="Wingdings" pitchFamily="2" charset="2"/>
              <a:buChar char="q"/>
            </a:pPr>
            <a:endParaRPr lang="en-US" sz="2400" dirty="0">
              <a:latin typeface="Comic Sans MS" pitchFamily="66" charset="0"/>
            </a:endParaRPr>
          </a:p>
          <a:p>
            <a:pPr marL="342900" indent="-342900">
              <a:buFont typeface="Wingdings" pitchFamily="2" charset="2"/>
              <a:buChar char="q"/>
            </a:pPr>
            <a:r>
              <a:rPr lang="en-US" sz="2400" dirty="0">
                <a:latin typeface="Comic Sans MS" pitchFamily="66" charset="0"/>
              </a:rPr>
              <a:t> The gastric mucosa is thickened with exaggerated rugea &amp; superficial ulcers.</a:t>
            </a:r>
          </a:p>
          <a:p>
            <a:pPr marL="342900" indent="-342900">
              <a:buFont typeface="Wingdings" pitchFamily="2" charset="2"/>
              <a:buChar char="q"/>
            </a:pPr>
            <a:endParaRPr lang="en-US" sz="2400" dirty="0">
              <a:latin typeface="Comic Sans MS" pitchFamily="66" charset="0"/>
            </a:endParaRPr>
          </a:p>
        </p:txBody>
      </p:sp>
    </p:spTree>
    <p:extLst>
      <p:ext uri="{BB962C8B-B14F-4D97-AF65-F5344CB8AC3E}">
        <p14:creationId xmlns:p14="http://schemas.microsoft.com/office/powerpoint/2010/main" val="3360483957"/>
      </p:ext>
    </p:extLst>
  </p:cSld>
  <p:clrMapOvr>
    <a:masterClrMapping/>
  </p:clrMapOvr>
  <p:transition spd="slow">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0"/>
            <a:ext cx="9144000" cy="6858000"/>
          </a:xfrm>
        </p:spPr>
        <p:txBody>
          <a:bodyPr>
            <a:normAutofit/>
          </a:bodyPr>
          <a:lstStyle/>
          <a:p>
            <a:pPr>
              <a:buNone/>
            </a:pPr>
            <a:r>
              <a:rPr lang="en-GB" sz="4000" b="1" u="sng" dirty="0">
                <a:latin typeface="Comic Sans MS" pitchFamily="66" charset="0"/>
              </a:rPr>
              <a:t>Name</a:t>
            </a:r>
          </a:p>
          <a:p>
            <a:pPr>
              <a:buNone/>
            </a:pPr>
            <a:r>
              <a:rPr lang="arn-CL" sz="4000" dirty="0">
                <a:latin typeface="Comic Sans MS" pitchFamily="66" charset="0"/>
              </a:rPr>
              <a:t> Croton oil seeds</a:t>
            </a:r>
            <a:endParaRPr lang="en-GB" sz="4000" dirty="0">
              <a:latin typeface="Comic Sans MS" pitchFamily="66" charset="0"/>
            </a:endParaRPr>
          </a:p>
          <a:p>
            <a:pPr>
              <a:buNone/>
            </a:pPr>
            <a:r>
              <a:rPr lang="en-GB" sz="4000" b="1" u="sng" dirty="0">
                <a:latin typeface="Comic Sans MS" pitchFamily="66" charset="0"/>
              </a:rPr>
              <a:t>Active Principle</a:t>
            </a:r>
          </a:p>
          <a:p>
            <a:pPr>
              <a:buNone/>
            </a:pPr>
            <a:r>
              <a:rPr lang="en-GB" sz="4000" dirty="0">
                <a:latin typeface="Comic Sans MS" pitchFamily="66" charset="0"/>
              </a:rPr>
              <a:t>Croton oil</a:t>
            </a:r>
          </a:p>
          <a:p>
            <a:pPr>
              <a:buNone/>
            </a:pPr>
            <a:r>
              <a:rPr lang="en-GB" sz="4000" b="1" u="sng" dirty="0">
                <a:latin typeface="Comic Sans MS" pitchFamily="66" charset="0"/>
              </a:rPr>
              <a:t>Action</a:t>
            </a:r>
          </a:p>
          <a:p>
            <a:pPr>
              <a:buNone/>
            </a:pPr>
            <a:r>
              <a:rPr lang="en-GB" sz="4000" dirty="0">
                <a:latin typeface="Comic Sans MS" pitchFamily="66" charset="0"/>
              </a:rPr>
              <a:t>- Drastic Purgative </a:t>
            </a:r>
          </a:p>
          <a:p>
            <a:pPr>
              <a:buNone/>
            </a:pPr>
            <a:r>
              <a:rPr lang="en-GB" sz="4000" dirty="0">
                <a:latin typeface="Comic Sans MS" pitchFamily="66" charset="0"/>
              </a:rPr>
              <a:t>- Abortificiant</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ankreas_04"/>
          <p:cNvPicPr>
            <a:picLocks noGrp="1" noChangeAspect="1" noChangeArrowheads="1"/>
          </p:cNvPicPr>
          <p:nvPr>
            <p:ph sz="quarter" idx="13"/>
          </p:nvPr>
        </p:nvPicPr>
        <p:blipFill>
          <a:blip r:embed="rId2" cstate="print">
            <a:lum bright="6000"/>
          </a:blip>
          <a:srcRect/>
          <a:stretch>
            <a:fillRect/>
          </a:stretch>
        </p:blipFill>
        <p:spPr>
          <a:xfrm>
            <a:off x="277170" y="1556792"/>
            <a:ext cx="3430734" cy="2736304"/>
          </a:xfrm>
          <a:noFill/>
          <a:ln/>
        </p:spPr>
      </p:pic>
      <p:pic>
        <p:nvPicPr>
          <p:cNvPr id="4098" name="Picture 2" descr="C:\Users\Dr. Mohamed\Pictures\imagesCAV3Y2R6.jpg"/>
          <p:cNvPicPr>
            <a:picLocks noChangeAspect="1" noChangeArrowheads="1"/>
          </p:cNvPicPr>
          <p:nvPr/>
        </p:nvPicPr>
        <p:blipFill>
          <a:blip r:embed="rId3" cstate="print"/>
          <a:srcRect/>
          <a:stretch>
            <a:fillRect/>
          </a:stretch>
        </p:blipFill>
        <p:spPr bwMode="auto">
          <a:xfrm>
            <a:off x="3779912" y="1556792"/>
            <a:ext cx="2376264" cy="2769096"/>
          </a:xfrm>
          <a:prstGeom prst="rect">
            <a:avLst/>
          </a:prstGeom>
          <a:noFill/>
        </p:spPr>
      </p:pic>
      <p:pic>
        <p:nvPicPr>
          <p:cNvPr id="4099" name="Picture 3" descr="C:\Users\Dr. Mohamed\Pictures\imagesCAR11O59.jpg"/>
          <p:cNvPicPr>
            <a:picLocks noChangeAspect="1" noChangeArrowheads="1"/>
          </p:cNvPicPr>
          <p:nvPr/>
        </p:nvPicPr>
        <p:blipFill>
          <a:blip r:embed="rId4" cstate="print"/>
          <a:srcRect/>
          <a:stretch>
            <a:fillRect/>
          </a:stretch>
        </p:blipFill>
        <p:spPr bwMode="auto">
          <a:xfrm>
            <a:off x="6228184" y="1628800"/>
            <a:ext cx="2664296" cy="266429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0"/>
            <a:ext cx="9144000" cy="6858000"/>
          </a:xfrm>
        </p:spPr>
        <p:txBody>
          <a:bodyPr>
            <a:normAutofit/>
          </a:bodyPr>
          <a:lstStyle/>
          <a:p>
            <a:pPr>
              <a:buNone/>
            </a:pPr>
            <a:r>
              <a:rPr lang="en-GB" sz="3600" b="1" u="sng" dirty="0">
                <a:latin typeface="Comic Sans MS" pitchFamily="66" charset="0"/>
              </a:rPr>
              <a:t>Name</a:t>
            </a:r>
          </a:p>
          <a:p>
            <a:pPr>
              <a:buNone/>
            </a:pPr>
            <a:r>
              <a:rPr lang="en-GB" sz="3600" dirty="0" err="1">
                <a:latin typeface="Comic Sans MS" pitchFamily="66" charset="0"/>
              </a:rPr>
              <a:t>Strychnos</a:t>
            </a:r>
            <a:r>
              <a:rPr lang="en-GB" sz="3600" dirty="0">
                <a:latin typeface="Comic Sans MS" pitchFamily="66" charset="0"/>
              </a:rPr>
              <a:t> </a:t>
            </a:r>
            <a:r>
              <a:rPr lang="en-GB" sz="3600" dirty="0" err="1">
                <a:latin typeface="Comic Sans MS" pitchFamily="66" charset="0"/>
              </a:rPr>
              <a:t>nux</a:t>
            </a:r>
            <a:r>
              <a:rPr lang="en-GB" sz="3600" dirty="0">
                <a:latin typeface="Comic Sans MS" pitchFamily="66" charset="0"/>
              </a:rPr>
              <a:t> – </a:t>
            </a:r>
            <a:r>
              <a:rPr lang="en-GB" sz="3600" dirty="0" err="1">
                <a:latin typeface="Comic Sans MS" pitchFamily="66" charset="0"/>
              </a:rPr>
              <a:t>vomica</a:t>
            </a:r>
            <a:r>
              <a:rPr lang="en-GB" sz="3600" dirty="0">
                <a:latin typeface="Comic Sans MS" pitchFamily="66" charset="0"/>
              </a:rPr>
              <a:t> seeds</a:t>
            </a:r>
          </a:p>
          <a:p>
            <a:pPr>
              <a:buNone/>
            </a:pPr>
            <a:r>
              <a:rPr lang="en-GB" sz="3600" b="1" u="sng" dirty="0">
                <a:latin typeface="Comic Sans MS" pitchFamily="66" charset="0"/>
              </a:rPr>
              <a:t>Active Principle</a:t>
            </a:r>
          </a:p>
          <a:p>
            <a:pPr>
              <a:buNone/>
            </a:pPr>
            <a:r>
              <a:rPr lang="en-GB" sz="3600" dirty="0">
                <a:latin typeface="Comic Sans MS" pitchFamily="66" charset="0"/>
              </a:rPr>
              <a:t>- Strychnine</a:t>
            </a:r>
          </a:p>
          <a:p>
            <a:pPr>
              <a:buNone/>
            </a:pPr>
            <a:r>
              <a:rPr lang="en-GB" sz="3600" dirty="0">
                <a:latin typeface="Comic Sans MS" pitchFamily="66" charset="0"/>
              </a:rPr>
              <a:t>- Brucine</a:t>
            </a:r>
          </a:p>
          <a:p>
            <a:pPr>
              <a:buNone/>
            </a:pPr>
            <a:r>
              <a:rPr lang="en-GB" sz="3600" b="1" u="sng" dirty="0">
                <a:latin typeface="Comic Sans MS" pitchFamily="66" charset="0"/>
              </a:rPr>
              <a:t>Action</a:t>
            </a:r>
          </a:p>
          <a:p>
            <a:pPr>
              <a:buNone/>
            </a:pPr>
            <a:r>
              <a:rPr lang="en-GB" sz="3600" dirty="0">
                <a:latin typeface="Comic Sans MS" pitchFamily="66" charset="0"/>
              </a:rPr>
              <a:t>- Convulsions</a:t>
            </a:r>
          </a:p>
          <a:p>
            <a:pPr>
              <a:buNone/>
            </a:pPr>
            <a:r>
              <a:rPr lang="en-GB" sz="3600" dirty="0">
                <a:latin typeface="Comic Sans MS" pitchFamily="66" charset="0"/>
              </a:rPr>
              <a:t>- Vomiting</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eye_ht5"/>
          <p:cNvPicPr>
            <a:picLocks noGrp="1" noChangeAspect="1" noChangeArrowheads="1"/>
          </p:cNvPicPr>
          <p:nvPr>
            <p:ph sz="quarter" idx="13"/>
          </p:nvPr>
        </p:nvPicPr>
        <p:blipFill>
          <a:blip r:embed="rId2" cstate="print">
            <a:lum bright="12000"/>
          </a:blip>
          <a:srcRect/>
          <a:stretch>
            <a:fillRect/>
          </a:stretch>
        </p:blipFill>
        <p:spPr>
          <a:xfrm>
            <a:off x="285720" y="357166"/>
            <a:ext cx="8501122" cy="2857520"/>
          </a:xfrm>
          <a:noFill/>
          <a:ln/>
        </p:spPr>
      </p:pic>
      <p:pic>
        <p:nvPicPr>
          <p:cNvPr id="5" name="Picture 12" descr="heroin6"/>
          <p:cNvPicPr>
            <a:picLocks noChangeAspect="1" noChangeArrowheads="1"/>
          </p:cNvPicPr>
          <p:nvPr/>
        </p:nvPicPr>
        <p:blipFill>
          <a:blip r:embed="rId3" cstate="print"/>
          <a:srcRect/>
          <a:stretch>
            <a:fillRect/>
          </a:stretch>
        </p:blipFill>
        <p:spPr>
          <a:xfrm>
            <a:off x="428596" y="4000504"/>
            <a:ext cx="8358246" cy="2428892"/>
          </a:xfrm>
          <a:prstGeom prst="rect">
            <a:avLst/>
          </a:prstGeom>
          <a:noFill/>
          <a:ln/>
        </p:spPr>
      </p:pic>
      <p:sp>
        <p:nvSpPr>
          <p:cNvPr id="6" name="Rectangle 5"/>
          <p:cNvSpPr/>
          <p:nvPr/>
        </p:nvSpPr>
        <p:spPr>
          <a:xfrm>
            <a:off x="0" y="3214686"/>
            <a:ext cx="9144000" cy="830997"/>
          </a:xfrm>
          <a:prstGeom prst="rect">
            <a:avLst/>
          </a:prstGeom>
        </p:spPr>
        <p:txBody>
          <a:bodyPr wrap="square">
            <a:spAutoFit/>
          </a:bodyPr>
          <a:lstStyle/>
          <a:p>
            <a:pPr algn="ctr"/>
            <a:r>
              <a:rPr lang="en-US" sz="2400" b="1" dirty="0">
                <a:solidFill>
                  <a:prstClr val="white"/>
                </a:solidFill>
                <a:latin typeface="Comic Sans MS" pitchFamily="66" charset="0"/>
              </a:rPr>
              <a:t>Pin Point Pupil</a:t>
            </a:r>
            <a:br>
              <a:rPr lang="en-US" sz="2400" b="1" dirty="0">
                <a:solidFill>
                  <a:prstClr val="white"/>
                </a:solidFill>
                <a:latin typeface="Comic Sans MS" pitchFamily="66" charset="0"/>
              </a:rPr>
            </a:br>
            <a:r>
              <a:rPr lang="en-US" sz="2400" b="1" u="sng" dirty="0">
                <a:solidFill>
                  <a:prstClr val="white"/>
                </a:solidFill>
                <a:latin typeface="Comic Sans MS" pitchFamily="66" charset="0"/>
              </a:rPr>
              <a:t>DD</a:t>
            </a:r>
            <a:r>
              <a:rPr lang="en-US" sz="2400" b="1" dirty="0">
                <a:solidFill>
                  <a:prstClr val="white"/>
                </a:solidFill>
                <a:latin typeface="Comic Sans MS" pitchFamily="66" charset="0"/>
              </a:rPr>
              <a:t>: OPI – Opiate – Phenothiazines </a:t>
            </a:r>
            <a:endParaRPr lang="en-GB" sz="2400" b="1" dirty="0">
              <a:solidFill>
                <a:prstClr val="white"/>
              </a:solidFill>
              <a:latin typeface="Comic Sans MS" pitchFamily="66" charset="0"/>
            </a:endParaRPr>
          </a:p>
        </p:txBody>
      </p:sp>
    </p:spTree>
    <p:extLst>
      <p:ext uri="{BB962C8B-B14F-4D97-AF65-F5344CB8AC3E}">
        <p14:creationId xmlns:p14="http://schemas.microsoft.com/office/powerpoint/2010/main" val="1726615349"/>
      </p:ext>
    </p:extLst>
  </p:cSld>
  <p:clrMapOvr>
    <a:masterClrMapping/>
  </p:clrMapOvr>
  <p:transition spd="med">
    <p:wheel spokes="8"/>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AMF8DEZ"/>
          <p:cNvPicPr>
            <a:picLocks noGrp="1" noChangeAspect="1" noChangeArrowheads="1"/>
          </p:cNvPicPr>
          <p:nvPr>
            <p:ph sz="quarter" idx="13"/>
          </p:nvPr>
        </p:nvPicPr>
        <p:blipFill>
          <a:blip r:embed="rId2" cstate="print">
            <a:lum bright="18000"/>
          </a:blip>
          <a:srcRect/>
          <a:stretch>
            <a:fillRect/>
          </a:stretch>
        </p:blipFill>
        <p:spPr>
          <a:xfrm>
            <a:off x="428596" y="153112"/>
            <a:ext cx="3643338" cy="4572032"/>
          </a:xfrm>
          <a:noFill/>
          <a:ln/>
        </p:spPr>
      </p:pic>
      <p:pic>
        <p:nvPicPr>
          <p:cNvPr id="5" name="Picture 9" descr="eye_ht1"/>
          <p:cNvPicPr>
            <a:picLocks noChangeAspect="1" noChangeArrowheads="1"/>
          </p:cNvPicPr>
          <p:nvPr/>
        </p:nvPicPr>
        <p:blipFill>
          <a:blip r:embed="rId3" cstate="print"/>
          <a:srcRect/>
          <a:stretch>
            <a:fillRect/>
          </a:stretch>
        </p:blipFill>
        <p:spPr>
          <a:xfrm>
            <a:off x="4929190" y="153682"/>
            <a:ext cx="3929089" cy="4643470"/>
          </a:xfrm>
          <a:prstGeom prst="rect">
            <a:avLst/>
          </a:prstGeom>
          <a:noFill/>
          <a:ln/>
        </p:spPr>
      </p:pic>
      <p:sp>
        <p:nvSpPr>
          <p:cNvPr id="6" name="Rectangle 5"/>
          <p:cNvSpPr/>
          <p:nvPr/>
        </p:nvSpPr>
        <p:spPr>
          <a:xfrm>
            <a:off x="0" y="5148876"/>
            <a:ext cx="9144000" cy="830997"/>
          </a:xfrm>
          <a:prstGeom prst="rect">
            <a:avLst/>
          </a:prstGeom>
        </p:spPr>
        <p:txBody>
          <a:bodyPr wrap="square">
            <a:spAutoFit/>
          </a:bodyPr>
          <a:lstStyle/>
          <a:p>
            <a:pPr algn="ctr"/>
            <a:r>
              <a:rPr lang="en-GB" sz="2400" b="1" dirty="0">
                <a:solidFill>
                  <a:prstClr val="white"/>
                </a:solidFill>
                <a:latin typeface="Comic Sans MS" pitchFamily="66" charset="0"/>
              </a:rPr>
              <a:t>Dilated Pupils [Mydriasis]</a:t>
            </a:r>
            <a:br>
              <a:rPr lang="en-GB" sz="2400" b="1" dirty="0">
                <a:solidFill>
                  <a:prstClr val="white"/>
                </a:solidFill>
                <a:latin typeface="Comic Sans MS" pitchFamily="66" charset="0"/>
              </a:rPr>
            </a:br>
            <a:r>
              <a:rPr lang="en-GB" sz="2400" b="1" dirty="0">
                <a:solidFill>
                  <a:prstClr val="white"/>
                </a:solidFill>
                <a:latin typeface="Comic Sans MS" pitchFamily="66" charset="0"/>
              </a:rPr>
              <a:t>DD: Hallucinogens – </a:t>
            </a:r>
            <a:r>
              <a:rPr lang="en-GB" sz="2400" b="1" dirty="0" err="1">
                <a:solidFill>
                  <a:prstClr val="white"/>
                </a:solidFill>
                <a:latin typeface="Comic Sans MS" pitchFamily="66" charset="0"/>
              </a:rPr>
              <a:t>Anticholinergics</a:t>
            </a:r>
            <a:r>
              <a:rPr lang="en-GB" sz="2400" b="1" dirty="0">
                <a:solidFill>
                  <a:prstClr val="white"/>
                </a:solidFill>
                <a:latin typeface="Comic Sans MS" pitchFamily="66" charset="0"/>
              </a:rPr>
              <a:t> - Sympathomimetics</a:t>
            </a:r>
          </a:p>
        </p:txBody>
      </p:sp>
    </p:spTree>
    <p:extLst>
      <p:ext uri="{BB962C8B-B14F-4D97-AF65-F5344CB8AC3E}">
        <p14:creationId xmlns:p14="http://schemas.microsoft.com/office/powerpoint/2010/main" val="1614612572"/>
      </p:ext>
    </p:extLst>
  </p:cSld>
  <p:clrMapOvr>
    <a:masterClrMapping/>
  </p:clrMapOvr>
  <p:transition spd="med">
    <p:wheel spokes="8"/>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3724"/>
            <a:ext cx="9144000" cy="6143668"/>
          </a:xfrm>
        </p:spPr>
        <p:txBody>
          <a:bodyPr>
            <a:normAutofit/>
          </a:bodyPr>
          <a:lstStyle/>
          <a:p>
            <a:pPr algn="ctr"/>
            <a:r>
              <a:rPr lang="en-US" sz="6400" b="1" dirty="0">
                <a:latin typeface="Comic Sans MS" pitchFamily="66" charset="0"/>
              </a:rPr>
              <a:t>Cannabis</a:t>
            </a:r>
          </a:p>
          <a:p>
            <a:pPr algn="ctr"/>
            <a:endParaRPr lang="en-GB" sz="6400" b="1" dirty="0">
              <a:latin typeface="Comic Sans MS" pitchFamily="66" charset="0"/>
            </a:endParaRPr>
          </a:p>
        </p:txBody>
      </p:sp>
    </p:spTree>
    <p:extLst>
      <p:ext uri="{BB962C8B-B14F-4D97-AF65-F5344CB8AC3E}">
        <p14:creationId xmlns:p14="http://schemas.microsoft.com/office/powerpoint/2010/main" val="27169884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hash"/>
          <p:cNvPicPr>
            <a:picLocks noGrp="1" noChangeAspect="1" noChangeArrowheads="1"/>
          </p:cNvPicPr>
          <p:nvPr>
            <p:ph sz="quarter" idx="13"/>
          </p:nvPr>
        </p:nvPicPr>
        <p:blipFill>
          <a:blip r:embed="rId2" cstate="print"/>
          <a:srcRect/>
          <a:stretch>
            <a:fillRect/>
          </a:stretch>
        </p:blipFill>
        <p:spPr>
          <a:xfrm>
            <a:off x="251520" y="836712"/>
            <a:ext cx="4176464" cy="5328592"/>
          </a:xfrm>
          <a:noFill/>
          <a:ln/>
        </p:spPr>
      </p:pic>
      <p:pic>
        <p:nvPicPr>
          <p:cNvPr id="5" name="Picture 10" descr="Photo of several small, dark brown chunks of resinous material next to a penny for size comparison."/>
          <p:cNvPicPr>
            <a:picLocks noChangeAspect="1" noChangeArrowheads="1"/>
          </p:cNvPicPr>
          <p:nvPr/>
        </p:nvPicPr>
        <p:blipFill>
          <a:blip r:embed="rId3" cstate="print">
            <a:lum bright="24000"/>
          </a:blip>
          <a:srcRect/>
          <a:stretch>
            <a:fillRect/>
          </a:stretch>
        </p:blipFill>
        <p:spPr bwMode="auto">
          <a:xfrm>
            <a:off x="4716016" y="332656"/>
            <a:ext cx="4067976" cy="3239220"/>
          </a:xfrm>
          <a:prstGeom prst="rect">
            <a:avLst/>
          </a:prstGeom>
          <a:noFill/>
        </p:spPr>
      </p:pic>
      <p:pic>
        <p:nvPicPr>
          <p:cNvPr id="6" name="Picture 8" descr="cannabis3"/>
          <p:cNvPicPr>
            <a:picLocks noChangeAspect="1" noChangeArrowheads="1"/>
          </p:cNvPicPr>
          <p:nvPr/>
        </p:nvPicPr>
        <p:blipFill>
          <a:blip r:embed="rId4" cstate="print">
            <a:lum bright="18000"/>
          </a:blip>
          <a:srcRect/>
          <a:stretch>
            <a:fillRect/>
          </a:stretch>
        </p:blipFill>
        <p:spPr>
          <a:xfrm>
            <a:off x="4716016" y="3645024"/>
            <a:ext cx="4074246" cy="3143272"/>
          </a:xfrm>
          <a:prstGeom prst="rect">
            <a:avLst/>
          </a:prstGeom>
          <a:noFill/>
          <a:ln/>
        </p:spPr>
      </p:pic>
    </p:spTree>
    <p:extLst>
      <p:ext uri="{BB962C8B-B14F-4D97-AF65-F5344CB8AC3E}">
        <p14:creationId xmlns:p14="http://schemas.microsoft.com/office/powerpoint/2010/main" val="2225992644"/>
      </p:ext>
    </p:extLst>
  </p:cSld>
  <p:clrMapOvr>
    <a:masterClrMapping/>
  </p:clrMapOvr>
  <p:transition spd="med">
    <p:wheel spokes="8"/>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0"/>
            <a:ext cx="9144000" cy="6858000"/>
          </a:xfrm>
        </p:spPr>
        <p:txBody>
          <a:bodyPr>
            <a:normAutofit/>
          </a:bodyPr>
          <a:lstStyle/>
          <a:p>
            <a:pPr>
              <a:buNone/>
            </a:pPr>
            <a:r>
              <a:rPr lang="en-GB" sz="3600" b="1" u="sng" dirty="0">
                <a:latin typeface="Comic Sans MS" pitchFamily="66" charset="0"/>
              </a:rPr>
              <a:t>Name</a:t>
            </a:r>
          </a:p>
          <a:p>
            <a:pPr>
              <a:buNone/>
            </a:pPr>
            <a:r>
              <a:rPr lang="en-US" sz="3600" dirty="0">
                <a:latin typeface="Comic Sans MS" pitchFamily="66" charset="0"/>
              </a:rPr>
              <a:t>Cannabis = Hashish = Marijuana = Bango</a:t>
            </a:r>
            <a:endParaRPr lang="en-GB" sz="3600" dirty="0">
              <a:latin typeface="Comic Sans MS" pitchFamily="66" charset="0"/>
            </a:endParaRPr>
          </a:p>
          <a:p>
            <a:pPr>
              <a:buNone/>
            </a:pPr>
            <a:r>
              <a:rPr lang="en-GB" sz="3600" b="1" u="sng" dirty="0">
                <a:latin typeface="Comic Sans MS" pitchFamily="66" charset="0"/>
              </a:rPr>
              <a:t>Active Principle</a:t>
            </a:r>
          </a:p>
          <a:p>
            <a:pPr>
              <a:buNone/>
            </a:pPr>
            <a:r>
              <a:rPr lang="en-US" sz="3600" dirty="0">
                <a:latin typeface="Comic Sans MS" pitchFamily="66" charset="0"/>
              </a:rPr>
              <a:t>Delta 9 Tetra Hydro </a:t>
            </a:r>
            <a:r>
              <a:rPr lang="en-US" sz="3600" dirty="0" err="1">
                <a:latin typeface="Comic Sans MS" pitchFamily="66" charset="0"/>
              </a:rPr>
              <a:t>Cannabinol</a:t>
            </a:r>
            <a:endParaRPr lang="en-GB" sz="3600" dirty="0">
              <a:latin typeface="Comic Sans MS" pitchFamily="66" charset="0"/>
            </a:endParaRPr>
          </a:p>
          <a:p>
            <a:pPr>
              <a:buNone/>
            </a:pPr>
            <a:r>
              <a:rPr lang="en-GB" sz="3600" b="1" u="sng" dirty="0">
                <a:latin typeface="Comic Sans MS" pitchFamily="66" charset="0"/>
              </a:rPr>
              <a:t>Action</a:t>
            </a:r>
          </a:p>
          <a:p>
            <a:pPr>
              <a:buNone/>
            </a:pPr>
            <a:r>
              <a:rPr lang="en-GB" sz="3600" dirty="0">
                <a:latin typeface="Comic Sans MS" pitchFamily="66" charset="0"/>
              </a:rPr>
              <a:t>- </a:t>
            </a:r>
            <a:r>
              <a:rPr lang="en-GB" sz="3600" u="sng" dirty="0">
                <a:latin typeface="Comic Sans MS" pitchFamily="66" charset="0"/>
              </a:rPr>
              <a:t>Mental</a:t>
            </a:r>
            <a:r>
              <a:rPr lang="en-GB" sz="3600" dirty="0">
                <a:latin typeface="Comic Sans MS" pitchFamily="66" charset="0"/>
              </a:rPr>
              <a:t>: Euphoria / Hilarity</a:t>
            </a:r>
          </a:p>
          <a:p>
            <a:pPr>
              <a:buNone/>
            </a:pPr>
            <a:r>
              <a:rPr lang="en-US" sz="3600" dirty="0">
                <a:latin typeface="Comic Sans MS" pitchFamily="66" charset="0"/>
              </a:rPr>
              <a:t>- </a:t>
            </a:r>
            <a:r>
              <a:rPr lang="en-US" sz="3600" u="sng" dirty="0">
                <a:latin typeface="Comic Sans MS" pitchFamily="66" charset="0"/>
              </a:rPr>
              <a:t>Physical</a:t>
            </a:r>
            <a:r>
              <a:rPr lang="en-US" sz="3600" dirty="0">
                <a:latin typeface="Comic Sans MS" pitchFamily="66" charset="0"/>
              </a:rPr>
              <a:t>: Dilated Pupils / Orthostatic Hypotension</a:t>
            </a:r>
          </a:p>
          <a:p>
            <a:pPr>
              <a:buNone/>
            </a:pPr>
            <a:endParaRPr lang="en-GB" sz="3600" dirty="0">
              <a:latin typeface="Comic Sans MS" pitchFamily="66" charset="0"/>
            </a:endParaRPr>
          </a:p>
        </p:txBody>
      </p:sp>
    </p:spTree>
    <p:extLst>
      <p:ext uri="{BB962C8B-B14F-4D97-AF65-F5344CB8AC3E}">
        <p14:creationId xmlns:p14="http://schemas.microsoft.com/office/powerpoint/2010/main" val="37792009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C14681-CDCF-41D3-81DC-306AD658B310}"/>
              </a:ext>
            </a:extLst>
          </p:cNvPr>
          <p:cNvSpPr/>
          <p:nvPr/>
        </p:nvSpPr>
        <p:spPr>
          <a:xfrm>
            <a:off x="1501246" y="1556792"/>
            <a:ext cx="6263253" cy="1200329"/>
          </a:xfrm>
          <a:prstGeom prst="rect">
            <a:avLst/>
          </a:prstGeom>
        </p:spPr>
        <p:txBody>
          <a:bodyPr wrap="none">
            <a:spAutoFit/>
          </a:bodyPr>
          <a:lstStyle/>
          <a:p>
            <a:pPr algn="ctr"/>
            <a:r>
              <a:rPr lang="en-US" sz="7200" b="1" dirty="0">
                <a:latin typeface="Comic Sans MS" pitchFamily="66" charset="0"/>
              </a:rPr>
              <a:t>Heavy Metals</a:t>
            </a:r>
          </a:p>
        </p:txBody>
      </p:sp>
    </p:spTree>
    <p:extLst>
      <p:ext uri="{BB962C8B-B14F-4D97-AF65-F5344CB8AC3E}">
        <p14:creationId xmlns:p14="http://schemas.microsoft.com/office/powerpoint/2010/main" val="20818935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eet"/>
          <p:cNvPicPr>
            <a:picLocks noChangeAspect="1" noChangeArrowheads="1"/>
          </p:cNvPicPr>
          <p:nvPr/>
        </p:nvPicPr>
        <p:blipFill>
          <a:blip r:embed="rId2" cstate="print"/>
          <a:srcRect/>
          <a:stretch>
            <a:fillRect/>
          </a:stretch>
        </p:blipFill>
        <p:spPr>
          <a:xfrm>
            <a:off x="2771800" y="620688"/>
            <a:ext cx="3585790" cy="5112568"/>
          </a:xfrm>
          <a:prstGeom prst="rect">
            <a:avLst/>
          </a:prstGeom>
        </p:spPr>
      </p:pic>
      <p:sp>
        <p:nvSpPr>
          <p:cNvPr id="6" name="Rectangle 5"/>
          <p:cNvSpPr/>
          <p:nvPr/>
        </p:nvSpPr>
        <p:spPr>
          <a:xfrm>
            <a:off x="3347864" y="6063679"/>
            <a:ext cx="2422458" cy="461665"/>
          </a:xfrm>
          <a:prstGeom prst="rect">
            <a:avLst/>
          </a:prstGeom>
        </p:spPr>
        <p:txBody>
          <a:bodyPr wrap="none">
            <a:spAutoFit/>
          </a:bodyPr>
          <a:lstStyle/>
          <a:p>
            <a:r>
              <a:rPr lang="en-US" sz="2400" b="1" dirty="0">
                <a:solidFill>
                  <a:srgbClr val="FF0000"/>
                </a:solidFill>
                <a:latin typeface="Comic Sans MS" pitchFamily="66" charset="0"/>
              </a:rPr>
              <a:t>Hyperkeratosis</a:t>
            </a:r>
          </a:p>
        </p:txBody>
      </p:sp>
    </p:spTree>
    <p:extLst>
      <p:ext uri="{BB962C8B-B14F-4D97-AF65-F5344CB8AC3E}">
        <p14:creationId xmlns:p14="http://schemas.microsoft.com/office/powerpoint/2010/main" val="33092208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070"/>
          <p:cNvPicPr>
            <a:picLocks noGrp="1" noChangeAspect="1" noChangeArrowheads="1"/>
          </p:cNvPicPr>
          <p:nvPr>
            <p:ph sz="quarter" idx="13"/>
          </p:nvPr>
        </p:nvPicPr>
        <p:blipFill>
          <a:blip r:embed="rId2" cstate="print"/>
          <a:stretch>
            <a:fillRect/>
          </a:stretch>
        </p:blipFill>
        <p:spPr>
          <a:xfrm>
            <a:off x="5076056" y="188640"/>
            <a:ext cx="3816424" cy="5544616"/>
          </a:xfrm>
          <a:noFill/>
          <a:ln/>
        </p:spPr>
      </p:pic>
      <p:sp>
        <p:nvSpPr>
          <p:cNvPr id="5" name="Rectangle 4"/>
          <p:cNvSpPr/>
          <p:nvPr/>
        </p:nvSpPr>
        <p:spPr>
          <a:xfrm>
            <a:off x="142876" y="466560"/>
            <a:ext cx="4143372" cy="5410712"/>
          </a:xfrm>
          <a:prstGeom prst="rect">
            <a:avLst/>
          </a:prstGeom>
        </p:spPr>
        <p:txBody>
          <a:bodyPr wrap="square">
            <a:spAutoFit/>
          </a:bodyPr>
          <a:lstStyle/>
          <a:p>
            <a:pPr marL="342900" indent="-342900">
              <a:lnSpc>
                <a:spcPct val="90000"/>
              </a:lnSpc>
              <a:buFont typeface="Wingdings" pitchFamily="2" charset="2"/>
              <a:buChar char="q"/>
            </a:pPr>
            <a:r>
              <a:rPr lang="en-US" sz="2400" dirty="0">
                <a:latin typeface="Comic Sans MS" pitchFamily="66" charset="0"/>
              </a:rPr>
              <a:t> Specimen showing a brain &amp; a kidney.</a:t>
            </a:r>
          </a:p>
          <a:p>
            <a:pPr marL="342900" indent="-342900">
              <a:lnSpc>
                <a:spcPct val="90000"/>
              </a:lnSpc>
              <a:buFont typeface="Wingdings" pitchFamily="2" charset="2"/>
              <a:buChar char="q"/>
            </a:pPr>
            <a:endParaRPr lang="en-US" sz="2400" dirty="0">
              <a:latin typeface="Comic Sans MS" pitchFamily="66" charset="0"/>
            </a:endParaRPr>
          </a:p>
          <a:p>
            <a:pPr marL="342900" indent="-342900">
              <a:lnSpc>
                <a:spcPct val="90000"/>
              </a:lnSpc>
              <a:buFont typeface="Wingdings" pitchFamily="2" charset="2"/>
              <a:buChar char="q"/>
            </a:pPr>
            <a:r>
              <a:rPr lang="en-US" sz="2400" dirty="0">
                <a:latin typeface="Comic Sans MS" pitchFamily="66" charset="0"/>
              </a:rPr>
              <a:t> There is a crimson red discoloration of these organs due to formation of Carboxy Hemoglobin.</a:t>
            </a:r>
          </a:p>
          <a:p>
            <a:pPr marL="342900" indent="-342900">
              <a:lnSpc>
                <a:spcPct val="90000"/>
              </a:lnSpc>
              <a:buFont typeface="Wingdings" pitchFamily="2" charset="2"/>
              <a:buChar char="q"/>
            </a:pPr>
            <a:endParaRPr lang="en-US" sz="2400" dirty="0">
              <a:latin typeface="Comic Sans MS" pitchFamily="66" charset="0"/>
            </a:endParaRPr>
          </a:p>
          <a:p>
            <a:pPr marL="342900" indent="-342900">
              <a:lnSpc>
                <a:spcPct val="90000"/>
              </a:lnSpc>
              <a:buFont typeface="Wingdings" pitchFamily="2" charset="2"/>
              <a:buChar char="q"/>
            </a:pPr>
            <a:r>
              <a:rPr lang="en-US" sz="2400" dirty="0">
                <a:latin typeface="Comic Sans MS" pitchFamily="66" charset="0"/>
              </a:rPr>
              <a:t> It is called: RED ASPHYXIA &amp; is due to Carbon monoxide [CO] poisoning.</a:t>
            </a:r>
          </a:p>
          <a:p>
            <a:pPr marL="342900" indent="-342900">
              <a:lnSpc>
                <a:spcPct val="90000"/>
              </a:lnSpc>
              <a:buFont typeface="Wingdings" pitchFamily="2" charset="2"/>
              <a:buChar char="q"/>
            </a:pPr>
            <a:endParaRPr lang="en-US" sz="2400" dirty="0">
              <a:latin typeface="Comic Sans MS" pitchFamily="66" charset="0"/>
            </a:endParaRPr>
          </a:p>
          <a:p>
            <a:pPr marL="342900" indent="-342900">
              <a:lnSpc>
                <a:spcPct val="90000"/>
              </a:lnSpc>
              <a:buFont typeface="Wingdings" pitchFamily="2" charset="2"/>
              <a:buChar char="q"/>
            </a:pPr>
            <a:r>
              <a:rPr lang="en-US" sz="2400" dirty="0">
                <a:latin typeface="Comic Sans MS" pitchFamily="66" charset="0"/>
              </a:rPr>
              <a:t> D.D. Cyanide poisoning &amp;  Death from cold.</a:t>
            </a:r>
          </a:p>
          <a:p>
            <a:pPr>
              <a:lnSpc>
                <a:spcPct val="90000"/>
              </a:lnSpc>
            </a:pPr>
            <a:endParaRPr lang="en-US" sz="2400" i="1" dirty="0">
              <a:latin typeface="Comic Sans MS" pitchFamily="66" charset="0"/>
            </a:endParaRPr>
          </a:p>
        </p:txBody>
      </p:sp>
    </p:spTree>
    <p:extLst>
      <p:ext uri="{BB962C8B-B14F-4D97-AF65-F5344CB8AC3E}">
        <p14:creationId xmlns:p14="http://schemas.microsoft.com/office/powerpoint/2010/main" val="1740177203"/>
      </p:ext>
    </p:extLst>
  </p:cSld>
  <p:clrMapOvr>
    <a:masterClrMapping/>
  </p:clrMapOvr>
  <p:transition spd="slow">
    <p:split orient="vert"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0"/>
            <a:ext cx="9144000" cy="6858000"/>
          </a:xfrm>
        </p:spPr>
        <p:txBody>
          <a:bodyPr>
            <a:normAutofit/>
          </a:bodyPr>
          <a:lstStyle/>
          <a:p>
            <a:pPr>
              <a:buNone/>
            </a:pPr>
            <a:r>
              <a:rPr lang="en-GB" sz="3600" b="1" u="sng" dirty="0">
                <a:latin typeface="Comic Sans MS" pitchFamily="66" charset="0"/>
              </a:rPr>
              <a:t>Name</a:t>
            </a:r>
          </a:p>
          <a:p>
            <a:pPr>
              <a:buNone/>
            </a:pPr>
            <a:r>
              <a:rPr lang="en-US" sz="3600" dirty="0">
                <a:latin typeface="Comic Sans MS" pitchFamily="66" charset="0"/>
              </a:rPr>
              <a:t>Hyperkeratosis</a:t>
            </a:r>
            <a:endParaRPr lang="en-GB" sz="3600" dirty="0">
              <a:latin typeface="Comic Sans MS" pitchFamily="66" charset="0"/>
            </a:endParaRPr>
          </a:p>
          <a:p>
            <a:pPr>
              <a:buNone/>
            </a:pPr>
            <a:r>
              <a:rPr lang="en-US" sz="3600" b="1" u="sng" dirty="0">
                <a:latin typeface="Comic Sans MS" pitchFamily="66" charset="0"/>
              </a:rPr>
              <a:t>Which Type of Chemical</a:t>
            </a:r>
          </a:p>
          <a:p>
            <a:pPr>
              <a:buNone/>
            </a:pPr>
            <a:r>
              <a:rPr lang="en-US" sz="3600" dirty="0">
                <a:latin typeface="Comic Sans MS" pitchFamily="66" charset="0"/>
              </a:rPr>
              <a:t>Arsenic</a:t>
            </a:r>
            <a:endParaRPr lang="en-GB" sz="3600" dirty="0">
              <a:latin typeface="Comic Sans MS" pitchFamily="66" charset="0"/>
            </a:endParaRPr>
          </a:p>
          <a:p>
            <a:pPr>
              <a:buNone/>
            </a:pPr>
            <a:r>
              <a:rPr lang="en-US" sz="3600" b="1" u="sng" dirty="0">
                <a:latin typeface="Comic Sans MS" pitchFamily="66" charset="0"/>
              </a:rPr>
              <a:t>Which Type of Toxicity</a:t>
            </a:r>
          </a:p>
          <a:p>
            <a:pPr>
              <a:buNone/>
            </a:pPr>
            <a:r>
              <a:rPr lang="en-US" sz="3600" dirty="0">
                <a:latin typeface="Comic Sans MS" pitchFamily="66" charset="0"/>
              </a:rPr>
              <a:t>Chronic</a:t>
            </a:r>
            <a:endParaRPr lang="en-GB" sz="3600" dirty="0">
              <a:latin typeface="Comic Sans MS" pitchFamily="66" charset="0"/>
            </a:endParaRPr>
          </a:p>
          <a:p>
            <a:pPr>
              <a:buNone/>
            </a:pPr>
            <a:r>
              <a:rPr lang="en-US" sz="3600" u="sng" dirty="0">
                <a:latin typeface="Comic Sans MS" pitchFamily="66" charset="0"/>
              </a:rPr>
              <a:t>Other Abnormality</a:t>
            </a:r>
          </a:p>
          <a:p>
            <a:pPr>
              <a:buNone/>
            </a:pPr>
            <a:r>
              <a:rPr lang="en-US" sz="3600" dirty="0">
                <a:latin typeface="Comic Sans MS" pitchFamily="66" charset="0"/>
              </a:rPr>
              <a:t>Melanosis</a:t>
            </a:r>
          </a:p>
          <a:p>
            <a:pPr>
              <a:buNone/>
            </a:pPr>
            <a:endParaRPr lang="en-GB" sz="3600" dirty="0">
              <a:latin typeface="Comic Sans MS" pitchFamily="66" charset="0"/>
            </a:endParaRPr>
          </a:p>
        </p:txBody>
      </p:sp>
    </p:spTree>
    <p:extLst>
      <p:ext uri="{BB962C8B-B14F-4D97-AF65-F5344CB8AC3E}">
        <p14:creationId xmlns:p14="http://schemas.microsoft.com/office/powerpoint/2010/main" val="22178057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ands"/>
          <p:cNvPicPr>
            <a:picLocks noChangeAspect="1" noChangeArrowheads="1"/>
          </p:cNvPicPr>
          <p:nvPr/>
        </p:nvPicPr>
        <p:blipFill>
          <a:blip r:embed="rId2" cstate="print">
            <a:lum bright="18000"/>
          </a:blip>
          <a:srcRect/>
          <a:stretch>
            <a:fillRect/>
          </a:stretch>
        </p:blipFill>
        <p:spPr>
          <a:xfrm>
            <a:off x="4860032" y="692696"/>
            <a:ext cx="3744416" cy="5040560"/>
          </a:xfrm>
          <a:prstGeom prst="rect">
            <a:avLst/>
          </a:prstGeom>
        </p:spPr>
      </p:pic>
      <p:sp>
        <p:nvSpPr>
          <p:cNvPr id="7" name="Rectangle 6"/>
          <p:cNvSpPr/>
          <p:nvPr/>
        </p:nvSpPr>
        <p:spPr>
          <a:xfrm>
            <a:off x="3770382" y="5991671"/>
            <a:ext cx="1593706" cy="461665"/>
          </a:xfrm>
          <a:prstGeom prst="rect">
            <a:avLst/>
          </a:prstGeom>
        </p:spPr>
        <p:txBody>
          <a:bodyPr wrap="none">
            <a:spAutoFit/>
          </a:bodyPr>
          <a:lstStyle/>
          <a:p>
            <a:r>
              <a:rPr lang="en-US" sz="2400" b="1" dirty="0">
                <a:solidFill>
                  <a:srgbClr val="0070C0"/>
                </a:solidFill>
                <a:latin typeface="Comic Sans MS" pitchFamily="66" charset="0"/>
              </a:rPr>
              <a:t>Melanosis</a:t>
            </a:r>
          </a:p>
        </p:txBody>
      </p:sp>
      <p:pic>
        <p:nvPicPr>
          <p:cNvPr id="9" name="Picture 23" descr="chest"/>
          <p:cNvPicPr>
            <a:picLocks noChangeAspect="1" noChangeArrowheads="1"/>
          </p:cNvPicPr>
          <p:nvPr/>
        </p:nvPicPr>
        <p:blipFill>
          <a:blip r:embed="rId3" cstate="print"/>
          <a:srcRect/>
          <a:stretch>
            <a:fillRect/>
          </a:stretch>
        </p:blipFill>
        <p:spPr>
          <a:xfrm>
            <a:off x="467544" y="692696"/>
            <a:ext cx="3678733" cy="5040560"/>
          </a:xfrm>
          <a:prstGeom prst="rect">
            <a:avLst/>
          </a:prstGeom>
        </p:spPr>
      </p:pic>
    </p:spTree>
    <p:extLst>
      <p:ext uri="{BB962C8B-B14F-4D97-AF65-F5344CB8AC3E}">
        <p14:creationId xmlns:p14="http://schemas.microsoft.com/office/powerpoint/2010/main" val="37114745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0"/>
            <a:ext cx="9144000" cy="6858000"/>
          </a:xfrm>
        </p:spPr>
        <p:txBody>
          <a:bodyPr>
            <a:normAutofit/>
          </a:bodyPr>
          <a:lstStyle/>
          <a:p>
            <a:pPr>
              <a:buNone/>
            </a:pPr>
            <a:r>
              <a:rPr lang="en-GB" sz="3600" b="1" u="sng" dirty="0">
                <a:latin typeface="Comic Sans MS" pitchFamily="66" charset="0"/>
              </a:rPr>
              <a:t>Name</a:t>
            </a:r>
          </a:p>
          <a:p>
            <a:pPr>
              <a:buNone/>
            </a:pPr>
            <a:r>
              <a:rPr lang="en-US" sz="3600" dirty="0">
                <a:latin typeface="Comic Sans MS" pitchFamily="66" charset="0"/>
              </a:rPr>
              <a:t>Melanosis</a:t>
            </a:r>
            <a:endParaRPr lang="en-GB" sz="3600" dirty="0">
              <a:latin typeface="Comic Sans MS" pitchFamily="66" charset="0"/>
            </a:endParaRPr>
          </a:p>
          <a:p>
            <a:pPr>
              <a:buNone/>
            </a:pPr>
            <a:r>
              <a:rPr lang="en-US" sz="3600" b="1" u="sng" dirty="0">
                <a:latin typeface="Comic Sans MS" pitchFamily="66" charset="0"/>
              </a:rPr>
              <a:t>Which Type of Chemical</a:t>
            </a:r>
          </a:p>
          <a:p>
            <a:pPr>
              <a:buNone/>
            </a:pPr>
            <a:r>
              <a:rPr lang="en-US" sz="3600" dirty="0">
                <a:latin typeface="Comic Sans MS" pitchFamily="66" charset="0"/>
              </a:rPr>
              <a:t>Arsenic</a:t>
            </a:r>
            <a:endParaRPr lang="en-GB" sz="3600" dirty="0">
              <a:latin typeface="Comic Sans MS" pitchFamily="66" charset="0"/>
            </a:endParaRPr>
          </a:p>
          <a:p>
            <a:pPr>
              <a:buNone/>
            </a:pPr>
            <a:r>
              <a:rPr lang="en-US" sz="3600" b="1" u="sng" dirty="0">
                <a:latin typeface="Comic Sans MS" pitchFamily="66" charset="0"/>
              </a:rPr>
              <a:t>Which Type of Toxicity</a:t>
            </a:r>
          </a:p>
          <a:p>
            <a:pPr>
              <a:buNone/>
            </a:pPr>
            <a:r>
              <a:rPr lang="en-US" sz="3600" dirty="0">
                <a:latin typeface="Comic Sans MS" pitchFamily="66" charset="0"/>
              </a:rPr>
              <a:t>Chronic</a:t>
            </a:r>
            <a:endParaRPr lang="en-GB" sz="3600" dirty="0">
              <a:latin typeface="Comic Sans MS" pitchFamily="66" charset="0"/>
            </a:endParaRPr>
          </a:p>
          <a:p>
            <a:pPr>
              <a:buNone/>
            </a:pPr>
            <a:r>
              <a:rPr lang="en-US" sz="3600" u="sng" dirty="0">
                <a:latin typeface="Comic Sans MS" pitchFamily="66" charset="0"/>
              </a:rPr>
              <a:t>Other Abnormality</a:t>
            </a:r>
          </a:p>
          <a:p>
            <a:pPr>
              <a:buNone/>
            </a:pPr>
            <a:r>
              <a:rPr lang="en-US" sz="3600" dirty="0">
                <a:latin typeface="Comic Sans MS" pitchFamily="66" charset="0"/>
              </a:rPr>
              <a:t>Hyperkeratosis</a:t>
            </a:r>
          </a:p>
          <a:p>
            <a:pPr>
              <a:buNone/>
            </a:pPr>
            <a:endParaRPr lang="en-GB" sz="3600" dirty="0">
              <a:latin typeface="Comic Sans MS" pitchFamily="66" charset="0"/>
            </a:endParaRPr>
          </a:p>
        </p:txBody>
      </p:sp>
    </p:spTree>
    <p:extLst>
      <p:ext uri="{BB962C8B-B14F-4D97-AF65-F5344CB8AC3E}">
        <p14:creationId xmlns:p14="http://schemas.microsoft.com/office/powerpoint/2010/main" val="25276154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angladeshi%20with%20arsenic%20poisoning"/>
          <p:cNvPicPr>
            <a:picLocks noChangeAspect="1" noChangeArrowheads="1"/>
          </p:cNvPicPr>
          <p:nvPr/>
        </p:nvPicPr>
        <p:blipFill>
          <a:blip r:embed="rId2" cstate="print"/>
          <a:srcRect/>
          <a:stretch>
            <a:fillRect/>
          </a:stretch>
        </p:blipFill>
        <p:spPr>
          <a:xfrm>
            <a:off x="323528" y="548680"/>
            <a:ext cx="4176464" cy="5184576"/>
          </a:xfrm>
          <a:prstGeom prst="rect">
            <a:avLst/>
          </a:prstGeom>
        </p:spPr>
      </p:pic>
      <p:pic>
        <p:nvPicPr>
          <p:cNvPr id="3" name="Picture 7" descr="arsenic%20poisoning%20enlarged"/>
          <p:cNvPicPr>
            <a:picLocks noChangeAspect="1" noChangeArrowheads="1"/>
          </p:cNvPicPr>
          <p:nvPr/>
        </p:nvPicPr>
        <p:blipFill>
          <a:blip r:embed="rId3" cstate="print"/>
          <a:srcRect/>
          <a:stretch>
            <a:fillRect/>
          </a:stretch>
        </p:blipFill>
        <p:spPr>
          <a:xfrm>
            <a:off x="4788024" y="548680"/>
            <a:ext cx="3960440" cy="5256584"/>
          </a:xfrm>
          <a:prstGeom prst="rect">
            <a:avLst/>
          </a:prstGeom>
        </p:spPr>
      </p:pic>
      <p:sp>
        <p:nvSpPr>
          <p:cNvPr id="4" name="Rectangle 3"/>
          <p:cNvSpPr/>
          <p:nvPr/>
        </p:nvSpPr>
        <p:spPr>
          <a:xfrm>
            <a:off x="3995936" y="6002124"/>
            <a:ext cx="1274708" cy="523220"/>
          </a:xfrm>
          <a:prstGeom prst="rect">
            <a:avLst/>
          </a:prstGeom>
        </p:spPr>
        <p:txBody>
          <a:bodyPr wrap="none">
            <a:spAutoFit/>
          </a:bodyPr>
          <a:lstStyle/>
          <a:p>
            <a:r>
              <a:rPr lang="en-US" sz="2800" b="1" dirty="0">
                <a:solidFill>
                  <a:srgbClr val="7030A0"/>
                </a:solidFill>
                <a:latin typeface="Comic Sans MS" pitchFamily="66" charset="0"/>
              </a:rPr>
              <a:t>Warts</a:t>
            </a:r>
          </a:p>
        </p:txBody>
      </p:sp>
    </p:spTree>
    <p:extLst>
      <p:ext uri="{BB962C8B-B14F-4D97-AF65-F5344CB8AC3E}">
        <p14:creationId xmlns:p14="http://schemas.microsoft.com/office/powerpoint/2010/main" val="20186448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0"/>
            <a:ext cx="9144000" cy="6858000"/>
          </a:xfrm>
        </p:spPr>
        <p:txBody>
          <a:bodyPr>
            <a:normAutofit/>
          </a:bodyPr>
          <a:lstStyle/>
          <a:p>
            <a:pPr>
              <a:buNone/>
            </a:pPr>
            <a:r>
              <a:rPr lang="en-GB" sz="2800" b="1" u="sng" dirty="0">
                <a:latin typeface="Comic Sans MS" pitchFamily="66" charset="0"/>
              </a:rPr>
              <a:t>Name</a:t>
            </a:r>
          </a:p>
          <a:p>
            <a:pPr>
              <a:buNone/>
            </a:pPr>
            <a:r>
              <a:rPr lang="en-US" sz="2800" dirty="0">
                <a:latin typeface="Comic Sans MS" pitchFamily="66" charset="0"/>
              </a:rPr>
              <a:t>Warts</a:t>
            </a:r>
            <a:endParaRPr lang="en-GB" sz="2800" dirty="0">
              <a:latin typeface="Comic Sans MS" pitchFamily="66" charset="0"/>
            </a:endParaRPr>
          </a:p>
          <a:p>
            <a:pPr>
              <a:buNone/>
            </a:pPr>
            <a:r>
              <a:rPr lang="en-US" sz="2800" b="1" u="sng" dirty="0">
                <a:latin typeface="Comic Sans MS" pitchFamily="66" charset="0"/>
              </a:rPr>
              <a:t>Which Type of Chemical</a:t>
            </a:r>
          </a:p>
          <a:p>
            <a:pPr>
              <a:buNone/>
            </a:pPr>
            <a:r>
              <a:rPr lang="en-US" sz="2800" dirty="0">
                <a:latin typeface="Comic Sans MS" pitchFamily="66" charset="0"/>
              </a:rPr>
              <a:t>Arsenic</a:t>
            </a:r>
            <a:endParaRPr lang="en-GB" sz="2800" dirty="0">
              <a:latin typeface="Comic Sans MS" pitchFamily="66" charset="0"/>
            </a:endParaRPr>
          </a:p>
          <a:p>
            <a:pPr>
              <a:buNone/>
            </a:pPr>
            <a:r>
              <a:rPr lang="en-US" sz="2800" b="1" u="sng" dirty="0">
                <a:latin typeface="Comic Sans MS" pitchFamily="66" charset="0"/>
              </a:rPr>
              <a:t>Which Type of Toxicity</a:t>
            </a:r>
          </a:p>
          <a:p>
            <a:pPr>
              <a:buNone/>
            </a:pPr>
            <a:r>
              <a:rPr lang="en-US" sz="2800" dirty="0">
                <a:latin typeface="Comic Sans MS" pitchFamily="66" charset="0"/>
              </a:rPr>
              <a:t>Chronic</a:t>
            </a:r>
            <a:endParaRPr lang="en-GB" sz="2800" dirty="0">
              <a:latin typeface="Comic Sans MS" pitchFamily="66" charset="0"/>
            </a:endParaRPr>
          </a:p>
          <a:p>
            <a:pPr>
              <a:buNone/>
            </a:pPr>
            <a:r>
              <a:rPr lang="en-US" sz="2800" u="sng" dirty="0">
                <a:latin typeface="Comic Sans MS" pitchFamily="66" charset="0"/>
              </a:rPr>
              <a:t>Other Abnormality</a:t>
            </a:r>
          </a:p>
          <a:p>
            <a:pPr>
              <a:buNone/>
            </a:pPr>
            <a:r>
              <a:rPr lang="en-US" sz="2800" dirty="0">
                <a:latin typeface="Comic Sans MS" pitchFamily="66" charset="0"/>
              </a:rPr>
              <a:t>Melanosis</a:t>
            </a:r>
          </a:p>
          <a:p>
            <a:pPr>
              <a:buNone/>
            </a:pPr>
            <a:r>
              <a:rPr lang="en-US" sz="2800" u="sng" dirty="0">
                <a:latin typeface="Comic Sans MS" pitchFamily="66" charset="0"/>
              </a:rPr>
              <a:t>Clinical Significance</a:t>
            </a:r>
          </a:p>
          <a:p>
            <a:pPr>
              <a:buNone/>
            </a:pPr>
            <a:r>
              <a:rPr lang="en-US" sz="2800" dirty="0">
                <a:latin typeface="Comic Sans MS" pitchFamily="66" charset="0"/>
              </a:rPr>
              <a:t>Pre-cancerous</a:t>
            </a:r>
          </a:p>
          <a:p>
            <a:pPr>
              <a:buNone/>
            </a:pPr>
            <a:endParaRPr lang="en-GB" sz="2800" dirty="0">
              <a:latin typeface="Comic Sans MS" pitchFamily="66" charset="0"/>
            </a:endParaRPr>
          </a:p>
        </p:txBody>
      </p:sp>
    </p:spTree>
    <p:extLst>
      <p:ext uri="{BB962C8B-B14F-4D97-AF65-F5344CB8AC3E}">
        <p14:creationId xmlns:p14="http://schemas.microsoft.com/office/powerpoint/2010/main" val="33197446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dean5"/>
          <p:cNvPicPr>
            <a:picLocks noChangeAspect="1" noChangeArrowheads="1"/>
          </p:cNvPicPr>
          <p:nvPr/>
        </p:nvPicPr>
        <p:blipFill>
          <a:blip r:embed="rId2" cstate="print"/>
          <a:srcRect l="7447" t="3801" r="6383" b="9051"/>
          <a:stretch>
            <a:fillRect/>
          </a:stretch>
        </p:blipFill>
        <p:spPr>
          <a:xfrm>
            <a:off x="2123728" y="260648"/>
            <a:ext cx="5112568" cy="5256584"/>
          </a:xfrm>
          <a:prstGeom prst="rect">
            <a:avLst/>
          </a:prstGeom>
          <a:noFill/>
          <a:ln/>
        </p:spPr>
      </p:pic>
      <p:sp>
        <p:nvSpPr>
          <p:cNvPr id="3" name="Rectangle 2"/>
          <p:cNvSpPr/>
          <p:nvPr/>
        </p:nvSpPr>
        <p:spPr>
          <a:xfrm>
            <a:off x="3692548" y="6002124"/>
            <a:ext cx="2175596" cy="523220"/>
          </a:xfrm>
          <a:prstGeom prst="rect">
            <a:avLst/>
          </a:prstGeom>
        </p:spPr>
        <p:txBody>
          <a:bodyPr wrap="none">
            <a:spAutoFit/>
          </a:bodyPr>
          <a:lstStyle/>
          <a:p>
            <a:pPr algn="ctr"/>
            <a:r>
              <a:rPr lang="en-US" sz="2800" b="1" dirty="0">
                <a:solidFill>
                  <a:srgbClr val="00B050"/>
                </a:solidFill>
                <a:latin typeface="Comic Sans MS" pitchFamily="66" charset="0"/>
              </a:rPr>
              <a:t>Mee’s Lines</a:t>
            </a:r>
          </a:p>
        </p:txBody>
      </p:sp>
    </p:spTree>
    <p:extLst>
      <p:ext uri="{BB962C8B-B14F-4D97-AF65-F5344CB8AC3E}">
        <p14:creationId xmlns:p14="http://schemas.microsoft.com/office/powerpoint/2010/main" val="30295794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0"/>
            <a:ext cx="9144000" cy="6858000"/>
          </a:xfrm>
        </p:spPr>
        <p:txBody>
          <a:bodyPr>
            <a:normAutofit/>
          </a:bodyPr>
          <a:lstStyle/>
          <a:p>
            <a:pPr>
              <a:buNone/>
            </a:pPr>
            <a:r>
              <a:rPr lang="en-GB" sz="3600" b="1" u="sng" dirty="0">
                <a:latin typeface="Comic Sans MS" pitchFamily="66" charset="0"/>
              </a:rPr>
              <a:t>Name</a:t>
            </a:r>
          </a:p>
          <a:p>
            <a:pPr>
              <a:buNone/>
            </a:pPr>
            <a:r>
              <a:rPr lang="en-US" sz="3600" dirty="0">
                <a:latin typeface="Comic Sans MS" pitchFamily="66" charset="0"/>
              </a:rPr>
              <a:t>Mee’s lines</a:t>
            </a:r>
            <a:endParaRPr lang="en-GB" sz="3600" dirty="0">
              <a:latin typeface="Comic Sans MS" pitchFamily="66" charset="0"/>
            </a:endParaRPr>
          </a:p>
          <a:p>
            <a:pPr>
              <a:buNone/>
            </a:pPr>
            <a:r>
              <a:rPr lang="en-US" sz="3600" b="1" u="sng" dirty="0">
                <a:latin typeface="Comic Sans MS" pitchFamily="66" charset="0"/>
              </a:rPr>
              <a:t>Which Type of Chemical</a:t>
            </a:r>
          </a:p>
          <a:p>
            <a:pPr>
              <a:buNone/>
            </a:pPr>
            <a:r>
              <a:rPr lang="en-US" sz="3600" dirty="0">
                <a:latin typeface="Comic Sans MS" pitchFamily="66" charset="0"/>
              </a:rPr>
              <a:t>Arsenic</a:t>
            </a:r>
            <a:endParaRPr lang="en-GB" sz="3600" dirty="0">
              <a:latin typeface="Comic Sans MS" pitchFamily="66" charset="0"/>
            </a:endParaRPr>
          </a:p>
          <a:p>
            <a:pPr>
              <a:buNone/>
            </a:pPr>
            <a:r>
              <a:rPr lang="en-US" sz="3600" b="1" u="sng" dirty="0">
                <a:latin typeface="Comic Sans MS" pitchFamily="66" charset="0"/>
              </a:rPr>
              <a:t>Which Type of Toxicity</a:t>
            </a:r>
          </a:p>
          <a:p>
            <a:pPr>
              <a:buNone/>
            </a:pPr>
            <a:r>
              <a:rPr lang="en-US" sz="3600" dirty="0">
                <a:latin typeface="Comic Sans MS" pitchFamily="66" charset="0"/>
              </a:rPr>
              <a:t>Acute &amp; Chronic</a:t>
            </a:r>
            <a:endParaRPr lang="en-GB" sz="3600" dirty="0">
              <a:latin typeface="Comic Sans MS" pitchFamily="66" charset="0"/>
            </a:endParaRPr>
          </a:p>
          <a:p>
            <a:pPr>
              <a:buNone/>
            </a:pPr>
            <a:r>
              <a:rPr lang="en-US" sz="3600" u="sng" dirty="0">
                <a:latin typeface="Comic Sans MS" pitchFamily="66" charset="0"/>
              </a:rPr>
              <a:t>Other Abnormality</a:t>
            </a:r>
          </a:p>
          <a:p>
            <a:pPr>
              <a:buNone/>
            </a:pPr>
            <a:r>
              <a:rPr lang="en-US" sz="3600" dirty="0">
                <a:latin typeface="Comic Sans MS" pitchFamily="66" charset="0"/>
              </a:rPr>
              <a:t>Hair Loss &amp; Hyperkeratosis</a:t>
            </a:r>
          </a:p>
          <a:p>
            <a:pPr>
              <a:buNone/>
            </a:pPr>
            <a:endParaRPr lang="en-US" sz="3600" u="sng" dirty="0">
              <a:latin typeface="Comic Sans MS" pitchFamily="66" charset="0"/>
            </a:endParaRPr>
          </a:p>
          <a:p>
            <a:pPr>
              <a:buNone/>
            </a:pPr>
            <a:endParaRPr lang="en-US" sz="3600" dirty="0">
              <a:latin typeface="Comic Sans MS" pitchFamily="66" charset="0"/>
            </a:endParaRPr>
          </a:p>
          <a:p>
            <a:pPr>
              <a:buNone/>
            </a:pPr>
            <a:endParaRPr lang="en-GB" sz="3600" dirty="0">
              <a:latin typeface="Comic Sans MS" pitchFamily="66" charset="0"/>
            </a:endParaRPr>
          </a:p>
        </p:txBody>
      </p:sp>
    </p:spTree>
    <p:extLst>
      <p:ext uri="{BB962C8B-B14F-4D97-AF65-F5344CB8AC3E}">
        <p14:creationId xmlns:p14="http://schemas.microsoft.com/office/powerpoint/2010/main" val="32182090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ronic lead"/>
          <p:cNvPicPr>
            <a:picLocks noChangeAspect="1" noChangeArrowheads="1"/>
          </p:cNvPicPr>
          <p:nvPr/>
        </p:nvPicPr>
        <p:blipFill>
          <a:blip r:embed="rId2" cstate="print"/>
          <a:srcRect t="51492"/>
          <a:stretch>
            <a:fillRect/>
          </a:stretch>
        </p:blipFill>
        <p:spPr bwMode="auto">
          <a:xfrm>
            <a:off x="4932040" y="692696"/>
            <a:ext cx="3816424" cy="2664296"/>
          </a:xfrm>
          <a:prstGeom prst="rect">
            <a:avLst/>
          </a:prstGeom>
          <a:noFill/>
          <a:ln w="9525">
            <a:noFill/>
            <a:miter lim="800000"/>
            <a:headEnd/>
            <a:tailEnd/>
          </a:ln>
        </p:spPr>
      </p:pic>
      <p:pic>
        <p:nvPicPr>
          <p:cNvPr id="2051" name="Picture 3" descr="Lead-poisoning"/>
          <p:cNvPicPr>
            <a:picLocks noChangeAspect="1" noChangeArrowheads="1"/>
          </p:cNvPicPr>
          <p:nvPr/>
        </p:nvPicPr>
        <p:blipFill>
          <a:blip r:embed="rId3" cstate="print"/>
          <a:srcRect/>
          <a:stretch>
            <a:fillRect/>
          </a:stretch>
        </p:blipFill>
        <p:spPr bwMode="auto">
          <a:xfrm>
            <a:off x="395536" y="692696"/>
            <a:ext cx="3960440" cy="2520280"/>
          </a:xfrm>
          <a:prstGeom prst="rect">
            <a:avLst/>
          </a:prstGeom>
          <a:noFill/>
          <a:ln w="9525">
            <a:noFill/>
            <a:miter lim="800000"/>
            <a:headEnd/>
            <a:tailEnd/>
          </a:ln>
        </p:spPr>
      </p:pic>
      <p:pic>
        <p:nvPicPr>
          <p:cNvPr id="4" name="Picture 2" descr="C:\Users\Dr. Mohamed\Desktop\Basophilic_stippling.jpg"/>
          <p:cNvPicPr>
            <a:picLocks noChangeAspect="1" noChangeArrowheads="1"/>
          </p:cNvPicPr>
          <p:nvPr/>
        </p:nvPicPr>
        <p:blipFill>
          <a:blip r:embed="rId4" cstate="print"/>
          <a:srcRect/>
          <a:stretch>
            <a:fillRect/>
          </a:stretch>
        </p:blipFill>
        <p:spPr bwMode="auto">
          <a:xfrm>
            <a:off x="5076056" y="3512220"/>
            <a:ext cx="3600400" cy="2437060"/>
          </a:xfrm>
          <a:prstGeom prst="rect">
            <a:avLst/>
          </a:prstGeom>
          <a:noFill/>
        </p:spPr>
      </p:pic>
      <p:sp>
        <p:nvSpPr>
          <p:cNvPr id="5" name="Rectangle 4"/>
          <p:cNvSpPr/>
          <p:nvPr/>
        </p:nvSpPr>
        <p:spPr>
          <a:xfrm>
            <a:off x="395536" y="3501008"/>
            <a:ext cx="4104456" cy="2308324"/>
          </a:xfrm>
          <a:prstGeom prst="rect">
            <a:avLst/>
          </a:prstGeom>
        </p:spPr>
        <p:txBody>
          <a:bodyPr wrap="square">
            <a:spAutoFit/>
          </a:bodyPr>
          <a:lstStyle/>
          <a:p>
            <a:r>
              <a:rPr lang="en-US" b="1" dirty="0">
                <a:solidFill>
                  <a:srgbClr val="7030A0"/>
                </a:solidFill>
                <a:latin typeface="Comic Sans MS" pitchFamily="66" charset="0"/>
              </a:rPr>
              <a:t>Punctate Basophilia {Stippling}</a:t>
            </a:r>
          </a:p>
          <a:p>
            <a:r>
              <a:rPr lang="en-US" b="1" u="sng" dirty="0">
                <a:solidFill>
                  <a:srgbClr val="FF0000"/>
                </a:solidFill>
                <a:latin typeface="Comic Sans MS" pitchFamily="66" charset="0"/>
              </a:rPr>
              <a:t>Causes</a:t>
            </a:r>
            <a:r>
              <a:rPr lang="en-US" b="1" dirty="0">
                <a:solidFill>
                  <a:srgbClr val="FF0000"/>
                </a:solidFill>
                <a:latin typeface="Comic Sans MS" pitchFamily="66" charset="0"/>
              </a:rPr>
              <a:t>:</a:t>
            </a:r>
          </a:p>
          <a:p>
            <a:r>
              <a:rPr lang="en-US" b="1" dirty="0">
                <a:latin typeface="Comic Sans MS" pitchFamily="66" charset="0"/>
              </a:rPr>
              <a:t>1- Arsenic </a:t>
            </a:r>
          </a:p>
          <a:p>
            <a:r>
              <a:rPr lang="en-US" b="1" dirty="0">
                <a:latin typeface="Comic Sans MS" pitchFamily="66" charset="0"/>
              </a:rPr>
              <a:t>2- Aniline</a:t>
            </a:r>
          </a:p>
          <a:p>
            <a:r>
              <a:rPr lang="en-US" b="1" dirty="0">
                <a:latin typeface="Comic Sans MS" pitchFamily="66" charset="0"/>
              </a:rPr>
              <a:t>3- </a:t>
            </a:r>
            <a:r>
              <a:rPr lang="en-US" b="1" dirty="0" err="1">
                <a:latin typeface="Comic Sans MS" pitchFamily="66" charset="0"/>
              </a:rPr>
              <a:t>Benzol</a:t>
            </a:r>
            <a:r>
              <a:rPr lang="en-US" b="1" dirty="0">
                <a:latin typeface="Comic Sans MS" pitchFamily="66" charset="0"/>
              </a:rPr>
              <a:t> {Benzene}</a:t>
            </a:r>
          </a:p>
          <a:p>
            <a:r>
              <a:rPr lang="en-US" b="1" dirty="0">
                <a:latin typeface="Comic Sans MS" pitchFamily="66" charset="0"/>
              </a:rPr>
              <a:t>4- CO</a:t>
            </a:r>
          </a:p>
          <a:p>
            <a:r>
              <a:rPr lang="en-US" b="1" dirty="0">
                <a:latin typeface="Comic Sans MS" pitchFamily="66" charset="0"/>
              </a:rPr>
              <a:t>5- Lead</a:t>
            </a:r>
          </a:p>
          <a:p>
            <a:r>
              <a:rPr lang="en-US" b="1" dirty="0">
                <a:latin typeface="Comic Sans MS" pitchFamily="66" charset="0"/>
              </a:rPr>
              <a:t>6- Pernicious Anemia</a:t>
            </a:r>
          </a:p>
        </p:txBody>
      </p:sp>
    </p:spTree>
    <p:extLst>
      <p:ext uri="{BB962C8B-B14F-4D97-AF65-F5344CB8AC3E}">
        <p14:creationId xmlns:p14="http://schemas.microsoft.com/office/powerpoint/2010/main" val="19409015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0"/>
            <a:ext cx="9144000" cy="6858000"/>
          </a:xfrm>
        </p:spPr>
        <p:txBody>
          <a:bodyPr>
            <a:normAutofit/>
          </a:bodyPr>
          <a:lstStyle/>
          <a:p>
            <a:pPr>
              <a:buNone/>
            </a:pPr>
            <a:r>
              <a:rPr lang="en-US" sz="3600" b="1" u="sng" dirty="0">
                <a:latin typeface="Comic Sans MS" pitchFamily="66" charset="0"/>
              </a:rPr>
              <a:t>Identify</a:t>
            </a:r>
            <a:endParaRPr lang="en-GB" sz="3600" b="1" u="sng" dirty="0">
              <a:latin typeface="Comic Sans MS" pitchFamily="66" charset="0"/>
            </a:endParaRPr>
          </a:p>
          <a:p>
            <a:pPr>
              <a:buNone/>
            </a:pPr>
            <a:r>
              <a:rPr lang="en-US" sz="3600" dirty="0">
                <a:latin typeface="Comic Sans MS" pitchFamily="66" charset="0"/>
              </a:rPr>
              <a:t>Blood Film</a:t>
            </a:r>
            <a:endParaRPr lang="en-GB" sz="3600" dirty="0">
              <a:latin typeface="Comic Sans MS" pitchFamily="66" charset="0"/>
            </a:endParaRPr>
          </a:p>
          <a:p>
            <a:pPr>
              <a:buNone/>
            </a:pPr>
            <a:r>
              <a:rPr lang="en-US" sz="3600" b="1" u="sng" dirty="0">
                <a:latin typeface="Comic Sans MS" pitchFamily="66" charset="0"/>
              </a:rPr>
              <a:t>Name the Abnormality</a:t>
            </a:r>
          </a:p>
          <a:p>
            <a:pPr>
              <a:buNone/>
            </a:pPr>
            <a:r>
              <a:rPr lang="en-US" sz="3600" dirty="0">
                <a:latin typeface="Comic Sans MS" pitchFamily="66" charset="0"/>
              </a:rPr>
              <a:t>Basophilic Stippling = Punctate Basophilia</a:t>
            </a:r>
            <a:endParaRPr lang="en-GB" sz="3600" dirty="0">
              <a:latin typeface="Comic Sans MS" pitchFamily="66" charset="0"/>
            </a:endParaRPr>
          </a:p>
          <a:p>
            <a:pPr>
              <a:buNone/>
            </a:pPr>
            <a:r>
              <a:rPr lang="en-US" sz="3600" b="1" u="sng" dirty="0">
                <a:latin typeface="Comic Sans MS" pitchFamily="66" charset="0"/>
              </a:rPr>
              <a:t>2 Types of Chemicals produce this</a:t>
            </a:r>
          </a:p>
          <a:p>
            <a:pPr>
              <a:buNone/>
            </a:pPr>
            <a:r>
              <a:rPr lang="en-US" sz="3600" dirty="0">
                <a:latin typeface="Comic Sans MS" pitchFamily="66" charset="0"/>
              </a:rPr>
              <a:t>Arsenic &amp; Lead</a:t>
            </a:r>
            <a:endParaRPr lang="en-US" sz="3600" u="sng" dirty="0">
              <a:latin typeface="Comic Sans MS" pitchFamily="66" charset="0"/>
            </a:endParaRPr>
          </a:p>
          <a:p>
            <a:pPr>
              <a:buNone/>
            </a:pPr>
            <a:endParaRPr lang="en-US" sz="3600" dirty="0">
              <a:latin typeface="Comic Sans MS" pitchFamily="66" charset="0"/>
            </a:endParaRPr>
          </a:p>
          <a:p>
            <a:pPr>
              <a:buNone/>
            </a:pPr>
            <a:endParaRPr lang="en-GB" sz="3600" dirty="0">
              <a:latin typeface="Comic Sans MS" pitchFamily="66" charset="0"/>
            </a:endParaRPr>
          </a:p>
        </p:txBody>
      </p:sp>
    </p:spTree>
    <p:extLst>
      <p:ext uri="{BB962C8B-B14F-4D97-AF65-F5344CB8AC3E}">
        <p14:creationId xmlns:p14="http://schemas.microsoft.com/office/powerpoint/2010/main" val="30058696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ronic lead"/>
          <p:cNvPicPr>
            <a:picLocks noChangeAspect="1" noChangeArrowheads="1"/>
          </p:cNvPicPr>
          <p:nvPr/>
        </p:nvPicPr>
        <p:blipFill>
          <a:blip r:embed="rId3" cstate="print"/>
          <a:srcRect b="47900"/>
          <a:stretch>
            <a:fillRect/>
          </a:stretch>
        </p:blipFill>
        <p:spPr bwMode="auto">
          <a:xfrm>
            <a:off x="3851920" y="288032"/>
            <a:ext cx="4824536" cy="4869160"/>
          </a:xfrm>
          <a:prstGeom prst="rect">
            <a:avLst/>
          </a:prstGeom>
          <a:noFill/>
          <a:ln w="9525">
            <a:noFill/>
            <a:miter lim="800000"/>
            <a:headEnd/>
            <a:tailEnd/>
          </a:ln>
        </p:spPr>
      </p:pic>
      <p:sp>
        <p:nvSpPr>
          <p:cNvPr id="4" name="Rectangle 3"/>
          <p:cNvSpPr/>
          <p:nvPr/>
        </p:nvSpPr>
        <p:spPr>
          <a:xfrm>
            <a:off x="4211960" y="5364505"/>
            <a:ext cx="4216219" cy="584775"/>
          </a:xfrm>
          <a:prstGeom prst="rect">
            <a:avLst/>
          </a:prstGeom>
        </p:spPr>
        <p:txBody>
          <a:bodyPr wrap="none">
            <a:spAutoFit/>
          </a:bodyPr>
          <a:lstStyle/>
          <a:p>
            <a:r>
              <a:rPr lang="en-US" sz="3200" b="1" dirty="0">
                <a:solidFill>
                  <a:srgbClr val="FF0000"/>
                </a:solidFill>
                <a:latin typeface="Comic Sans MS" pitchFamily="66" charset="0"/>
              </a:rPr>
              <a:t>Blue line of the gum</a:t>
            </a:r>
          </a:p>
        </p:txBody>
      </p:sp>
      <p:sp>
        <p:nvSpPr>
          <p:cNvPr id="5" name="Rectangle 4"/>
          <p:cNvSpPr/>
          <p:nvPr/>
        </p:nvSpPr>
        <p:spPr>
          <a:xfrm>
            <a:off x="0" y="2492896"/>
            <a:ext cx="3851920" cy="1938992"/>
          </a:xfrm>
          <a:prstGeom prst="rect">
            <a:avLst/>
          </a:prstGeom>
        </p:spPr>
        <p:txBody>
          <a:bodyPr wrap="square">
            <a:spAutoFit/>
          </a:bodyPr>
          <a:lstStyle/>
          <a:p>
            <a:r>
              <a:rPr lang="en-US" sz="2000" b="1" u="sng" dirty="0">
                <a:latin typeface="Comic Sans MS" pitchFamily="66" charset="0"/>
              </a:rPr>
              <a:t>Causes of Gum Discoloration</a:t>
            </a:r>
            <a:r>
              <a:rPr lang="en-US" sz="2000" b="1" dirty="0">
                <a:latin typeface="Comic Sans MS" pitchFamily="66" charset="0"/>
              </a:rPr>
              <a:t>:</a:t>
            </a:r>
          </a:p>
          <a:p>
            <a:r>
              <a:rPr lang="en-US" sz="2000" b="1" dirty="0">
                <a:latin typeface="Comic Sans MS" pitchFamily="66" charset="0"/>
              </a:rPr>
              <a:t>1- </a:t>
            </a:r>
            <a:r>
              <a:rPr lang="en-US" sz="2000" b="1" u="sng" dirty="0">
                <a:latin typeface="Comic Sans MS" pitchFamily="66" charset="0"/>
              </a:rPr>
              <a:t>Lead</a:t>
            </a:r>
            <a:r>
              <a:rPr lang="en-US" sz="2000" b="1" dirty="0">
                <a:latin typeface="Comic Sans MS" pitchFamily="66" charset="0"/>
              </a:rPr>
              <a:t>:</a:t>
            </a:r>
            <a:r>
              <a:rPr lang="en-US" sz="2000" dirty="0">
                <a:latin typeface="Comic Sans MS" pitchFamily="66" charset="0"/>
              </a:rPr>
              <a:t> Blue</a:t>
            </a:r>
          </a:p>
          <a:p>
            <a:r>
              <a:rPr lang="en-US" sz="2000" b="1" dirty="0">
                <a:latin typeface="Comic Sans MS" pitchFamily="66" charset="0"/>
              </a:rPr>
              <a:t>2- </a:t>
            </a:r>
            <a:r>
              <a:rPr lang="en-US" sz="2000" b="1" u="sng" dirty="0">
                <a:latin typeface="Comic Sans MS" pitchFamily="66" charset="0"/>
              </a:rPr>
              <a:t>Mercury</a:t>
            </a:r>
            <a:r>
              <a:rPr lang="en-US" sz="2000" b="1" dirty="0">
                <a:latin typeface="Comic Sans MS" pitchFamily="66" charset="0"/>
              </a:rPr>
              <a:t>:</a:t>
            </a:r>
            <a:r>
              <a:rPr lang="en-US" sz="2000" dirty="0">
                <a:latin typeface="Comic Sans MS" pitchFamily="66" charset="0"/>
              </a:rPr>
              <a:t> Grey</a:t>
            </a:r>
          </a:p>
          <a:p>
            <a:r>
              <a:rPr lang="en-US" sz="2000" b="1" dirty="0">
                <a:latin typeface="Comic Sans MS" pitchFamily="66" charset="0"/>
              </a:rPr>
              <a:t>3- </a:t>
            </a:r>
            <a:r>
              <a:rPr lang="en-US" sz="2000" b="1" u="sng" dirty="0">
                <a:latin typeface="Comic Sans MS" pitchFamily="66" charset="0"/>
              </a:rPr>
              <a:t>Copper</a:t>
            </a:r>
            <a:r>
              <a:rPr lang="en-US" sz="2000" b="1" dirty="0">
                <a:latin typeface="Comic Sans MS" pitchFamily="66" charset="0"/>
              </a:rPr>
              <a:t>:</a:t>
            </a:r>
            <a:r>
              <a:rPr lang="en-US" sz="2000" dirty="0">
                <a:latin typeface="Comic Sans MS" pitchFamily="66" charset="0"/>
              </a:rPr>
              <a:t> Green</a:t>
            </a:r>
          </a:p>
          <a:p>
            <a:r>
              <a:rPr lang="en-US" sz="2000" b="1" dirty="0">
                <a:latin typeface="Comic Sans MS" pitchFamily="66" charset="0"/>
              </a:rPr>
              <a:t>4- </a:t>
            </a:r>
            <a:r>
              <a:rPr lang="en-US" sz="2000" b="1" u="sng" dirty="0">
                <a:latin typeface="Comic Sans MS" pitchFamily="66" charset="0"/>
              </a:rPr>
              <a:t>Bismuth</a:t>
            </a:r>
            <a:r>
              <a:rPr lang="en-US" sz="2000" b="1" dirty="0">
                <a:latin typeface="Comic Sans MS" pitchFamily="66" charset="0"/>
              </a:rPr>
              <a:t>:</a:t>
            </a:r>
            <a:r>
              <a:rPr lang="en-US" sz="2000" dirty="0">
                <a:latin typeface="Comic Sans MS" pitchFamily="66" charset="0"/>
              </a:rPr>
              <a:t> Black</a:t>
            </a:r>
          </a:p>
          <a:p>
            <a:endParaRPr lang="en-US" sz="2000" dirty="0">
              <a:latin typeface="Comic Sans MS" pitchFamily="66" charset="0"/>
            </a:endParaRPr>
          </a:p>
        </p:txBody>
      </p:sp>
    </p:spTree>
    <p:extLst>
      <p:ext uri="{BB962C8B-B14F-4D97-AF65-F5344CB8AC3E}">
        <p14:creationId xmlns:p14="http://schemas.microsoft.com/office/powerpoint/2010/main" val="41225150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072"/>
          <p:cNvPicPr>
            <a:picLocks noGrp="1" noChangeAspect="1" noChangeArrowheads="1"/>
          </p:cNvPicPr>
          <p:nvPr>
            <p:ph sz="quarter" idx="13"/>
          </p:nvPr>
        </p:nvPicPr>
        <p:blipFill>
          <a:blip r:embed="rId2" cstate="print"/>
          <a:stretch>
            <a:fillRect/>
          </a:stretch>
        </p:blipFill>
        <p:spPr bwMode="auto">
          <a:xfrm>
            <a:off x="5086300" y="260648"/>
            <a:ext cx="3878188" cy="5454352"/>
          </a:xfrm>
          <a:prstGeom prst="rect">
            <a:avLst/>
          </a:prstGeom>
          <a:noFill/>
        </p:spPr>
      </p:pic>
      <p:sp>
        <p:nvSpPr>
          <p:cNvPr id="5" name="Rectangle 4"/>
          <p:cNvSpPr/>
          <p:nvPr/>
        </p:nvSpPr>
        <p:spPr>
          <a:xfrm>
            <a:off x="142876" y="476672"/>
            <a:ext cx="4645148" cy="5016758"/>
          </a:xfrm>
          <a:prstGeom prst="rect">
            <a:avLst/>
          </a:prstGeom>
        </p:spPr>
        <p:txBody>
          <a:bodyPr wrap="square">
            <a:spAutoFit/>
          </a:bodyPr>
          <a:lstStyle/>
          <a:p>
            <a:pPr marL="342900" indent="-342900">
              <a:buFont typeface="Wingdings" pitchFamily="2" charset="2"/>
              <a:buChar char="q"/>
            </a:pPr>
            <a:r>
              <a:rPr lang="en-US" sz="2000" dirty="0">
                <a:latin typeface="Comic Sans MS" pitchFamily="66" charset="0"/>
              </a:rPr>
              <a:t> Jar showing a nasal septum with complete perforation, from a case of cocaine addiction.</a:t>
            </a:r>
          </a:p>
          <a:p>
            <a:pPr marL="342900" indent="-342900">
              <a:buFont typeface="Wingdings" pitchFamily="2" charset="2"/>
              <a:buChar char="q"/>
            </a:pPr>
            <a:endParaRPr lang="en-US" sz="2000" dirty="0">
              <a:latin typeface="Comic Sans MS" pitchFamily="66" charset="0"/>
            </a:endParaRPr>
          </a:p>
          <a:p>
            <a:pPr marL="342900" indent="-342900">
              <a:buFont typeface="Wingdings" pitchFamily="2" charset="2"/>
              <a:buChar char="q"/>
            </a:pPr>
            <a:r>
              <a:rPr lang="en-US" sz="2000" dirty="0">
                <a:latin typeface="Comic Sans MS" pitchFamily="66" charset="0"/>
              </a:rPr>
              <a:t> Addicts use cocaine as a snuff, and due to the presence of other irritant powder (salicylic acid) mixed with cocaine, an ulcer will be formed in the mucosa covering the nasal septum.</a:t>
            </a:r>
          </a:p>
          <a:p>
            <a:pPr marL="342900" indent="-342900">
              <a:buFont typeface="Wingdings" pitchFamily="2" charset="2"/>
              <a:buChar char="q"/>
            </a:pPr>
            <a:endParaRPr lang="en-US" sz="2000" dirty="0">
              <a:latin typeface="Comic Sans MS" pitchFamily="66" charset="0"/>
            </a:endParaRPr>
          </a:p>
          <a:p>
            <a:pPr marL="342900" indent="-342900">
              <a:buFont typeface="Wingdings" pitchFamily="2" charset="2"/>
              <a:buChar char="q"/>
            </a:pPr>
            <a:r>
              <a:rPr lang="en-US" sz="2000" dirty="0">
                <a:latin typeface="Comic Sans MS" pitchFamily="66" charset="0"/>
              </a:rPr>
              <a:t> Repeated use of this snuff will lead to deepening of the ulcer, till complete perforation. </a:t>
            </a:r>
          </a:p>
          <a:p>
            <a:pPr marL="342900" indent="-342900">
              <a:buFont typeface="Wingdings" pitchFamily="2" charset="2"/>
              <a:buChar char="q"/>
            </a:pPr>
            <a:endParaRPr lang="en-US" sz="2000" dirty="0">
              <a:latin typeface="Comic Sans MS" pitchFamily="66" charset="0"/>
            </a:endParaRPr>
          </a:p>
          <a:p>
            <a:pPr marL="342900" indent="-342900">
              <a:buFont typeface="Wingdings" pitchFamily="2" charset="2"/>
              <a:buChar char="q"/>
            </a:pPr>
            <a:r>
              <a:rPr lang="en-US" sz="2000" dirty="0">
                <a:latin typeface="Comic Sans MS" pitchFamily="66" charset="0"/>
              </a:rPr>
              <a:t> D.D. Arsenic / Copper / Chromium</a:t>
            </a:r>
          </a:p>
        </p:txBody>
      </p:sp>
    </p:spTree>
    <p:extLst>
      <p:ext uri="{BB962C8B-B14F-4D97-AF65-F5344CB8AC3E}">
        <p14:creationId xmlns:p14="http://schemas.microsoft.com/office/powerpoint/2010/main" val="958470606"/>
      </p:ext>
    </p:extLst>
  </p:cSld>
  <p:clrMapOvr>
    <a:masterClrMapping/>
  </p:clrMapOvr>
  <p:transition spd="slow">
    <p:circl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r. Mohamed\Desktop\leadman.png"/>
          <p:cNvPicPr>
            <a:picLocks noChangeAspect="1" noChangeArrowheads="1"/>
          </p:cNvPicPr>
          <p:nvPr/>
        </p:nvPicPr>
        <p:blipFill>
          <a:blip r:embed="rId2" cstate="print"/>
          <a:srcRect/>
          <a:stretch>
            <a:fillRect/>
          </a:stretch>
        </p:blipFill>
        <p:spPr bwMode="auto">
          <a:xfrm>
            <a:off x="2051720" y="260648"/>
            <a:ext cx="5184576" cy="5184576"/>
          </a:xfrm>
          <a:prstGeom prst="rect">
            <a:avLst/>
          </a:prstGeom>
          <a:noFill/>
        </p:spPr>
      </p:pic>
      <p:sp>
        <p:nvSpPr>
          <p:cNvPr id="3" name="Rectangle 2"/>
          <p:cNvSpPr/>
          <p:nvPr/>
        </p:nvSpPr>
        <p:spPr>
          <a:xfrm>
            <a:off x="3346426" y="6012577"/>
            <a:ext cx="2449710" cy="584775"/>
          </a:xfrm>
          <a:prstGeom prst="rect">
            <a:avLst/>
          </a:prstGeom>
        </p:spPr>
        <p:txBody>
          <a:bodyPr wrap="none">
            <a:spAutoFit/>
          </a:bodyPr>
          <a:lstStyle/>
          <a:p>
            <a:r>
              <a:rPr lang="en-US" sz="3200" b="1" dirty="0">
                <a:solidFill>
                  <a:srgbClr val="FF0000"/>
                </a:solidFill>
                <a:latin typeface="Comic Sans MS" pitchFamily="66" charset="0"/>
              </a:rPr>
              <a:t> Lead Palsy</a:t>
            </a:r>
          </a:p>
        </p:txBody>
      </p:sp>
    </p:spTree>
    <p:extLst>
      <p:ext uri="{BB962C8B-B14F-4D97-AF65-F5344CB8AC3E}">
        <p14:creationId xmlns:p14="http://schemas.microsoft.com/office/powerpoint/2010/main" val="2174472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r. Mohamed\Desktop\h9991209.jpg"/>
          <p:cNvPicPr>
            <a:picLocks noChangeAspect="1" noChangeArrowheads="1"/>
          </p:cNvPicPr>
          <p:nvPr/>
        </p:nvPicPr>
        <p:blipFill>
          <a:blip r:embed="rId2" cstate="print"/>
          <a:srcRect/>
          <a:stretch>
            <a:fillRect/>
          </a:stretch>
        </p:blipFill>
        <p:spPr bwMode="auto">
          <a:xfrm>
            <a:off x="971600" y="404664"/>
            <a:ext cx="7200800" cy="4680520"/>
          </a:xfrm>
          <a:prstGeom prst="rect">
            <a:avLst/>
          </a:prstGeom>
          <a:noFill/>
        </p:spPr>
      </p:pic>
      <p:sp>
        <p:nvSpPr>
          <p:cNvPr id="3" name="Rectangle 2"/>
          <p:cNvSpPr/>
          <p:nvPr/>
        </p:nvSpPr>
        <p:spPr>
          <a:xfrm>
            <a:off x="3203848" y="5951021"/>
            <a:ext cx="2406428" cy="646331"/>
          </a:xfrm>
          <a:prstGeom prst="rect">
            <a:avLst/>
          </a:prstGeom>
        </p:spPr>
        <p:txBody>
          <a:bodyPr wrap="none">
            <a:spAutoFit/>
          </a:bodyPr>
          <a:lstStyle/>
          <a:p>
            <a:r>
              <a:rPr lang="en-US" sz="3600" b="1" dirty="0">
                <a:latin typeface="Comic Sans MS" pitchFamily="66" charset="0"/>
              </a:rPr>
              <a:t>Lead lines</a:t>
            </a:r>
          </a:p>
        </p:txBody>
      </p:sp>
    </p:spTree>
    <p:extLst>
      <p:ext uri="{BB962C8B-B14F-4D97-AF65-F5344CB8AC3E}">
        <p14:creationId xmlns:p14="http://schemas.microsoft.com/office/powerpoint/2010/main" val="2392481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r. Mohamed\Desktop\cow82.jpg"/>
          <p:cNvPicPr>
            <a:picLocks noChangeAspect="1" noChangeArrowheads="1"/>
          </p:cNvPicPr>
          <p:nvPr/>
        </p:nvPicPr>
        <p:blipFill>
          <a:blip r:embed="rId2" cstate="print"/>
          <a:srcRect/>
          <a:stretch>
            <a:fillRect/>
          </a:stretch>
        </p:blipFill>
        <p:spPr bwMode="auto">
          <a:xfrm>
            <a:off x="1360165" y="242889"/>
            <a:ext cx="6380187" cy="4914303"/>
          </a:xfrm>
          <a:prstGeom prst="rect">
            <a:avLst/>
          </a:prstGeom>
          <a:noFill/>
        </p:spPr>
      </p:pic>
      <p:sp>
        <p:nvSpPr>
          <p:cNvPr id="3" name="Rectangle 2"/>
          <p:cNvSpPr/>
          <p:nvPr/>
        </p:nvSpPr>
        <p:spPr>
          <a:xfrm>
            <a:off x="1979712" y="5951021"/>
            <a:ext cx="5230919" cy="646331"/>
          </a:xfrm>
          <a:prstGeom prst="rect">
            <a:avLst/>
          </a:prstGeom>
        </p:spPr>
        <p:txBody>
          <a:bodyPr wrap="none">
            <a:spAutoFit/>
          </a:bodyPr>
          <a:lstStyle/>
          <a:p>
            <a:r>
              <a:rPr lang="en-US" sz="3600" b="1" dirty="0">
                <a:latin typeface="Comic Sans MS" pitchFamily="66" charset="0"/>
              </a:rPr>
              <a:t>Lead lines in childhood</a:t>
            </a:r>
          </a:p>
        </p:txBody>
      </p:sp>
    </p:spTree>
    <p:extLst>
      <p:ext uri="{BB962C8B-B14F-4D97-AF65-F5344CB8AC3E}">
        <p14:creationId xmlns:p14="http://schemas.microsoft.com/office/powerpoint/2010/main" val="25351555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27656"/>
            <a:ext cx="9144000" cy="1673352"/>
          </a:xfrm>
        </p:spPr>
        <p:txBody>
          <a:bodyPr>
            <a:normAutofit/>
          </a:bodyPr>
          <a:lstStyle/>
          <a:p>
            <a:pPr algn="ctr"/>
            <a:r>
              <a:rPr lang="en-US" sz="36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Interpretation of Lab Results</a:t>
            </a:r>
            <a:br>
              <a:rPr lang="en-US" sz="36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br>
            <a:r>
              <a:rPr lang="en-US" sz="36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1</a:t>
            </a:r>
            <a:endParaRPr lang="en-GB" sz="36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0057411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78296"/>
            <a:ext cx="7924800" cy="1143000"/>
          </a:xfrm>
        </p:spPr>
        <p:txBody>
          <a:bodyPr>
            <a:normAutofit/>
          </a:bodyPr>
          <a:lstStyle/>
          <a:p>
            <a:pPr algn="ctr"/>
            <a:r>
              <a:rPr lang="en-U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Normal Values</a:t>
            </a:r>
          </a:p>
        </p:txBody>
      </p:sp>
      <p:sp>
        <p:nvSpPr>
          <p:cNvPr id="5" name="Content Placeholder 4"/>
          <p:cNvSpPr>
            <a:spLocks noGrp="1"/>
          </p:cNvSpPr>
          <p:nvPr>
            <p:ph sz="quarter" idx="13"/>
          </p:nvPr>
        </p:nvSpPr>
        <p:spPr>
          <a:xfrm>
            <a:off x="609600" y="836712"/>
            <a:ext cx="7924800" cy="4114800"/>
          </a:xfrm>
        </p:spPr>
        <p:txBody>
          <a:bodyPr>
            <a:noAutofit/>
          </a:bodyPr>
          <a:lstStyle/>
          <a:p>
            <a:pPr>
              <a:buClr>
                <a:srgbClr val="FF0000"/>
              </a:buClr>
              <a:buFont typeface="Wingdings" pitchFamily="2" charset="2"/>
              <a:buChar char="q"/>
            </a:pPr>
            <a:r>
              <a:rPr lang="en-US" sz="2800" b="1" dirty="0">
                <a:latin typeface="Comic Sans MS" pitchFamily="66" charset="0"/>
              </a:rPr>
              <a:t> </a:t>
            </a:r>
            <a:r>
              <a:rPr lang="en-US" sz="3600" b="1" u="sng" dirty="0">
                <a:solidFill>
                  <a:srgbClr val="FF0000"/>
                </a:solidFill>
                <a:latin typeface="Comic Sans MS" pitchFamily="66" charset="0"/>
              </a:rPr>
              <a:t>pH</a:t>
            </a:r>
            <a:r>
              <a:rPr lang="en-US" sz="3600" b="1" dirty="0">
                <a:solidFill>
                  <a:srgbClr val="FF0000"/>
                </a:solidFill>
                <a:latin typeface="Comic Sans MS" pitchFamily="66" charset="0"/>
              </a:rPr>
              <a:t>:</a:t>
            </a:r>
            <a:r>
              <a:rPr lang="en-US" sz="3600" b="1" dirty="0">
                <a:latin typeface="Comic Sans MS" pitchFamily="66" charset="0"/>
              </a:rPr>
              <a:t>        </a:t>
            </a:r>
            <a:r>
              <a:rPr lang="en-US" sz="3600" b="1" u="sng" dirty="0">
                <a:solidFill>
                  <a:srgbClr val="00B0F0"/>
                </a:solidFill>
                <a:latin typeface="Comic Sans MS" pitchFamily="66" charset="0"/>
              </a:rPr>
              <a:t>7.35 – 7.45</a:t>
            </a:r>
            <a:endParaRPr lang="en-US" sz="3600" b="1" u="sng" dirty="0">
              <a:latin typeface="Comic Sans MS" pitchFamily="66" charset="0"/>
            </a:endParaRPr>
          </a:p>
          <a:p>
            <a:pPr>
              <a:buClr>
                <a:srgbClr val="FF0000"/>
              </a:buClr>
              <a:buFont typeface="Wingdings" pitchFamily="2" charset="2"/>
              <a:buChar char="q"/>
            </a:pPr>
            <a:r>
              <a:rPr lang="en-US" sz="2800" b="1" dirty="0">
                <a:latin typeface="Comic Sans MS" pitchFamily="66" charset="0"/>
              </a:rPr>
              <a:t> </a:t>
            </a:r>
            <a:r>
              <a:rPr lang="en-US" sz="3600" b="1" u="sng" dirty="0">
                <a:solidFill>
                  <a:srgbClr val="FF0000"/>
                </a:solidFill>
                <a:latin typeface="Comic Sans MS" pitchFamily="66" charset="0"/>
              </a:rPr>
              <a:t>PaCO</a:t>
            </a:r>
            <a:r>
              <a:rPr lang="en-US" sz="3600" b="1" u="sng" baseline="-25000" dirty="0">
                <a:solidFill>
                  <a:srgbClr val="FF0000"/>
                </a:solidFill>
                <a:latin typeface="Comic Sans MS" pitchFamily="66" charset="0"/>
              </a:rPr>
              <a:t>2</a:t>
            </a:r>
            <a:r>
              <a:rPr lang="en-US" sz="3600" b="1" dirty="0">
                <a:solidFill>
                  <a:srgbClr val="FF0000"/>
                </a:solidFill>
                <a:latin typeface="Comic Sans MS" pitchFamily="66" charset="0"/>
              </a:rPr>
              <a:t>:</a:t>
            </a:r>
            <a:r>
              <a:rPr lang="en-US" sz="3600" b="1" dirty="0">
                <a:latin typeface="Comic Sans MS" pitchFamily="66" charset="0"/>
              </a:rPr>
              <a:t>    </a:t>
            </a:r>
            <a:r>
              <a:rPr lang="en-US" sz="3600" b="1" u="sng" dirty="0">
                <a:solidFill>
                  <a:srgbClr val="00B0F0"/>
                </a:solidFill>
                <a:latin typeface="Comic Sans MS" pitchFamily="66" charset="0"/>
              </a:rPr>
              <a:t>35 - 45 mmHg</a:t>
            </a:r>
            <a:r>
              <a:rPr lang="en-US" sz="3600" b="1" u="sng" dirty="0">
                <a:latin typeface="Comic Sans MS" pitchFamily="66" charset="0"/>
              </a:rPr>
              <a:t> </a:t>
            </a:r>
          </a:p>
          <a:p>
            <a:pPr>
              <a:buClr>
                <a:srgbClr val="FF0000"/>
              </a:buClr>
              <a:buFont typeface="Wingdings" pitchFamily="2" charset="2"/>
              <a:buChar char="q"/>
            </a:pPr>
            <a:r>
              <a:rPr lang="en-US" sz="2800" b="1" dirty="0">
                <a:solidFill>
                  <a:srgbClr val="FF0000"/>
                </a:solidFill>
                <a:latin typeface="Comic Sans MS" pitchFamily="66" charset="0"/>
              </a:rPr>
              <a:t> PaO</a:t>
            </a:r>
            <a:r>
              <a:rPr lang="en-US" sz="2800" b="1" baseline="-25000" dirty="0">
                <a:solidFill>
                  <a:srgbClr val="FF0000"/>
                </a:solidFill>
                <a:latin typeface="Comic Sans MS" pitchFamily="66" charset="0"/>
              </a:rPr>
              <a:t>2</a:t>
            </a:r>
            <a:r>
              <a:rPr lang="en-US" sz="2800" b="1" dirty="0">
                <a:solidFill>
                  <a:srgbClr val="FF0000"/>
                </a:solidFill>
                <a:latin typeface="Comic Sans MS" pitchFamily="66" charset="0"/>
              </a:rPr>
              <a:t>:</a:t>
            </a:r>
            <a:r>
              <a:rPr lang="en-US" sz="2800" b="1" dirty="0">
                <a:latin typeface="Comic Sans MS" pitchFamily="66" charset="0"/>
              </a:rPr>
              <a:t>     </a:t>
            </a:r>
            <a:r>
              <a:rPr lang="en-US" sz="2800" b="1" dirty="0">
                <a:solidFill>
                  <a:srgbClr val="00B0F0"/>
                </a:solidFill>
                <a:latin typeface="Comic Sans MS" pitchFamily="66" charset="0"/>
              </a:rPr>
              <a:t>75 - 100 mmHg</a:t>
            </a:r>
            <a:endParaRPr lang="en-US" sz="2800" b="1" dirty="0">
              <a:latin typeface="Comic Sans MS" pitchFamily="66" charset="0"/>
            </a:endParaRPr>
          </a:p>
          <a:p>
            <a:pPr>
              <a:buClr>
                <a:srgbClr val="FF0000"/>
              </a:buClr>
              <a:buFont typeface="Wingdings" pitchFamily="2" charset="2"/>
              <a:buChar char="q"/>
            </a:pPr>
            <a:r>
              <a:rPr lang="en-US" sz="2800" b="1" dirty="0">
                <a:latin typeface="Comic Sans MS" pitchFamily="66" charset="0"/>
              </a:rPr>
              <a:t> </a:t>
            </a:r>
            <a:r>
              <a:rPr lang="en-US" sz="2800" b="1" dirty="0">
                <a:solidFill>
                  <a:srgbClr val="FF0000"/>
                </a:solidFill>
                <a:latin typeface="Comic Sans MS" pitchFamily="66" charset="0"/>
              </a:rPr>
              <a:t>SaO</a:t>
            </a:r>
            <a:r>
              <a:rPr lang="en-US" sz="2800" b="1" baseline="-25000" dirty="0">
                <a:solidFill>
                  <a:srgbClr val="FF0000"/>
                </a:solidFill>
                <a:latin typeface="Comic Sans MS" pitchFamily="66" charset="0"/>
              </a:rPr>
              <a:t>2</a:t>
            </a:r>
            <a:r>
              <a:rPr lang="en-US" sz="2800" b="1" dirty="0">
                <a:solidFill>
                  <a:srgbClr val="FF0000"/>
                </a:solidFill>
                <a:latin typeface="Comic Sans MS" pitchFamily="66" charset="0"/>
              </a:rPr>
              <a:t>:</a:t>
            </a:r>
            <a:r>
              <a:rPr lang="en-US" sz="2800" b="1" dirty="0">
                <a:latin typeface="Comic Sans MS" pitchFamily="66" charset="0"/>
              </a:rPr>
              <a:t>     </a:t>
            </a:r>
            <a:r>
              <a:rPr lang="en-US" sz="2800" b="1" dirty="0">
                <a:solidFill>
                  <a:srgbClr val="00B0F0"/>
                </a:solidFill>
                <a:latin typeface="Comic Sans MS" pitchFamily="66" charset="0"/>
              </a:rPr>
              <a:t>94 – 100%</a:t>
            </a:r>
            <a:r>
              <a:rPr lang="en-US" sz="2800" b="1" dirty="0">
                <a:latin typeface="Comic Sans MS" pitchFamily="66" charset="0"/>
              </a:rPr>
              <a:t> </a:t>
            </a:r>
          </a:p>
          <a:p>
            <a:pPr>
              <a:buClr>
                <a:srgbClr val="FF0000"/>
              </a:buClr>
              <a:buFont typeface="Wingdings" pitchFamily="2" charset="2"/>
              <a:buChar char="q"/>
            </a:pPr>
            <a:r>
              <a:rPr lang="en-US" sz="2800" b="1" dirty="0">
                <a:solidFill>
                  <a:srgbClr val="FF0000"/>
                </a:solidFill>
                <a:latin typeface="Comic Sans MS" pitchFamily="66" charset="0"/>
              </a:rPr>
              <a:t> </a:t>
            </a:r>
            <a:r>
              <a:rPr lang="en-US" sz="3600" b="1" u="sng" dirty="0">
                <a:solidFill>
                  <a:srgbClr val="FF0000"/>
                </a:solidFill>
                <a:latin typeface="Comic Sans MS" pitchFamily="66" charset="0"/>
              </a:rPr>
              <a:t>HCO</a:t>
            </a:r>
            <a:r>
              <a:rPr lang="en-US" sz="3600" b="1" u="sng" baseline="-25000" dirty="0">
                <a:solidFill>
                  <a:srgbClr val="FF0000"/>
                </a:solidFill>
                <a:latin typeface="Comic Sans MS" pitchFamily="66" charset="0"/>
              </a:rPr>
              <a:t>3</a:t>
            </a:r>
            <a:r>
              <a:rPr lang="en-US" sz="3600" b="1" dirty="0">
                <a:solidFill>
                  <a:srgbClr val="FF0000"/>
                </a:solidFill>
                <a:latin typeface="Comic Sans MS" pitchFamily="66" charset="0"/>
              </a:rPr>
              <a:t>:    </a:t>
            </a:r>
            <a:r>
              <a:rPr lang="en-US" sz="3600" b="1" u="sng" dirty="0">
                <a:solidFill>
                  <a:srgbClr val="00B0F0"/>
                </a:solidFill>
                <a:latin typeface="Comic Sans MS" pitchFamily="66" charset="0"/>
              </a:rPr>
              <a:t>22 - 26 </a:t>
            </a:r>
            <a:r>
              <a:rPr lang="en-US" sz="3600" b="1" u="sng" dirty="0" err="1">
                <a:solidFill>
                  <a:srgbClr val="00B0F0"/>
                </a:solidFill>
                <a:latin typeface="Comic Sans MS" pitchFamily="66" charset="0"/>
              </a:rPr>
              <a:t>mEq</a:t>
            </a:r>
            <a:r>
              <a:rPr lang="en-US" sz="3600" b="1" u="sng" dirty="0">
                <a:solidFill>
                  <a:srgbClr val="00B0F0"/>
                </a:solidFill>
                <a:latin typeface="Comic Sans MS" pitchFamily="66" charset="0"/>
              </a:rPr>
              <a:t>/L</a:t>
            </a:r>
            <a:r>
              <a:rPr lang="en-US" sz="3600" b="1" u="sng" dirty="0">
                <a:latin typeface="Comic Sans MS" pitchFamily="66" charset="0"/>
              </a:rPr>
              <a:t>  </a:t>
            </a:r>
            <a:endParaRPr lang="en-US" sz="2800" b="1" u="sng" dirty="0">
              <a:latin typeface="Comic Sans MS" pitchFamily="66" charset="0"/>
            </a:endParaRPr>
          </a:p>
          <a:p>
            <a:pPr>
              <a:buClr>
                <a:srgbClr val="FF0000"/>
              </a:buClr>
              <a:buFont typeface="Wingdings" pitchFamily="2" charset="2"/>
              <a:buChar char="q"/>
            </a:pPr>
            <a:r>
              <a:rPr lang="en-US" sz="2800" b="1" dirty="0">
                <a:solidFill>
                  <a:srgbClr val="FF0000"/>
                </a:solidFill>
                <a:latin typeface="Comic Sans MS" pitchFamily="66" charset="0"/>
              </a:rPr>
              <a:t> Na</a:t>
            </a:r>
            <a:r>
              <a:rPr lang="en-US" sz="2800" b="1" baseline="60000" dirty="0">
                <a:solidFill>
                  <a:srgbClr val="FF0000"/>
                </a:solidFill>
                <a:latin typeface="Comic Sans MS" pitchFamily="66" charset="0"/>
              </a:rPr>
              <a:t>+</a:t>
            </a:r>
            <a:r>
              <a:rPr lang="en-US" sz="2800" b="1" dirty="0">
                <a:solidFill>
                  <a:srgbClr val="FF0000"/>
                </a:solidFill>
                <a:latin typeface="Comic Sans MS" pitchFamily="66" charset="0"/>
              </a:rPr>
              <a:t>:      </a:t>
            </a:r>
            <a:r>
              <a:rPr lang="en-US" sz="2800" b="1" dirty="0">
                <a:solidFill>
                  <a:srgbClr val="00B0F0"/>
                </a:solidFill>
                <a:latin typeface="Comic Sans MS" pitchFamily="66" charset="0"/>
              </a:rPr>
              <a:t>135 – 145 </a:t>
            </a:r>
            <a:r>
              <a:rPr lang="en-US" sz="2800" b="1" dirty="0" err="1">
                <a:solidFill>
                  <a:srgbClr val="00B0F0"/>
                </a:solidFill>
                <a:latin typeface="Comic Sans MS" pitchFamily="66" charset="0"/>
              </a:rPr>
              <a:t>mEq</a:t>
            </a:r>
            <a:r>
              <a:rPr lang="en-US" sz="2800" b="1" dirty="0">
                <a:solidFill>
                  <a:srgbClr val="00B0F0"/>
                </a:solidFill>
                <a:latin typeface="Comic Sans MS" pitchFamily="66" charset="0"/>
              </a:rPr>
              <a:t>/L</a:t>
            </a:r>
          </a:p>
          <a:p>
            <a:pPr>
              <a:buClr>
                <a:srgbClr val="FF0000"/>
              </a:buClr>
              <a:buFont typeface="Wingdings" pitchFamily="2" charset="2"/>
              <a:buChar char="q"/>
            </a:pPr>
            <a:r>
              <a:rPr lang="en-US" sz="2800" b="1" dirty="0">
                <a:solidFill>
                  <a:srgbClr val="00B0F0"/>
                </a:solidFill>
                <a:latin typeface="Comic Sans MS" pitchFamily="66" charset="0"/>
              </a:rPr>
              <a:t> </a:t>
            </a:r>
            <a:r>
              <a:rPr lang="en-US" sz="2800" b="1" dirty="0">
                <a:solidFill>
                  <a:srgbClr val="FF0000"/>
                </a:solidFill>
                <a:latin typeface="Comic Sans MS" pitchFamily="66" charset="0"/>
              </a:rPr>
              <a:t>K</a:t>
            </a:r>
            <a:r>
              <a:rPr lang="en-US" sz="2800" b="1" baseline="60000" dirty="0">
                <a:solidFill>
                  <a:srgbClr val="FF0000"/>
                </a:solidFill>
                <a:latin typeface="Comic Sans MS" pitchFamily="66" charset="0"/>
              </a:rPr>
              <a:t>+</a:t>
            </a:r>
            <a:r>
              <a:rPr lang="en-US" sz="2800" b="1" dirty="0">
                <a:solidFill>
                  <a:srgbClr val="FF0000"/>
                </a:solidFill>
                <a:latin typeface="Comic Sans MS" pitchFamily="66" charset="0"/>
              </a:rPr>
              <a:t>:</a:t>
            </a:r>
            <a:r>
              <a:rPr lang="en-US" sz="2800" b="1" dirty="0">
                <a:solidFill>
                  <a:srgbClr val="00B0F0"/>
                </a:solidFill>
                <a:latin typeface="Comic Sans MS" pitchFamily="66" charset="0"/>
              </a:rPr>
              <a:t>        3.5 – 5.0 </a:t>
            </a:r>
            <a:r>
              <a:rPr lang="en-US" sz="2800" b="1" dirty="0" err="1">
                <a:solidFill>
                  <a:srgbClr val="00B0F0"/>
                </a:solidFill>
                <a:latin typeface="Comic Sans MS" pitchFamily="66" charset="0"/>
              </a:rPr>
              <a:t>mEq</a:t>
            </a:r>
            <a:r>
              <a:rPr lang="en-US" sz="2800" b="1" dirty="0">
                <a:solidFill>
                  <a:srgbClr val="00B0F0"/>
                </a:solidFill>
                <a:latin typeface="Comic Sans MS" pitchFamily="66" charset="0"/>
              </a:rPr>
              <a:t>/L</a:t>
            </a:r>
          </a:p>
          <a:p>
            <a:pPr>
              <a:buClr>
                <a:srgbClr val="FF0000"/>
              </a:buClr>
              <a:buFont typeface="Wingdings" pitchFamily="2" charset="2"/>
              <a:buChar char="q"/>
            </a:pPr>
            <a:r>
              <a:rPr lang="en-US" sz="2800" b="1" dirty="0">
                <a:solidFill>
                  <a:srgbClr val="00B0F0"/>
                </a:solidFill>
                <a:latin typeface="Comic Sans MS" pitchFamily="66" charset="0"/>
              </a:rPr>
              <a:t> </a:t>
            </a:r>
            <a:r>
              <a:rPr lang="en-US" sz="2800" b="1" dirty="0" err="1">
                <a:solidFill>
                  <a:srgbClr val="FF0000"/>
                </a:solidFill>
                <a:latin typeface="Comic Sans MS" pitchFamily="66" charset="0"/>
              </a:rPr>
              <a:t>Cl</a:t>
            </a:r>
            <a:r>
              <a:rPr lang="en-US" sz="2800" b="1" baseline="60000" dirty="0">
                <a:solidFill>
                  <a:srgbClr val="FF0000"/>
                </a:solidFill>
                <a:latin typeface="Comic Sans MS" pitchFamily="66" charset="0"/>
              </a:rPr>
              <a:t>-</a:t>
            </a:r>
            <a:r>
              <a:rPr lang="en-US" sz="2800" b="1" dirty="0">
                <a:solidFill>
                  <a:srgbClr val="FF0000"/>
                </a:solidFill>
                <a:latin typeface="Comic Sans MS" pitchFamily="66" charset="0"/>
              </a:rPr>
              <a:t>:</a:t>
            </a:r>
            <a:r>
              <a:rPr lang="en-US" sz="2800" b="1" dirty="0">
                <a:solidFill>
                  <a:srgbClr val="00B0F0"/>
                </a:solidFill>
                <a:latin typeface="Comic Sans MS" pitchFamily="66" charset="0"/>
              </a:rPr>
              <a:t>       98 – 108 </a:t>
            </a:r>
            <a:r>
              <a:rPr lang="en-US" sz="2800" b="1" dirty="0" err="1">
                <a:solidFill>
                  <a:srgbClr val="00B0F0"/>
                </a:solidFill>
                <a:latin typeface="Comic Sans MS" pitchFamily="66" charset="0"/>
              </a:rPr>
              <a:t>mEq</a:t>
            </a:r>
            <a:r>
              <a:rPr lang="en-US" sz="2800" b="1" dirty="0">
                <a:solidFill>
                  <a:srgbClr val="00B0F0"/>
                </a:solidFill>
                <a:latin typeface="Comic Sans MS" pitchFamily="66" charset="0"/>
              </a:rPr>
              <a:t>/L</a:t>
            </a:r>
            <a:endParaRPr lang="en-US" sz="2800" dirty="0">
              <a:latin typeface="Comic Sans MS" pitchFamily="66" charset="0"/>
            </a:endParaRPr>
          </a:p>
          <a:p>
            <a:endParaRPr lang="en-US" sz="2800" dirty="0">
              <a:latin typeface="Comic Sans MS" pitchFamily="66" charset="0"/>
            </a:endParaRPr>
          </a:p>
        </p:txBody>
      </p:sp>
    </p:spTree>
    <p:extLst>
      <p:ext uri="{BB962C8B-B14F-4D97-AF65-F5344CB8AC3E}">
        <p14:creationId xmlns:p14="http://schemas.microsoft.com/office/powerpoint/2010/main" val="38937351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618456"/>
            <a:ext cx="7924800" cy="4114800"/>
          </a:xfrm>
        </p:spPr>
        <p:txBody>
          <a:bodyPr>
            <a:normAutofit fontScale="92500" lnSpcReduction="20000"/>
          </a:bodyPr>
          <a:lstStyle/>
          <a:p>
            <a:pPr marL="118872" indent="0" algn="ctr">
              <a:buNone/>
            </a:pPr>
            <a:r>
              <a:rPr lang="en-US" sz="3600" b="1" dirty="0">
                <a:solidFill>
                  <a:srgbClr val="FF0000"/>
                </a:solidFill>
                <a:latin typeface="Comic Sans MS" pitchFamily="66" charset="0"/>
              </a:rPr>
              <a:t>Anion Gap (AG)</a:t>
            </a:r>
          </a:p>
          <a:p>
            <a:pPr>
              <a:buClrTx/>
              <a:buFont typeface="Wingdings" pitchFamily="2" charset="2"/>
              <a:buChar char="q"/>
            </a:pPr>
            <a:r>
              <a:rPr lang="en-US" sz="3600" dirty="0">
                <a:solidFill>
                  <a:srgbClr val="7030A0"/>
                </a:solidFill>
                <a:latin typeface="Comic Sans MS" pitchFamily="66" charset="0"/>
              </a:rPr>
              <a:t> Difference between measured cations &amp; measured anions</a:t>
            </a:r>
          </a:p>
          <a:p>
            <a:pPr>
              <a:buFont typeface="Wingdings" pitchFamily="2" charset="2"/>
              <a:buChar char="q"/>
            </a:pPr>
            <a:endParaRPr lang="en-US" sz="3600" b="1" dirty="0">
              <a:solidFill>
                <a:srgbClr val="7030A0"/>
              </a:solidFill>
              <a:latin typeface="Comic Sans MS" pitchFamily="66" charset="0"/>
            </a:endParaRPr>
          </a:p>
          <a:p>
            <a:pPr>
              <a:buClr>
                <a:srgbClr val="00B050"/>
              </a:buClr>
              <a:buFont typeface="Wingdings" pitchFamily="2" charset="2"/>
              <a:buChar char="q"/>
            </a:pPr>
            <a:r>
              <a:rPr lang="en-US" sz="3600" b="1" dirty="0">
                <a:solidFill>
                  <a:srgbClr val="7030A0"/>
                </a:solidFill>
                <a:latin typeface="Comic Sans MS" pitchFamily="66" charset="0"/>
              </a:rPr>
              <a:t> </a:t>
            </a:r>
            <a:r>
              <a:rPr lang="en-US" sz="3600" b="1" dirty="0">
                <a:solidFill>
                  <a:srgbClr val="00B050"/>
                </a:solidFill>
                <a:latin typeface="Comic Sans MS" pitchFamily="66" charset="0"/>
              </a:rPr>
              <a:t>[Na</a:t>
            </a:r>
            <a:r>
              <a:rPr lang="en-US" sz="3600" b="1" baseline="60000" dirty="0">
                <a:solidFill>
                  <a:srgbClr val="00B050"/>
                </a:solidFill>
                <a:latin typeface="Comic Sans MS" pitchFamily="66" charset="0"/>
              </a:rPr>
              <a:t>+</a:t>
            </a:r>
            <a:r>
              <a:rPr lang="en-US" sz="3600" b="1" dirty="0">
                <a:solidFill>
                  <a:srgbClr val="00B050"/>
                </a:solidFill>
                <a:latin typeface="Comic Sans MS" pitchFamily="66" charset="0"/>
              </a:rPr>
              <a:t>] – [</a:t>
            </a:r>
            <a:r>
              <a:rPr lang="en-US" sz="3600" b="1" dirty="0" err="1">
                <a:solidFill>
                  <a:srgbClr val="00B050"/>
                </a:solidFill>
                <a:latin typeface="Comic Sans MS" pitchFamily="66" charset="0"/>
              </a:rPr>
              <a:t>Cl</a:t>
            </a:r>
            <a:r>
              <a:rPr lang="en-US" sz="3600" b="1" baseline="60000" dirty="0">
                <a:solidFill>
                  <a:srgbClr val="00B050"/>
                </a:solidFill>
                <a:latin typeface="Comic Sans MS" pitchFamily="66" charset="0"/>
              </a:rPr>
              <a:t>-</a:t>
            </a:r>
            <a:r>
              <a:rPr lang="en-US" sz="3600" b="1" dirty="0">
                <a:solidFill>
                  <a:srgbClr val="00B050"/>
                </a:solidFill>
                <a:latin typeface="Comic Sans MS" pitchFamily="66" charset="0"/>
              </a:rPr>
              <a:t> + HCO3</a:t>
            </a:r>
            <a:r>
              <a:rPr lang="en-US" sz="3600" b="1" baseline="60000" dirty="0">
                <a:solidFill>
                  <a:srgbClr val="00B050"/>
                </a:solidFill>
                <a:latin typeface="Comic Sans MS" pitchFamily="66" charset="0"/>
              </a:rPr>
              <a:t>-</a:t>
            </a:r>
            <a:r>
              <a:rPr lang="en-US" sz="3600" b="1" dirty="0">
                <a:solidFill>
                  <a:srgbClr val="00B050"/>
                </a:solidFill>
                <a:latin typeface="Comic Sans MS" pitchFamily="66" charset="0"/>
              </a:rPr>
              <a:t>]</a:t>
            </a:r>
          </a:p>
          <a:p>
            <a:pPr marL="118872" indent="0">
              <a:buNone/>
            </a:pPr>
            <a:r>
              <a:rPr lang="en-US" sz="3600" b="1" dirty="0">
                <a:solidFill>
                  <a:srgbClr val="00B050"/>
                </a:solidFill>
                <a:latin typeface="Comic Sans MS" pitchFamily="66" charset="0"/>
              </a:rPr>
              <a:t> </a:t>
            </a:r>
          </a:p>
          <a:p>
            <a:pPr>
              <a:buClr>
                <a:schemeClr val="tx1"/>
              </a:buClr>
              <a:buFont typeface="Wingdings" pitchFamily="2" charset="2"/>
              <a:buChar char="q"/>
            </a:pPr>
            <a:r>
              <a:rPr lang="en-US" sz="3600" dirty="0">
                <a:latin typeface="Comic Sans MS" pitchFamily="66" charset="0"/>
              </a:rPr>
              <a:t> Normal Value: 12 ± 2 </a:t>
            </a:r>
            <a:r>
              <a:rPr lang="en-US" sz="3600" dirty="0" err="1">
                <a:latin typeface="Comic Sans MS" pitchFamily="66" charset="0"/>
              </a:rPr>
              <a:t>mEq</a:t>
            </a:r>
            <a:r>
              <a:rPr lang="en-US" sz="3600" dirty="0">
                <a:latin typeface="Comic Sans MS" pitchFamily="66" charset="0"/>
              </a:rPr>
              <a:t>/L</a:t>
            </a:r>
            <a:endParaRPr lang="en-GB" sz="3600" dirty="0">
              <a:latin typeface="Comic Sans MS" pitchFamily="66" charset="0"/>
            </a:endParaRPr>
          </a:p>
        </p:txBody>
      </p:sp>
    </p:spTree>
    <p:extLst>
      <p:ext uri="{BB962C8B-B14F-4D97-AF65-F5344CB8AC3E}">
        <p14:creationId xmlns:p14="http://schemas.microsoft.com/office/powerpoint/2010/main" val="17481080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57166"/>
            <a:ext cx="9144000" cy="6143668"/>
          </a:xfrm>
        </p:spPr>
        <p:txBody>
          <a:bodyPr>
            <a:normAutofit/>
          </a:bodyPr>
          <a:lstStyle/>
          <a:p>
            <a:pPr algn="ctr"/>
            <a:r>
              <a:rPr lang="en-US" sz="6500" b="1" dirty="0"/>
              <a:t>ECG</a:t>
            </a:r>
            <a:endParaRPr lang="en-US" sz="3600" dirty="0"/>
          </a:p>
        </p:txBody>
      </p:sp>
    </p:spTree>
    <p:extLst>
      <p:ext uri="{BB962C8B-B14F-4D97-AF65-F5344CB8AC3E}">
        <p14:creationId xmlns:p14="http://schemas.microsoft.com/office/powerpoint/2010/main" val="4106703658"/>
      </p:ext>
    </p:extLst>
  </p:cSld>
  <p:clrMapOvr>
    <a:masterClrMapping/>
  </p:clrMapOvr>
  <p:transition spd="med">
    <p:wheel spokes="8"/>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1520" y="260648"/>
            <a:ext cx="8640960" cy="6048713"/>
          </a:xfrm>
          <a:prstGeom prst="rect">
            <a:avLst/>
          </a:prstGeom>
        </p:spPr>
        <p:txBody>
          <a:bodyPr>
            <a:noAutofit/>
          </a:bodyPr>
          <a:lstStyle/>
          <a:p>
            <a:r>
              <a:rPr lang="en-GB" sz="2400" dirty="0">
                <a:latin typeface="Comic Sans MS" panose="030F0702030302020204" pitchFamily="66" charset="0"/>
              </a:rPr>
              <a:t>ECG is the recording of the electrical activity of the heart. </a:t>
            </a:r>
          </a:p>
          <a:p>
            <a:r>
              <a:rPr lang="en-GB" sz="2400" dirty="0">
                <a:latin typeface="Comic Sans MS" panose="030F0702030302020204" pitchFamily="66" charset="0"/>
              </a:rPr>
              <a:t>It picks up electrical impulses generated by the polarization and depolarization of cardiac tissue and translates into a waveform. </a:t>
            </a:r>
          </a:p>
          <a:p>
            <a:r>
              <a:rPr lang="en-GB" sz="2400" dirty="0">
                <a:latin typeface="Comic Sans MS" panose="030F0702030302020204" pitchFamily="66" charset="0"/>
              </a:rPr>
              <a:t>The waveform is then used to measure the rate and regularity of heartbeats, as well as the size and position of the chambers, the presence of any damage to the heart, and the effects of drugs or devices used to regulate the heart</a:t>
            </a:r>
            <a:r>
              <a:rPr lang="en-GB" sz="2400" dirty="0"/>
              <a:t>.</a:t>
            </a:r>
          </a:p>
          <a:p>
            <a:endParaRPr lang="en-GB" sz="2400" dirty="0">
              <a:latin typeface="Comic Sans MS" panose="030F0702030302020204" pitchFamily="66" charset="0"/>
            </a:endParaRPr>
          </a:p>
        </p:txBody>
      </p:sp>
    </p:spTree>
    <p:extLst>
      <p:ext uri="{BB962C8B-B14F-4D97-AF65-F5344CB8AC3E}">
        <p14:creationId xmlns:p14="http://schemas.microsoft.com/office/powerpoint/2010/main" val="40539981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4294967295"/>
          </p:nvPr>
        </p:nvSpPr>
        <p:spPr>
          <a:xfrm>
            <a:off x="914400" y="2769833"/>
            <a:ext cx="7315200" cy="3539527"/>
          </a:xfrm>
          <a:prstGeom prst="rect">
            <a:avLst/>
          </a:prstGeom>
        </p:spPr>
        <p:txBody>
          <a:bodyPr/>
          <a:lstStyle/>
          <a:p>
            <a:endParaRPr lang="en-GB"/>
          </a:p>
        </p:txBody>
      </p:sp>
      <p:pic>
        <p:nvPicPr>
          <p:cNvPr id="23554" name="Picture 2" descr="C:\Users\Dr. Mohamed\Desktop\ECG\unnamed (4).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545"/>
          <a:stretch/>
        </p:blipFill>
        <p:spPr bwMode="auto">
          <a:xfrm>
            <a:off x="1004887" y="671512"/>
            <a:ext cx="7134225" cy="6317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3833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714356"/>
            <a:ext cx="8229600" cy="5381644"/>
          </a:xfrm>
          <a:prstGeom prst="rect">
            <a:avLst/>
          </a:prstGeom>
        </p:spPr>
        <p:txBody>
          <a:bodyPr/>
          <a:lstStyle/>
          <a:p>
            <a:pPr lvl="1">
              <a:buNone/>
            </a:pPr>
            <a:endParaRPr lang="en-GB" dirty="0"/>
          </a:p>
        </p:txBody>
      </p:sp>
      <p:sp>
        <p:nvSpPr>
          <p:cNvPr id="2" name="AutoShape 2" descr="Displaying ecg-pqrst-wave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descr="C:\Users\Dr. Mohamed\Desktop\ECG\unnamed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419200"/>
            <a:ext cx="6048672"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27124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a:stretch/>
        </p:blipFill>
        <p:spPr bwMode="auto">
          <a:xfrm rot="5400000">
            <a:off x="4248474" y="801218"/>
            <a:ext cx="5040558" cy="439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72" y="476672"/>
            <a:ext cx="417499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4759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552" y="1628800"/>
            <a:ext cx="8136904" cy="3672408"/>
          </a:xfrm>
          <a:prstGeom prst="rect">
            <a:avLst/>
          </a:prstGeom>
        </p:spPr>
        <p:txBody>
          <a:bodyPr>
            <a:normAutofit/>
          </a:bodyPr>
          <a:lstStyle/>
          <a:p>
            <a:r>
              <a:rPr lang="en-US" sz="4000" dirty="0"/>
              <a:t>Divide 300 by number of large squares between the R waves]</a:t>
            </a:r>
          </a:p>
          <a:p>
            <a:pPr marL="45720" indent="0">
              <a:buNone/>
            </a:pPr>
            <a:endParaRPr lang="en-US" sz="4000" dirty="0"/>
          </a:p>
          <a:p>
            <a:r>
              <a:rPr lang="en-US" sz="4000" dirty="0"/>
              <a:t>OR Divide 1500 by the number of the small squares</a:t>
            </a:r>
            <a:endParaRPr lang="en-GB" sz="4000" dirty="0"/>
          </a:p>
        </p:txBody>
      </p:sp>
    </p:spTree>
    <p:extLst>
      <p:ext uri="{BB962C8B-B14F-4D97-AF65-F5344CB8AC3E}">
        <p14:creationId xmlns:p14="http://schemas.microsoft.com/office/powerpoint/2010/main" val="3443699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4294967295"/>
          </p:nvPr>
        </p:nvSpPr>
        <p:spPr>
          <a:xfrm>
            <a:off x="914400" y="2769833"/>
            <a:ext cx="7315200" cy="3539527"/>
          </a:xfrm>
          <a:prstGeom prst="rect">
            <a:avLst/>
          </a:prstGeom>
        </p:spPr>
        <p:txBody>
          <a:bodyPr/>
          <a:lstStyle/>
          <a:p>
            <a:endParaRPr lang="en-GB"/>
          </a:p>
        </p:txBody>
      </p:sp>
      <p:pic>
        <p:nvPicPr>
          <p:cNvPr id="16386" name="Picture 2" descr="C:\Users\Dr. Mohamed\Desktop\ECG\unnamed (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825" y="671512"/>
            <a:ext cx="8134350" cy="551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3862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4294967295"/>
          </p:nvPr>
        </p:nvSpPr>
        <p:spPr>
          <a:xfrm>
            <a:off x="914400" y="2769833"/>
            <a:ext cx="7315200" cy="3539527"/>
          </a:xfrm>
          <a:prstGeom prst="rect">
            <a:avLst/>
          </a:prstGeom>
        </p:spPr>
        <p:txBody>
          <a:bodyPr/>
          <a:lstStyle/>
          <a:p>
            <a:endParaRPr lang="en-GB"/>
          </a:p>
        </p:txBody>
      </p:sp>
      <p:pic>
        <p:nvPicPr>
          <p:cNvPr id="4098" name="Picture 2" descr="C:\Users\Dr. Mohamed\Desktop\ECG\unnamed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974031"/>
            <a:ext cx="7128791" cy="4831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3229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endParaRPr lang="en-GB" b="1" dirty="0">
              <a:solidFill>
                <a:srgbClr val="FF0000"/>
              </a:solidFill>
            </a:endParaRPr>
          </a:p>
        </p:txBody>
      </p:sp>
      <p:sp>
        <p:nvSpPr>
          <p:cNvPr id="3" name="Content Placeholder 2"/>
          <p:cNvSpPr>
            <a:spLocks noGrp="1"/>
          </p:cNvSpPr>
          <p:nvPr>
            <p:ph idx="4294967295"/>
          </p:nvPr>
        </p:nvSpPr>
        <p:spPr>
          <a:xfrm>
            <a:off x="914400" y="2769833"/>
            <a:ext cx="7315200" cy="3539527"/>
          </a:xfrm>
          <a:prstGeom prst="rect">
            <a:avLst/>
          </a:prstGeom>
        </p:spPr>
        <p:txBody>
          <a:bodyPr>
            <a:normAutofit/>
          </a:bodyPr>
          <a:lstStyle/>
          <a:p>
            <a:pPr>
              <a:buNone/>
            </a:pPr>
            <a:endParaRPr lang="en-GB" sz="2000" dirty="0"/>
          </a:p>
        </p:txBody>
      </p:sp>
      <p:pic>
        <p:nvPicPr>
          <p:cNvPr id="3074" name="Picture 2" descr="C:\Users\Dr. Mohamed\Desktop\ECG\unnamed (3).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124"/>
          <a:stretch/>
        </p:blipFill>
        <p:spPr bwMode="auto">
          <a:xfrm>
            <a:off x="1187624" y="861499"/>
            <a:ext cx="6984776" cy="5375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774195"/>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nodePh="1">
                                  <p:stCondLst>
                                    <p:cond delay="0"/>
                                  </p:stCondLst>
                                  <p:endCondLst>
                                    <p:cond evt="begin" delay="0">
                                      <p:tn val="12"/>
                                    </p:cond>
                                  </p:end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dissolv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57166"/>
            <a:ext cx="9144000" cy="6143668"/>
          </a:xfrm>
        </p:spPr>
        <p:txBody>
          <a:bodyPr>
            <a:normAutofit/>
          </a:bodyPr>
          <a:lstStyle/>
          <a:p>
            <a:pPr algn="ctr"/>
            <a:endParaRPr lang="en-US" sz="3600" dirty="0"/>
          </a:p>
        </p:txBody>
      </p:sp>
      <p:pic>
        <p:nvPicPr>
          <p:cNvPr id="2050" name="Picture 2" descr="C:\Users\Dr. Mohamed\Desktop\ECG\unnamed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568202"/>
            <a:ext cx="7488832" cy="37330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34235" y="5723964"/>
            <a:ext cx="4737194" cy="369332"/>
          </a:xfrm>
          <a:prstGeom prst="rect">
            <a:avLst/>
          </a:prstGeom>
        </p:spPr>
        <p:txBody>
          <a:bodyPr wrap="none">
            <a:spAutoFit/>
          </a:bodyPr>
          <a:lstStyle/>
          <a:p>
            <a:r>
              <a:rPr lang="en-US" dirty="0"/>
              <a:t>U wave [Repolarization of </a:t>
            </a:r>
            <a:r>
              <a:rPr lang="en-US"/>
              <a:t>Papillary muscles]</a:t>
            </a:r>
            <a:endParaRPr lang="en-GB" dirty="0"/>
          </a:p>
        </p:txBody>
      </p:sp>
    </p:spTree>
    <p:extLst>
      <p:ext uri="{BB962C8B-B14F-4D97-AF65-F5344CB8AC3E}">
        <p14:creationId xmlns:p14="http://schemas.microsoft.com/office/powerpoint/2010/main" val="396197326"/>
      </p:ext>
    </p:extLst>
  </p:cSld>
  <p:clrMapOvr>
    <a:masterClrMapping/>
  </p:clrMapOvr>
  <p:transition spd="med">
    <p:wheel spokes="8"/>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4294967295"/>
          </p:nvPr>
        </p:nvSpPr>
        <p:spPr>
          <a:xfrm>
            <a:off x="914400" y="2769833"/>
            <a:ext cx="7315200" cy="3539527"/>
          </a:xfrm>
          <a:prstGeom prst="rect">
            <a:avLst/>
          </a:prstGeom>
        </p:spPr>
        <p:txBody>
          <a:bodyPr/>
          <a:lstStyle/>
          <a:p>
            <a:endParaRPr lang="en-GB"/>
          </a:p>
        </p:txBody>
      </p:sp>
      <p:pic>
        <p:nvPicPr>
          <p:cNvPr id="5122" name="Picture 2" descr="C:\Users\Dr. Mohamed\Desktop\ECG\unnamed (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275" y="1562100"/>
            <a:ext cx="779145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4502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4294967295"/>
          </p:nvPr>
        </p:nvSpPr>
        <p:spPr>
          <a:xfrm>
            <a:off x="914400" y="2769833"/>
            <a:ext cx="7315200" cy="3539527"/>
          </a:xfrm>
          <a:prstGeom prst="rect">
            <a:avLst/>
          </a:prstGeom>
        </p:spPr>
        <p:txBody>
          <a:bodyPr/>
          <a:lstStyle/>
          <a:p>
            <a:endParaRPr lang="en-GB"/>
          </a:p>
        </p:txBody>
      </p:sp>
      <p:pic>
        <p:nvPicPr>
          <p:cNvPr id="19458" name="Picture 2" descr="C:\Users\Dr. Mohamed\Desktop\ECG\unnamed (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484784"/>
            <a:ext cx="8352928"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1859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544715"/>
            <a:ext cx="7315200" cy="1154097"/>
          </a:xfrm>
        </p:spPr>
        <p:txBody>
          <a:bodyPr/>
          <a:lstStyle/>
          <a:p>
            <a:endParaRPr lang="en-GB"/>
          </a:p>
        </p:txBody>
      </p:sp>
      <p:sp>
        <p:nvSpPr>
          <p:cNvPr id="3" name="Content Placeholder 2"/>
          <p:cNvSpPr>
            <a:spLocks noGrp="1"/>
          </p:cNvSpPr>
          <p:nvPr>
            <p:ph idx="4294967295"/>
          </p:nvPr>
        </p:nvSpPr>
        <p:spPr>
          <a:xfrm>
            <a:off x="3247519" y="2852936"/>
            <a:ext cx="7315200" cy="3539527"/>
          </a:xfrm>
          <a:prstGeom prst="rect">
            <a:avLst/>
          </a:prstGeom>
        </p:spPr>
        <p:txBody>
          <a:bodyPr/>
          <a:lstStyle/>
          <a:p>
            <a:pPr marL="45720" indent="0">
              <a:buNone/>
            </a:pPr>
            <a:r>
              <a:rPr lang="en-US" dirty="0"/>
              <a:t>Sagging depression </a:t>
            </a:r>
            <a:endParaRPr lang="en-GB" dirty="0"/>
          </a:p>
        </p:txBody>
      </p:sp>
      <p:pic>
        <p:nvPicPr>
          <p:cNvPr id="6146" name="Picture 2" descr="C:\Users\Dr. Mohamed\Desktop\ECG\unnamed (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60648"/>
            <a:ext cx="4104456" cy="229056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Dr. Mohamed\Desktop\ECG\unnamed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3523828"/>
            <a:ext cx="3750136" cy="3217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4332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4294967295"/>
          </p:nvPr>
        </p:nvSpPr>
        <p:spPr>
          <a:xfrm>
            <a:off x="914400" y="2769833"/>
            <a:ext cx="7315200" cy="3539527"/>
          </a:xfrm>
          <a:prstGeom prst="rect">
            <a:avLst/>
          </a:prstGeom>
        </p:spPr>
        <p:txBody>
          <a:bodyPr/>
          <a:lstStyle/>
          <a:p>
            <a:r>
              <a:rPr lang="en-US" dirty="0" err="1"/>
              <a:t>kljkl</a:t>
            </a:r>
            <a:endParaRPr lang="en-GB" dirty="0"/>
          </a:p>
        </p:txBody>
      </p:sp>
      <p:pic>
        <p:nvPicPr>
          <p:cNvPr id="8194" name="Picture 2" descr="C:\Users\Dr. Mohamed\Desktop\ECG\unnamed (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5" y="2071687"/>
            <a:ext cx="8743950" cy="27146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48286" y="5445224"/>
            <a:ext cx="1235338" cy="369332"/>
          </a:xfrm>
          <a:prstGeom prst="rect">
            <a:avLst/>
          </a:prstGeom>
        </p:spPr>
        <p:txBody>
          <a:bodyPr wrap="none">
            <a:spAutoFit/>
          </a:bodyPr>
          <a:lstStyle/>
          <a:p>
            <a:pPr marL="45720" indent="0">
              <a:buNone/>
            </a:pPr>
            <a:r>
              <a:rPr lang="en-US" dirty="0"/>
              <a:t>Trigeminy</a:t>
            </a:r>
            <a:endParaRPr lang="en-GB" dirty="0"/>
          </a:p>
        </p:txBody>
      </p:sp>
    </p:spTree>
    <p:extLst>
      <p:ext uri="{BB962C8B-B14F-4D97-AF65-F5344CB8AC3E}">
        <p14:creationId xmlns:p14="http://schemas.microsoft.com/office/powerpoint/2010/main" val="692737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9218" name="Picture 2" descr="C:\Users\Dr. Mohamed\Desktop\ECG\unnamed (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221879"/>
            <a:ext cx="7200799" cy="4079329"/>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3803836" y="5733256"/>
            <a:ext cx="1536325" cy="53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2208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27384"/>
            <a:ext cx="9144000" cy="6885384"/>
          </a:xfrm>
        </p:spPr>
        <p:txBody>
          <a:bodyPr>
            <a:normAutofit/>
          </a:bodyPr>
          <a:lstStyle/>
          <a:p>
            <a:pPr>
              <a:buNone/>
            </a:pPr>
            <a:r>
              <a:rPr lang="en-GB" sz="3600" b="1" u="sng" dirty="0">
                <a:latin typeface="Comic Sans MS" pitchFamily="66" charset="0"/>
              </a:rPr>
              <a:t>Name</a:t>
            </a:r>
            <a:r>
              <a:rPr lang="en-GB" sz="3600" b="1" dirty="0">
                <a:latin typeface="Comic Sans MS" pitchFamily="66" charset="0"/>
              </a:rPr>
              <a:t>: </a:t>
            </a:r>
            <a:r>
              <a:rPr lang="en-US" sz="3200" dirty="0">
                <a:latin typeface="Comic Sans MS" pitchFamily="66" charset="0"/>
              </a:rPr>
              <a:t>Colocynth capsule</a:t>
            </a:r>
            <a:endParaRPr lang="en-GB" sz="3200" dirty="0">
              <a:latin typeface="Comic Sans MS" pitchFamily="66" charset="0"/>
            </a:endParaRPr>
          </a:p>
          <a:p>
            <a:pPr>
              <a:buNone/>
            </a:pPr>
            <a:r>
              <a:rPr lang="en-US" sz="3600" b="1" u="sng" dirty="0">
                <a:latin typeface="Comic Sans MS" pitchFamily="66" charset="0"/>
              </a:rPr>
              <a:t>Description</a:t>
            </a:r>
            <a:r>
              <a:rPr lang="en-US" sz="3200" dirty="0">
                <a:latin typeface="Comic Sans MS" pitchFamily="66" charset="0"/>
              </a:rPr>
              <a:t>: </a:t>
            </a:r>
          </a:p>
          <a:p>
            <a:pPr>
              <a:buNone/>
            </a:pPr>
            <a:r>
              <a:rPr lang="en-US" sz="3200" dirty="0">
                <a:latin typeface="Comic Sans MS" pitchFamily="66" charset="0"/>
              </a:rPr>
              <a:t>Large - Spherical - Smooth - Yellow - Capsule.</a:t>
            </a:r>
            <a:endParaRPr lang="en-GB" sz="3200" dirty="0">
              <a:latin typeface="Comic Sans MS" pitchFamily="66" charset="0"/>
            </a:endParaRPr>
          </a:p>
          <a:p>
            <a:pPr>
              <a:buNone/>
            </a:pPr>
            <a:r>
              <a:rPr lang="en-GB" sz="3600" b="1" u="sng" dirty="0">
                <a:latin typeface="Comic Sans MS" pitchFamily="66" charset="0"/>
              </a:rPr>
              <a:t>Active Principle</a:t>
            </a:r>
          </a:p>
          <a:p>
            <a:pPr marL="0" indent="0">
              <a:lnSpc>
                <a:spcPct val="90000"/>
              </a:lnSpc>
              <a:buNone/>
            </a:pPr>
            <a:r>
              <a:rPr lang="en-US" sz="3200" dirty="0">
                <a:latin typeface="Comic Sans MS" pitchFamily="66" charset="0"/>
              </a:rPr>
              <a:t>Colocynthin</a:t>
            </a:r>
            <a:r>
              <a:rPr lang="en-US" sz="3200" dirty="0">
                <a:solidFill>
                  <a:schemeClr val="tx2"/>
                </a:solidFill>
              </a:rPr>
              <a:t> </a:t>
            </a:r>
            <a:endParaRPr lang="en-GB" sz="3200" dirty="0">
              <a:latin typeface="Comic Sans MS" pitchFamily="66" charset="0"/>
            </a:endParaRPr>
          </a:p>
          <a:p>
            <a:pPr>
              <a:buNone/>
            </a:pPr>
            <a:r>
              <a:rPr lang="en-GB" sz="3600" b="1" u="sng" dirty="0">
                <a:latin typeface="Comic Sans MS" pitchFamily="66" charset="0"/>
              </a:rPr>
              <a:t>Action</a:t>
            </a:r>
          </a:p>
          <a:p>
            <a:pPr marL="0" indent="0">
              <a:lnSpc>
                <a:spcPct val="90000"/>
              </a:lnSpc>
              <a:buNone/>
            </a:pPr>
            <a:r>
              <a:rPr lang="en-US" sz="3200" dirty="0">
                <a:latin typeface="Comic Sans MS" pitchFamily="66" charset="0"/>
              </a:rPr>
              <a:t>Drastic purgative</a:t>
            </a:r>
          </a:p>
          <a:p>
            <a:pPr marL="0" indent="0">
              <a:lnSpc>
                <a:spcPct val="90000"/>
              </a:lnSpc>
              <a:buNone/>
            </a:pPr>
            <a:r>
              <a:rPr lang="en-US" sz="3200" dirty="0">
                <a:latin typeface="Comic Sans MS" pitchFamily="66" charset="0"/>
              </a:rPr>
              <a:t>Abortifacient</a:t>
            </a:r>
          </a:p>
          <a:p>
            <a:pPr>
              <a:buNone/>
            </a:pPr>
            <a:endParaRPr lang="en-GB" sz="3200" dirty="0">
              <a:latin typeface="Comic Sans MS" pitchFamily="66" charset="0"/>
            </a:endParaRPr>
          </a:p>
        </p:txBody>
      </p:sp>
    </p:spTree>
    <p:extLst>
      <p:ext uri="{BB962C8B-B14F-4D97-AF65-F5344CB8AC3E}">
        <p14:creationId xmlns:p14="http://schemas.microsoft.com/office/powerpoint/2010/main" val="33212013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581128"/>
            <a:ext cx="7315200" cy="1154097"/>
          </a:xfrm>
        </p:spPr>
        <p:txBody>
          <a:bodyPr>
            <a:normAutofit fontScale="90000"/>
          </a:bodyPr>
          <a:lstStyle/>
          <a:p>
            <a:pPr algn="ctr"/>
            <a:br>
              <a:rPr lang="en-US" dirty="0"/>
            </a:br>
            <a:br>
              <a:rPr lang="en-GB" dirty="0"/>
            </a:br>
            <a:r>
              <a:rPr lang="en-GB" dirty="0"/>
              <a:t>Sinus Bradycardia</a:t>
            </a:r>
          </a:p>
        </p:txBody>
      </p:sp>
      <p:sp>
        <p:nvSpPr>
          <p:cNvPr id="3" name="Content Placeholder 2"/>
          <p:cNvSpPr>
            <a:spLocks noGrp="1"/>
          </p:cNvSpPr>
          <p:nvPr>
            <p:ph idx="4294967295"/>
          </p:nvPr>
        </p:nvSpPr>
        <p:spPr>
          <a:xfrm>
            <a:off x="3635896" y="2564904"/>
            <a:ext cx="7315200" cy="3539527"/>
          </a:xfrm>
          <a:prstGeom prst="rect">
            <a:avLst/>
          </a:prstGeom>
        </p:spPr>
        <p:txBody>
          <a:bodyPr/>
          <a:lstStyle/>
          <a:p>
            <a:pPr algn="ctr"/>
            <a:r>
              <a:rPr lang="en-US" dirty="0"/>
              <a:t>  </a:t>
            </a:r>
            <a:endParaRPr lang="en-GB" dirty="0"/>
          </a:p>
        </p:txBody>
      </p:sp>
      <p:pic>
        <p:nvPicPr>
          <p:cNvPr id="13314" name="Picture 2" descr="C:\Users\Dr. Mohamed\Desktop\ECG\unnamed (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060849"/>
            <a:ext cx="7272808" cy="1982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1168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4294967295"/>
          </p:nvPr>
        </p:nvSpPr>
        <p:spPr>
          <a:xfrm>
            <a:off x="914400" y="2769833"/>
            <a:ext cx="7315200" cy="3539527"/>
          </a:xfrm>
          <a:prstGeom prst="rect">
            <a:avLst/>
          </a:prstGeom>
        </p:spPr>
        <p:txBody>
          <a:bodyPr/>
          <a:lstStyle/>
          <a:p>
            <a:endParaRPr lang="en-GB"/>
          </a:p>
        </p:txBody>
      </p:sp>
      <p:pic>
        <p:nvPicPr>
          <p:cNvPr id="14338" name="Picture 2" descr="C:\Users\Dr. Mohamed\Desktop\ECG\unnamed (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764704"/>
            <a:ext cx="3240360"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7603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4294967295"/>
          </p:nvPr>
        </p:nvSpPr>
        <p:spPr>
          <a:xfrm>
            <a:off x="914400" y="2769833"/>
            <a:ext cx="7315200" cy="3539527"/>
          </a:xfrm>
          <a:prstGeom prst="rect">
            <a:avLst/>
          </a:prstGeom>
        </p:spPr>
        <p:txBody>
          <a:bodyPr/>
          <a:lstStyle/>
          <a:p>
            <a:endParaRPr lang="en-GB"/>
          </a:p>
        </p:txBody>
      </p:sp>
      <p:pic>
        <p:nvPicPr>
          <p:cNvPr id="15362" name="Picture 2" descr="C:\Users\Dr. Mohamed\Desktop\ECG\unnamed (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476672"/>
            <a:ext cx="5112568"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8796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4294967295"/>
          </p:nvPr>
        </p:nvSpPr>
        <p:spPr>
          <a:xfrm>
            <a:off x="914400" y="2769833"/>
            <a:ext cx="7315200" cy="3539527"/>
          </a:xfrm>
          <a:prstGeom prst="rect">
            <a:avLst/>
          </a:prstGeom>
        </p:spPr>
        <p:txBody>
          <a:bodyPr/>
          <a:lstStyle/>
          <a:p>
            <a:endParaRPr lang="en-GB"/>
          </a:p>
        </p:txBody>
      </p:sp>
      <p:pic>
        <p:nvPicPr>
          <p:cNvPr id="17410" name="Picture 2" descr="C:\Users\Dr. Mohamed\Desktop\ECG\unnamed (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27" y="0"/>
            <a:ext cx="91017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6071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4294967295"/>
          </p:nvPr>
        </p:nvSpPr>
        <p:spPr>
          <a:xfrm>
            <a:off x="914400" y="2769833"/>
            <a:ext cx="7315200" cy="3539527"/>
          </a:xfrm>
          <a:prstGeom prst="rect">
            <a:avLst/>
          </a:prstGeom>
        </p:spPr>
        <p:txBody>
          <a:bodyPr/>
          <a:lstStyle/>
          <a:p>
            <a:endParaRPr lang="en-GB"/>
          </a:p>
        </p:txBody>
      </p:sp>
      <p:pic>
        <p:nvPicPr>
          <p:cNvPr id="18434" name="Picture 2" descr="C:\Users\Dr. Mohamed\Desktop\ECG\unnamed (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0675" y="671512"/>
            <a:ext cx="5962650" cy="551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3404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4294967295"/>
          </p:nvPr>
        </p:nvSpPr>
        <p:spPr>
          <a:xfrm>
            <a:off x="914400" y="2769833"/>
            <a:ext cx="7315200" cy="3539527"/>
          </a:xfrm>
          <a:prstGeom prst="rect">
            <a:avLst/>
          </a:prstGeom>
        </p:spPr>
        <p:txBody>
          <a:bodyPr/>
          <a:lstStyle/>
          <a:p>
            <a:endParaRPr lang="en-GB"/>
          </a:p>
        </p:txBody>
      </p:sp>
      <p:pic>
        <p:nvPicPr>
          <p:cNvPr id="21506" name="Picture 2" descr="C:\Users\Dr. Mohamed\Desktop\ECG\unnamed (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407418"/>
            <a:ext cx="7920880" cy="4325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7482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4294967295"/>
          </p:nvPr>
        </p:nvSpPr>
        <p:spPr>
          <a:xfrm>
            <a:off x="914400" y="2769833"/>
            <a:ext cx="7315200" cy="3539527"/>
          </a:xfrm>
          <a:prstGeom prst="rect">
            <a:avLst/>
          </a:prstGeom>
        </p:spPr>
        <p:txBody>
          <a:bodyPr/>
          <a:lstStyle/>
          <a:p>
            <a:endParaRPr lang="en-GB"/>
          </a:p>
        </p:txBody>
      </p:sp>
      <p:pic>
        <p:nvPicPr>
          <p:cNvPr id="22530" name="Picture 2" descr="C:\Users\Dr. Mohamed\Desktop\ECG\unnamed (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406277"/>
            <a:ext cx="7488831" cy="418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3918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03210" y="1600200"/>
            <a:ext cx="7337579" cy="4114800"/>
          </a:xfrm>
        </p:spPr>
      </p:pic>
    </p:spTree>
    <p:extLst>
      <p:ext uri="{BB962C8B-B14F-4D97-AF65-F5344CB8AC3E}">
        <p14:creationId xmlns:p14="http://schemas.microsoft.com/office/powerpoint/2010/main" val="39089983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9600" y="1417638"/>
            <a:ext cx="7924800" cy="4315618"/>
          </a:xfrm>
        </p:spPr>
      </p:pic>
    </p:spTree>
    <p:extLst>
      <p:ext uri="{BB962C8B-B14F-4D97-AF65-F5344CB8AC3E}">
        <p14:creationId xmlns:p14="http://schemas.microsoft.com/office/powerpoint/2010/main" val="32057691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9552" y="476672"/>
            <a:ext cx="7924800" cy="4896544"/>
          </a:xfrm>
        </p:spPr>
        <p:txBody>
          <a:bodyPr/>
          <a:lstStyle/>
          <a:p>
            <a:r>
              <a:rPr lang="en-US" dirty="0"/>
              <a:t>Causes of Prolonged PR interval:</a:t>
            </a:r>
          </a:p>
          <a:p>
            <a:pPr lvl="1"/>
            <a:r>
              <a:rPr lang="en-US" dirty="0"/>
              <a:t>TCA </a:t>
            </a:r>
          </a:p>
          <a:p>
            <a:pPr lvl="1"/>
            <a:r>
              <a:rPr lang="en-US" dirty="0"/>
              <a:t>ß- blockers</a:t>
            </a:r>
          </a:p>
          <a:p>
            <a:r>
              <a:rPr lang="en-US" dirty="0"/>
              <a:t>Causes of Widening of QRS Complex:</a:t>
            </a:r>
          </a:p>
          <a:p>
            <a:pPr lvl="1"/>
            <a:r>
              <a:rPr lang="en-US" dirty="0"/>
              <a:t>TCA</a:t>
            </a:r>
          </a:p>
          <a:p>
            <a:pPr lvl="1"/>
            <a:r>
              <a:rPr lang="en-US" dirty="0"/>
              <a:t>Antipsychotics</a:t>
            </a:r>
          </a:p>
          <a:p>
            <a:pPr lvl="1"/>
            <a:r>
              <a:rPr lang="en-US" dirty="0"/>
              <a:t>Cocaine</a:t>
            </a:r>
          </a:p>
          <a:p>
            <a:r>
              <a:rPr lang="en-US" dirty="0"/>
              <a:t>Causes of Prolonged QT Interval:</a:t>
            </a:r>
          </a:p>
          <a:p>
            <a:pPr lvl="1"/>
            <a:r>
              <a:rPr lang="en-US" dirty="0"/>
              <a:t>TCA</a:t>
            </a:r>
          </a:p>
          <a:p>
            <a:pPr lvl="1"/>
            <a:r>
              <a:rPr lang="en-US" dirty="0"/>
              <a:t>Antipsychotics</a:t>
            </a:r>
          </a:p>
          <a:p>
            <a:pPr lvl="1"/>
            <a:r>
              <a:rPr lang="en-US"/>
              <a:t>Arsenic</a:t>
            </a:r>
            <a:endParaRPr lang="en-US" dirty="0"/>
          </a:p>
          <a:p>
            <a:endParaRPr lang="en-GB" dirty="0"/>
          </a:p>
        </p:txBody>
      </p:sp>
    </p:spTree>
    <p:extLst>
      <p:ext uri="{BB962C8B-B14F-4D97-AF65-F5344CB8AC3E}">
        <p14:creationId xmlns:p14="http://schemas.microsoft.com/office/powerpoint/2010/main" val="20415256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datura%20stramonium-doornappel-03"/>
          <p:cNvPicPr>
            <a:picLocks noGrp="1" noChangeAspect="1" noChangeArrowheads="1"/>
          </p:cNvPicPr>
          <p:nvPr>
            <p:ph sz="quarter" idx="13"/>
          </p:nvPr>
        </p:nvPicPr>
        <p:blipFill>
          <a:blip r:embed="rId2" cstate="print">
            <a:lum bright="18000"/>
          </a:blip>
          <a:srcRect/>
          <a:stretch>
            <a:fillRect/>
          </a:stretch>
        </p:blipFill>
        <p:spPr bwMode="auto">
          <a:xfrm>
            <a:off x="323528" y="980728"/>
            <a:ext cx="3960440" cy="4464496"/>
          </a:xfrm>
          <a:prstGeom prst="rect">
            <a:avLst/>
          </a:prstGeom>
          <a:noFill/>
          <a:ln w="9525">
            <a:noFill/>
            <a:miter lim="800000"/>
            <a:headEnd/>
            <a:tailEnd/>
          </a:ln>
        </p:spPr>
      </p:pic>
      <p:pic>
        <p:nvPicPr>
          <p:cNvPr id="1027" name="Picture 3" descr="C:\Users\Dr. Mohamed\Pictures\imagesCAY672HI.jpg"/>
          <p:cNvPicPr>
            <a:picLocks noChangeAspect="1" noChangeArrowheads="1"/>
          </p:cNvPicPr>
          <p:nvPr/>
        </p:nvPicPr>
        <p:blipFill>
          <a:blip r:embed="rId3" cstate="print"/>
          <a:srcRect/>
          <a:stretch>
            <a:fillRect/>
          </a:stretch>
        </p:blipFill>
        <p:spPr bwMode="auto">
          <a:xfrm>
            <a:off x="4860032" y="908720"/>
            <a:ext cx="3960440" cy="453650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0"/>
            <a:ext cx="9144000" cy="6858000"/>
          </a:xfrm>
        </p:spPr>
        <p:txBody>
          <a:bodyPr>
            <a:normAutofit/>
          </a:bodyPr>
          <a:lstStyle/>
          <a:p>
            <a:pPr>
              <a:buNone/>
            </a:pPr>
            <a:r>
              <a:rPr lang="en-GB" sz="2800" b="1" u="sng" dirty="0">
                <a:latin typeface="Comic Sans MS" pitchFamily="66" charset="0"/>
              </a:rPr>
              <a:t>Name</a:t>
            </a:r>
            <a:r>
              <a:rPr lang="en-GB" sz="2800" b="1" dirty="0">
                <a:latin typeface="Comic Sans MS" pitchFamily="66" charset="0"/>
              </a:rPr>
              <a:t>: </a:t>
            </a:r>
            <a:r>
              <a:rPr lang="en-GB" sz="2800" dirty="0">
                <a:latin typeface="Comic Sans MS" pitchFamily="66" charset="0"/>
              </a:rPr>
              <a:t>Datura capsule</a:t>
            </a:r>
            <a:endParaRPr lang="en-GB" sz="2800" b="1" dirty="0">
              <a:latin typeface="Comic Sans MS" pitchFamily="66" charset="0"/>
            </a:endParaRPr>
          </a:p>
          <a:p>
            <a:pPr>
              <a:buNone/>
            </a:pPr>
            <a:r>
              <a:rPr lang="en-GB" sz="2800" b="1" u="sng" dirty="0">
                <a:latin typeface="Comic Sans MS" pitchFamily="66" charset="0"/>
              </a:rPr>
              <a:t>Active Principle</a:t>
            </a:r>
          </a:p>
          <a:p>
            <a:pPr>
              <a:buNone/>
            </a:pPr>
            <a:r>
              <a:rPr lang="en-GB" sz="2800" dirty="0">
                <a:latin typeface="Comic Sans MS" pitchFamily="66" charset="0"/>
              </a:rPr>
              <a:t>- Atropine </a:t>
            </a:r>
          </a:p>
          <a:p>
            <a:pPr>
              <a:buNone/>
            </a:pPr>
            <a:r>
              <a:rPr lang="en-GB" sz="2800" dirty="0">
                <a:latin typeface="Comic Sans MS" pitchFamily="66" charset="0"/>
              </a:rPr>
              <a:t>- Hyoscyamine</a:t>
            </a:r>
          </a:p>
          <a:p>
            <a:pPr>
              <a:buNone/>
            </a:pPr>
            <a:r>
              <a:rPr lang="en-GB" sz="2800" dirty="0">
                <a:latin typeface="Comic Sans MS" pitchFamily="66" charset="0"/>
              </a:rPr>
              <a:t>- Hyoscine</a:t>
            </a:r>
          </a:p>
          <a:p>
            <a:pPr>
              <a:buNone/>
            </a:pPr>
            <a:r>
              <a:rPr lang="en-GB" sz="2800" b="1" u="sng" dirty="0">
                <a:latin typeface="Comic Sans MS" pitchFamily="66" charset="0"/>
              </a:rPr>
              <a:t>Action</a:t>
            </a:r>
          </a:p>
          <a:p>
            <a:pPr>
              <a:buNone/>
            </a:pPr>
            <a:r>
              <a:rPr lang="en-GB" sz="2800" i="1" dirty="0">
                <a:latin typeface="Comic Sans MS" pitchFamily="66" charset="0"/>
              </a:rPr>
              <a:t>- Atropine &amp; Hyoscyamine:</a:t>
            </a:r>
            <a:r>
              <a:rPr lang="en-GB" sz="2800" dirty="0">
                <a:latin typeface="Comic Sans MS" pitchFamily="66" charset="0"/>
              </a:rPr>
              <a:t> </a:t>
            </a:r>
          </a:p>
          <a:p>
            <a:pPr>
              <a:buNone/>
            </a:pPr>
            <a:r>
              <a:rPr lang="en-GB" sz="2800" dirty="0">
                <a:latin typeface="Comic Sans MS" pitchFamily="66" charset="0"/>
              </a:rPr>
              <a:t>	CNS </a:t>
            </a:r>
            <a:r>
              <a:rPr lang="en-GB" sz="2800" i="1" u="sng" dirty="0">
                <a:latin typeface="Comic Sans MS" pitchFamily="66" charset="0"/>
              </a:rPr>
              <a:t>stimulation </a:t>
            </a:r>
            <a:r>
              <a:rPr lang="en-GB" sz="2800" dirty="0">
                <a:latin typeface="Comic Sans MS" pitchFamily="66" charset="0"/>
              </a:rPr>
              <a:t>followed by </a:t>
            </a:r>
            <a:r>
              <a:rPr lang="en-GB" sz="2800" i="1" u="sng" dirty="0">
                <a:latin typeface="Comic Sans MS" pitchFamily="66" charset="0"/>
              </a:rPr>
              <a:t>depression</a:t>
            </a:r>
          </a:p>
          <a:p>
            <a:pPr>
              <a:buNone/>
            </a:pPr>
            <a:r>
              <a:rPr lang="en-GB" sz="2800" i="1" dirty="0">
                <a:latin typeface="Comic Sans MS" pitchFamily="66" charset="0"/>
              </a:rPr>
              <a:t>- Hyoscine: </a:t>
            </a:r>
          </a:p>
          <a:p>
            <a:pPr>
              <a:buNone/>
            </a:pPr>
            <a:r>
              <a:rPr lang="en-GB" sz="2800" i="1" dirty="0">
                <a:latin typeface="Comic Sans MS" pitchFamily="66" charset="0"/>
              </a:rPr>
              <a:t>	</a:t>
            </a:r>
            <a:r>
              <a:rPr lang="en-GB" sz="2800" dirty="0">
                <a:latin typeface="Comic Sans MS" pitchFamily="66" charset="0"/>
              </a:rPr>
              <a:t>CNS </a:t>
            </a:r>
            <a:r>
              <a:rPr lang="en-GB" sz="2800" i="1" u="sng" dirty="0">
                <a:latin typeface="Comic Sans MS" pitchFamily="66" charset="0"/>
              </a:rPr>
              <a:t>depression</a:t>
            </a:r>
            <a:r>
              <a:rPr lang="en-GB" sz="2800" dirty="0">
                <a:latin typeface="Comic Sans MS" pitchFamily="66" charset="0"/>
              </a:rPr>
              <a:t> without initial stimulation </a:t>
            </a:r>
          </a:p>
          <a:p>
            <a:pPr>
              <a:buNone/>
            </a:pPr>
            <a:endParaRPr lang="en-GB" sz="2800" dirty="0">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opilag1b"/>
          <p:cNvPicPr>
            <a:picLocks noGrp="1" noChangeAspect="1" noChangeArrowheads="1"/>
          </p:cNvPicPr>
          <p:nvPr>
            <p:ph sz="quarter" idx="13"/>
          </p:nvPr>
        </p:nvPicPr>
        <p:blipFill>
          <a:blip r:embed="rId2" cstate="print"/>
          <a:stretch>
            <a:fillRect/>
          </a:stretch>
        </p:blipFill>
        <p:spPr>
          <a:xfrm>
            <a:off x="251098" y="1556792"/>
            <a:ext cx="2808734" cy="2952328"/>
          </a:xfrm>
          <a:noFill/>
          <a:ln/>
        </p:spPr>
      </p:pic>
      <p:pic>
        <p:nvPicPr>
          <p:cNvPr id="2050" name="Picture 2" descr="C:\Users\Dr. Mohamed\Pictures\imagesCAA7CK4S.jpg"/>
          <p:cNvPicPr>
            <a:picLocks noChangeAspect="1" noChangeArrowheads="1"/>
          </p:cNvPicPr>
          <p:nvPr/>
        </p:nvPicPr>
        <p:blipFill>
          <a:blip r:embed="rId3" cstate="print"/>
          <a:srcRect/>
          <a:stretch>
            <a:fillRect/>
          </a:stretch>
        </p:blipFill>
        <p:spPr bwMode="auto">
          <a:xfrm>
            <a:off x="3275856" y="1628800"/>
            <a:ext cx="2664296" cy="2880320"/>
          </a:xfrm>
          <a:prstGeom prst="rect">
            <a:avLst/>
          </a:prstGeom>
          <a:noFill/>
        </p:spPr>
      </p:pic>
      <p:pic>
        <p:nvPicPr>
          <p:cNvPr id="2051" name="Picture 3" descr="C:\Users\Dr. Mohamed\Pictures\untitledpp.bmp"/>
          <p:cNvPicPr>
            <a:picLocks noChangeAspect="1" noChangeArrowheads="1"/>
          </p:cNvPicPr>
          <p:nvPr/>
        </p:nvPicPr>
        <p:blipFill>
          <a:blip r:embed="rId4" cstate="print"/>
          <a:srcRect/>
          <a:stretch>
            <a:fillRect/>
          </a:stretch>
        </p:blipFill>
        <p:spPr bwMode="auto">
          <a:xfrm>
            <a:off x="6228184" y="1628800"/>
            <a:ext cx="2664296" cy="28083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517</TotalTime>
  <Words>1001</Words>
  <Application>Microsoft Office PowerPoint</Application>
  <PresentationFormat>On-screen Show (4:3)</PresentationFormat>
  <Paragraphs>220</Paragraphs>
  <Slides>69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Narrow</vt:lpstr>
      <vt:lpstr>Calibri</vt:lpstr>
      <vt:lpstr>Comic Sans MS</vt:lpstr>
      <vt:lpstr>Wingdings</vt:lpstr>
      <vt:lpstr>Wingdings 2</vt:lpstr>
      <vt:lpstr>Horizon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Interpretation of Lab Results 1</vt:lpstr>
      <vt:lpstr>Normal Values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Sinus Bradycardia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Mohamed</dc:creator>
  <cp:lastModifiedBy>Dr.hala saied</cp:lastModifiedBy>
  <cp:revision>101</cp:revision>
  <dcterms:created xsi:type="dcterms:W3CDTF">2008-12-01T12:35:01Z</dcterms:created>
  <dcterms:modified xsi:type="dcterms:W3CDTF">2021-10-30T08:08:31Z</dcterms:modified>
</cp:coreProperties>
</file>