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417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614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84649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806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024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131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9461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019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932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925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5080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0DC7C-B559-4B10-9A1E-C87BAC7C5DF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B99E4-3D27-4C1D-A256-72889647AE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759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629400"/>
          </a:xfrm>
        </p:spPr>
        <p:txBody>
          <a:bodyPr/>
          <a:lstStyle/>
          <a:p>
            <a:r>
              <a:rPr lang="en-US" dirty="0" smtClean="0"/>
              <a:t>ECG: electrocardiogram</a:t>
            </a:r>
          </a:p>
          <a:p>
            <a:r>
              <a:rPr lang="en-US" dirty="0" err="1" smtClean="0"/>
              <a:t>Def</a:t>
            </a:r>
            <a:r>
              <a:rPr lang="en-US" dirty="0" smtClean="0"/>
              <a:t>: recording the electric activity of the heart (represent the summation of the action potentials of the myocardial fibers)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067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839200" cy="6629400"/>
          </a:xfrm>
        </p:spPr>
        <p:txBody>
          <a:bodyPr/>
          <a:lstStyle/>
          <a:p>
            <a:r>
              <a:rPr lang="en-US" dirty="0" smtClean="0"/>
              <a:t>Relation between action potential of ventricle &amp; ECG: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6985927"/>
              </p:ext>
            </p:extLst>
          </p:nvPr>
        </p:nvGraphicFramePr>
        <p:xfrm>
          <a:off x="457200" y="1143000"/>
          <a:ext cx="8305800" cy="99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497840">
                <a:tc>
                  <a:txBody>
                    <a:bodyPr/>
                    <a:lstStyle/>
                    <a:p>
                      <a:r>
                        <a:rPr lang="en-US" dirty="0" smtClean="0"/>
                        <a:t>QRS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S-T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497840">
                <a:tc>
                  <a:txBody>
                    <a:bodyPr/>
                    <a:lstStyle/>
                    <a:p>
                      <a:r>
                        <a:rPr lang="en-US" dirty="0" smtClean="0"/>
                        <a:t>Ventricle depolarization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plateau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 rapid repolarization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6931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 smtClean="0"/>
              <a:t>Abnormal ECG: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78266081"/>
              </p:ext>
            </p:extLst>
          </p:nvPr>
        </p:nvGraphicFramePr>
        <p:xfrm>
          <a:off x="152400" y="609600"/>
          <a:ext cx="86868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698761">
                <a:tc>
                  <a:txBody>
                    <a:bodyPr/>
                    <a:lstStyle/>
                    <a:p>
                      <a:r>
                        <a:rPr lang="en-US" dirty="0" smtClean="0"/>
                        <a:t>Disorders of rhythm (HR)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Disorders of conduction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Myocardial lesions</a:t>
                      </a:r>
                      <a:endParaRPr lang="en-US" dirty="0"/>
                    </a:p>
                  </a:txBody>
                  <a:tcPr/>
                </a:tc>
              </a:tr>
              <a:tr h="5397239">
                <a:tc>
                  <a:txBody>
                    <a:bodyPr/>
                    <a:lstStyle/>
                    <a:p>
                      <a:r>
                        <a:rPr lang="en-US" dirty="0" smtClean="0"/>
                        <a:t>1-Sinus tachycardia</a:t>
                      </a:r>
                    </a:p>
                    <a:p>
                      <a:r>
                        <a:rPr lang="en-US" dirty="0" smtClean="0"/>
                        <a:t>Increase HR &gt;100b/min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2-Sinus </a:t>
                      </a:r>
                      <a:r>
                        <a:rPr lang="en-US" dirty="0" err="1" smtClean="0"/>
                        <a:t>bradycardia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Decrease HR&lt;60b/min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3-Nodal rhythm</a:t>
                      </a:r>
                    </a:p>
                    <a:p>
                      <a:r>
                        <a:rPr lang="en-US" dirty="0" smtClean="0"/>
                        <a:t>(A-V nodal rhythm)</a:t>
                      </a:r>
                    </a:p>
                    <a:p>
                      <a:r>
                        <a:rPr lang="en-US" dirty="0" smtClean="0"/>
                        <a:t>Initiate cardiac impulse at 60b/min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4-Arrhythmia</a:t>
                      </a:r>
                    </a:p>
                    <a:p>
                      <a:r>
                        <a:rPr lang="en-US" dirty="0" smtClean="0"/>
                        <a:t>Irregular rhythm in atrium</a:t>
                      </a:r>
                    </a:p>
                    <a:p>
                      <a:r>
                        <a:rPr lang="en-US" dirty="0" smtClean="0"/>
                        <a:t>Irregular rhythm in ventricle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*Heart block</a:t>
                      </a:r>
                    </a:p>
                    <a:p>
                      <a:r>
                        <a:rPr lang="en-US" dirty="0" smtClean="0"/>
                        <a:t>Due to *ischemia  </a:t>
                      </a:r>
                    </a:p>
                    <a:p>
                      <a:r>
                        <a:rPr lang="en-US" dirty="0" smtClean="0"/>
                        <a:t>             *inflammation</a:t>
                      </a:r>
                    </a:p>
                    <a:p>
                      <a:r>
                        <a:rPr lang="en-US" dirty="0" smtClean="0"/>
                        <a:t>Of the conducting system of heart</a:t>
                      </a:r>
                    </a:p>
                    <a:p>
                      <a:r>
                        <a:rPr lang="en-US" dirty="0" smtClean="0"/>
                        <a:t>1-complete heart block:</a:t>
                      </a:r>
                    </a:p>
                    <a:p>
                      <a:r>
                        <a:rPr lang="en-US" dirty="0" smtClean="0"/>
                        <a:t>Conduction of impulses from atrium to ventricle is completely interrupted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2-incomplete heart block</a:t>
                      </a:r>
                    </a:p>
                    <a:p>
                      <a:r>
                        <a:rPr lang="en-US" dirty="0" smtClean="0"/>
                        <a:t>Conduction of impulses from atrium</a:t>
                      </a:r>
                      <a:r>
                        <a:rPr lang="en-US" baseline="0" dirty="0" smtClean="0"/>
                        <a:t> to ventricle is SLOWED but not completely interrupted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1-Angina </a:t>
                      </a:r>
                    </a:p>
                    <a:p>
                      <a:r>
                        <a:rPr lang="en-US" dirty="0" err="1" smtClean="0"/>
                        <a:t>Inschemia</a:t>
                      </a:r>
                      <a:r>
                        <a:rPr lang="en-US" dirty="0" smtClean="0"/>
                        <a:t> of cardiac muscle</a:t>
                      </a:r>
                    </a:p>
                    <a:p>
                      <a:r>
                        <a:rPr lang="en-US" dirty="0" smtClean="0"/>
                        <a:t>*Depressed S-T</a:t>
                      </a:r>
                      <a:r>
                        <a:rPr lang="en-US" baseline="0" dirty="0" smtClean="0"/>
                        <a:t> segment</a:t>
                      </a:r>
                    </a:p>
                    <a:p>
                      <a:r>
                        <a:rPr lang="en-US" baseline="0" dirty="0" smtClean="0"/>
                        <a:t>*upright T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2-infarction</a:t>
                      </a:r>
                    </a:p>
                    <a:p>
                      <a:r>
                        <a:rPr lang="en-US" baseline="0" dirty="0" smtClean="0"/>
                        <a:t>-recent infarction:</a:t>
                      </a:r>
                    </a:p>
                    <a:p>
                      <a:r>
                        <a:rPr lang="en-US" baseline="0" dirty="0" smtClean="0"/>
                        <a:t>*Elevated S-T segment</a:t>
                      </a:r>
                    </a:p>
                    <a:p>
                      <a:r>
                        <a:rPr lang="en-US" baseline="0" dirty="0" smtClean="0"/>
                        <a:t>*inverted T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-old infarction</a:t>
                      </a:r>
                    </a:p>
                    <a:p>
                      <a:r>
                        <a:rPr lang="en-US" baseline="0" dirty="0" smtClean="0"/>
                        <a:t>*S-T at the base line</a:t>
                      </a:r>
                    </a:p>
                    <a:p>
                      <a:r>
                        <a:rPr lang="en-US" baseline="0" dirty="0" smtClean="0"/>
                        <a:t>*inverted 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7406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1934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15400" cy="6705600"/>
          </a:xfrm>
        </p:spPr>
        <p:txBody>
          <a:bodyPr/>
          <a:lstStyle/>
          <a:p>
            <a:r>
              <a:rPr lang="en-US" dirty="0" smtClean="0"/>
              <a:t>Conducting system of the heart:</a:t>
            </a:r>
          </a:p>
          <a:p>
            <a:r>
              <a:rPr lang="en-US" dirty="0" smtClean="0"/>
              <a:t>Impulses are generated in the SAN</a:t>
            </a:r>
          </a:p>
          <a:p>
            <a:r>
              <a:rPr lang="en-US" dirty="0" smtClean="0"/>
              <a:t>Impulses pass in specialized fibers in atrium</a:t>
            </a:r>
          </a:p>
          <a:p>
            <a:r>
              <a:rPr lang="en-US" dirty="0" smtClean="0"/>
              <a:t>Impulses reach AVN (delay of impulses)</a:t>
            </a:r>
          </a:p>
          <a:p>
            <a:r>
              <a:rPr lang="en-US" dirty="0" smtClean="0"/>
              <a:t>Impulses pass from atrium to ventricle </a:t>
            </a:r>
          </a:p>
          <a:p>
            <a:r>
              <a:rPr lang="en-US" dirty="0" smtClean="0"/>
              <a:t>Impulses pass to bundle of HISS (AV bundle)</a:t>
            </a:r>
          </a:p>
          <a:p>
            <a:r>
              <a:rPr lang="en-US" dirty="0" smtClean="0"/>
              <a:t>Impulses reach wall of ventricle by </a:t>
            </a:r>
            <a:r>
              <a:rPr lang="en-US" dirty="0" err="1" smtClean="0"/>
              <a:t>perkinje</a:t>
            </a:r>
            <a:r>
              <a:rPr lang="en-US" dirty="0" smtClean="0"/>
              <a:t> fibers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76600" y="1066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276600" y="1676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0" y="2895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0" y="3429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3643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15400" cy="6629400"/>
          </a:xfrm>
        </p:spPr>
        <p:txBody>
          <a:bodyPr/>
          <a:lstStyle/>
          <a:p>
            <a:r>
              <a:rPr lang="en-US" dirty="0" smtClean="0"/>
              <a:t>NB: </a:t>
            </a:r>
          </a:p>
          <a:p>
            <a:r>
              <a:rPr lang="en-US" dirty="0" smtClean="0"/>
              <a:t>*in order to record the electric activity of the heart we need electrodes for recording</a:t>
            </a:r>
          </a:p>
          <a:p>
            <a:r>
              <a:rPr lang="en-US" dirty="0" smtClean="0"/>
              <a:t>*in order to draw the ECG we may consider an imaginary electrode presented at the apex of the heart</a:t>
            </a:r>
          </a:p>
          <a:p>
            <a:r>
              <a:rPr lang="en-US" dirty="0" smtClean="0"/>
              <a:t>*if the wave of the electric activity </a:t>
            </a:r>
            <a:r>
              <a:rPr lang="en-US" b="1" u="sng" dirty="0" smtClean="0"/>
              <a:t>is moving towards the electrode</a:t>
            </a:r>
            <a:r>
              <a:rPr lang="en-US" dirty="0" smtClean="0"/>
              <a:t> the </a:t>
            </a:r>
            <a:r>
              <a:rPr lang="en-US" b="1" u="sng" dirty="0" smtClean="0"/>
              <a:t>wave is drawn above the line</a:t>
            </a:r>
            <a:r>
              <a:rPr lang="en-US" dirty="0" smtClean="0"/>
              <a:t> while if the wave of electric activity is </a:t>
            </a:r>
            <a:r>
              <a:rPr lang="en-US" b="1" u="sng" dirty="0" smtClean="0"/>
              <a:t>moving away from the electrode </a:t>
            </a:r>
            <a:r>
              <a:rPr lang="en-US" dirty="0" smtClean="0"/>
              <a:t>the wave is </a:t>
            </a:r>
            <a:r>
              <a:rPr lang="en-US" b="1" u="sng" dirty="0" smtClean="0"/>
              <a:t>drawn below the line </a:t>
            </a:r>
            <a:endParaRPr lang="en-US" b="1" u="sng" dirty="0"/>
          </a:p>
        </p:txBody>
      </p:sp>
    </p:spTree>
    <p:extLst>
      <p:ext uri="{BB962C8B-B14F-4D97-AF65-F5344CB8AC3E}">
        <p14:creationId xmlns="" xmlns:p14="http://schemas.microsoft.com/office/powerpoint/2010/main" val="249401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r>
              <a:rPr lang="en-US" dirty="0" smtClean="0"/>
              <a:t>P wave:</a:t>
            </a:r>
          </a:p>
          <a:p>
            <a:r>
              <a:rPr lang="en-US" dirty="0" smtClean="0"/>
              <a:t>*Atrial depolarization</a:t>
            </a:r>
          </a:p>
          <a:p>
            <a:r>
              <a:rPr lang="en-US" dirty="0" smtClean="0"/>
              <a:t>*Duration --- 2 small squares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80 </a:t>
            </a:r>
            <a:r>
              <a:rPr lang="en-US" dirty="0" err="1" smtClean="0"/>
              <a:t>m.sec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0.08 sec.</a:t>
            </a:r>
          </a:p>
          <a:p>
            <a:r>
              <a:rPr lang="en-US" dirty="0" smtClean="0"/>
              <a:t>*voltage --- 0.25 mv. 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015345" y="2658849"/>
            <a:ext cx="1634837" cy="750628"/>
          </a:xfrm>
          <a:custGeom>
            <a:avLst/>
            <a:gdLst>
              <a:gd name="connsiteX0" fmla="*/ 0 w 1634837"/>
              <a:gd name="connsiteY0" fmla="*/ 721660 h 750628"/>
              <a:gd name="connsiteX1" fmla="*/ 138546 w 1634837"/>
              <a:gd name="connsiteY1" fmla="*/ 707806 h 750628"/>
              <a:gd name="connsiteX2" fmla="*/ 166255 w 1634837"/>
              <a:gd name="connsiteY2" fmla="*/ 680096 h 750628"/>
              <a:gd name="connsiteX3" fmla="*/ 207819 w 1634837"/>
              <a:gd name="connsiteY3" fmla="*/ 652387 h 750628"/>
              <a:gd name="connsiteX4" fmla="*/ 235528 w 1634837"/>
              <a:gd name="connsiteY4" fmla="*/ 610824 h 750628"/>
              <a:gd name="connsiteX5" fmla="*/ 277091 w 1634837"/>
              <a:gd name="connsiteY5" fmla="*/ 513842 h 750628"/>
              <a:gd name="connsiteX6" fmla="*/ 332510 w 1634837"/>
              <a:gd name="connsiteY6" fmla="*/ 430715 h 750628"/>
              <a:gd name="connsiteX7" fmla="*/ 360219 w 1634837"/>
              <a:gd name="connsiteY7" fmla="*/ 347587 h 750628"/>
              <a:gd name="connsiteX8" fmla="*/ 374073 w 1634837"/>
              <a:gd name="connsiteY8" fmla="*/ 306024 h 750628"/>
              <a:gd name="connsiteX9" fmla="*/ 443346 w 1634837"/>
              <a:gd name="connsiteY9" fmla="*/ 181333 h 750628"/>
              <a:gd name="connsiteX10" fmla="*/ 498764 w 1634837"/>
              <a:gd name="connsiteY10" fmla="*/ 153624 h 750628"/>
              <a:gd name="connsiteX11" fmla="*/ 512619 w 1634837"/>
              <a:gd name="connsiteY11" fmla="*/ 112060 h 750628"/>
              <a:gd name="connsiteX12" fmla="*/ 595746 w 1634837"/>
              <a:gd name="connsiteY12" fmla="*/ 70496 h 750628"/>
              <a:gd name="connsiteX13" fmla="*/ 651164 w 1634837"/>
              <a:gd name="connsiteY13" fmla="*/ 56642 h 750628"/>
              <a:gd name="connsiteX14" fmla="*/ 692728 w 1634837"/>
              <a:gd name="connsiteY14" fmla="*/ 42787 h 750628"/>
              <a:gd name="connsiteX15" fmla="*/ 789710 w 1634837"/>
              <a:gd name="connsiteY15" fmla="*/ 28933 h 750628"/>
              <a:gd name="connsiteX16" fmla="*/ 872837 w 1634837"/>
              <a:gd name="connsiteY16" fmla="*/ 1224 h 750628"/>
              <a:gd name="connsiteX17" fmla="*/ 969819 w 1634837"/>
              <a:gd name="connsiteY17" fmla="*/ 28933 h 750628"/>
              <a:gd name="connsiteX18" fmla="*/ 1052946 w 1634837"/>
              <a:gd name="connsiteY18" fmla="*/ 84351 h 750628"/>
              <a:gd name="connsiteX19" fmla="*/ 1136073 w 1634837"/>
              <a:gd name="connsiteY19" fmla="*/ 153624 h 750628"/>
              <a:gd name="connsiteX20" fmla="*/ 1191491 w 1634837"/>
              <a:gd name="connsiteY20" fmla="*/ 236751 h 750628"/>
              <a:gd name="connsiteX21" fmla="*/ 1219200 w 1634837"/>
              <a:gd name="connsiteY21" fmla="*/ 278315 h 750628"/>
              <a:gd name="connsiteX22" fmla="*/ 1233055 w 1634837"/>
              <a:gd name="connsiteY22" fmla="*/ 319878 h 750628"/>
              <a:gd name="connsiteX23" fmla="*/ 1274619 w 1634837"/>
              <a:gd name="connsiteY23" fmla="*/ 361442 h 750628"/>
              <a:gd name="connsiteX24" fmla="*/ 1316182 w 1634837"/>
              <a:gd name="connsiteY24" fmla="*/ 444569 h 750628"/>
              <a:gd name="connsiteX25" fmla="*/ 1357746 w 1634837"/>
              <a:gd name="connsiteY25" fmla="*/ 527696 h 750628"/>
              <a:gd name="connsiteX26" fmla="*/ 1399310 w 1634837"/>
              <a:gd name="connsiteY26" fmla="*/ 596969 h 750628"/>
              <a:gd name="connsiteX27" fmla="*/ 1468582 w 1634837"/>
              <a:gd name="connsiteY27" fmla="*/ 666242 h 750628"/>
              <a:gd name="connsiteX28" fmla="*/ 1496291 w 1634837"/>
              <a:gd name="connsiteY28" fmla="*/ 707806 h 750628"/>
              <a:gd name="connsiteX29" fmla="*/ 1537855 w 1634837"/>
              <a:gd name="connsiteY29" fmla="*/ 721660 h 750628"/>
              <a:gd name="connsiteX30" fmla="*/ 1634837 w 1634837"/>
              <a:gd name="connsiteY30" fmla="*/ 749369 h 75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634837" h="750628">
                <a:moveTo>
                  <a:pt x="0" y="721660"/>
                </a:moveTo>
                <a:cubicBezTo>
                  <a:pt x="46182" y="717042"/>
                  <a:pt x="93519" y="719063"/>
                  <a:pt x="138546" y="707806"/>
                </a:cubicBezTo>
                <a:cubicBezTo>
                  <a:pt x="151218" y="704638"/>
                  <a:pt x="156055" y="688256"/>
                  <a:pt x="166255" y="680096"/>
                </a:cubicBezTo>
                <a:cubicBezTo>
                  <a:pt x="179257" y="669694"/>
                  <a:pt x="193964" y="661623"/>
                  <a:pt x="207819" y="652387"/>
                </a:cubicBezTo>
                <a:cubicBezTo>
                  <a:pt x="217055" y="638533"/>
                  <a:pt x="228082" y="625717"/>
                  <a:pt x="235528" y="610824"/>
                </a:cubicBezTo>
                <a:cubicBezTo>
                  <a:pt x="292857" y="496165"/>
                  <a:pt x="190605" y="657984"/>
                  <a:pt x="277091" y="513842"/>
                </a:cubicBezTo>
                <a:cubicBezTo>
                  <a:pt x="294225" y="485286"/>
                  <a:pt x="332510" y="430715"/>
                  <a:pt x="332510" y="430715"/>
                </a:cubicBezTo>
                <a:lnTo>
                  <a:pt x="360219" y="347587"/>
                </a:lnTo>
                <a:lnTo>
                  <a:pt x="374073" y="306024"/>
                </a:lnTo>
                <a:cubicBezTo>
                  <a:pt x="387316" y="266294"/>
                  <a:pt x="405236" y="200388"/>
                  <a:pt x="443346" y="181333"/>
                </a:cubicBezTo>
                <a:lnTo>
                  <a:pt x="498764" y="153624"/>
                </a:lnTo>
                <a:cubicBezTo>
                  <a:pt x="503382" y="139769"/>
                  <a:pt x="503496" y="123464"/>
                  <a:pt x="512619" y="112060"/>
                </a:cubicBezTo>
                <a:cubicBezTo>
                  <a:pt x="530610" y="89572"/>
                  <a:pt x="569718" y="77932"/>
                  <a:pt x="595746" y="70496"/>
                </a:cubicBezTo>
                <a:cubicBezTo>
                  <a:pt x="614055" y="65265"/>
                  <a:pt x="632855" y="61873"/>
                  <a:pt x="651164" y="56642"/>
                </a:cubicBezTo>
                <a:cubicBezTo>
                  <a:pt x="665206" y="52630"/>
                  <a:pt x="678407" y="45651"/>
                  <a:pt x="692728" y="42787"/>
                </a:cubicBezTo>
                <a:cubicBezTo>
                  <a:pt x="724749" y="36383"/>
                  <a:pt x="757383" y="33551"/>
                  <a:pt x="789710" y="28933"/>
                </a:cubicBezTo>
                <a:cubicBezTo>
                  <a:pt x="817419" y="19697"/>
                  <a:pt x="844501" y="-5860"/>
                  <a:pt x="872837" y="1224"/>
                </a:cubicBezTo>
                <a:cubicBezTo>
                  <a:pt x="885886" y="4486"/>
                  <a:pt x="953554" y="19897"/>
                  <a:pt x="969819" y="28933"/>
                </a:cubicBezTo>
                <a:cubicBezTo>
                  <a:pt x="998930" y="45106"/>
                  <a:pt x="1025237" y="65878"/>
                  <a:pt x="1052946" y="84351"/>
                </a:cubicBezTo>
                <a:cubicBezTo>
                  <a:pt x="1089894" y="108983"/>
                  <a:pt x="1107351" y="116695"/>
                  <a:pt x="1136073" y="153624"/>
                </a:cubicBezTo>
                <a:cubicBezTo>
                  <a:pt x="1156518" y="179911"/>
                  <a:pt x="1173018" y="209042"/>
                  <a:pt x="1191491" y="236751"/>
                </a:cubicBezTo>
                <a:cubicBezTo>
                  <a:pt x="1200727" y="250606"/>
                  <a:pt x="1213934" y="262518"/>
                  <a:pt x="1219200" y="278315"/>
                </a:cubicBezTo>
                <a:cubicBezTo>
                  <a:pt x="1223818" y="292169"/>
                  <a:pt x="1224954" y="307727"/>
                  <a:pt x="1233055" y="319878"/>
                </a:cubicBezTo>
                <a:cubicBezTo>
                  <a:pt x="1243924" y="336181"/>
                  <a:pt x="1260764" y="347587"/>
                  <a:pt x="1274619" y="361442"/>
                </a:cubicBezTo>
                <a:cubicBezTo>
                  <a:pt x="1309439" y="465908"/>
                  <a:pt x="1262470" y="337147"/>
                  <a:pt x="1316182" y="444569"/>
                </a:cubicBezTo>
                <a:cubicBezTo>
                  <a:pt x="1373542" y="559288"/>
                  <a:pt x="1278337" y="408584"/>
                  <a:pt x="1357746" y="527696"/>
                </a:cubicBezTo>
                <a:cubicBezTo>
                  <a:pt x="1381806" y="599878"/>
                  <a:pt x="1355839" y="542631"/>
                  <a:pt x="1399310" y="596969"/>
                </a:cubicBezTo>
                <a:cubicBezTo>
                  <a:pt x="1452091" y="662945"/>
                  <a:pt x="1397328" y="618739"/>
                  <a:pt x="1468582" y="666242"/>
                </a:cubicBezTo>
                <a:cubicBezTo>
                  <a:pt x="1477818" y="680097"/>
                  <a:pt x="1483289" y="697404"/>
                  <a:pt x="1496291" y="707806"/>
                </a:cubicBezTo>
                <a:cubicBezTo>
                  <a:pt x="1507695" y="716929"/>
                  <a:pt x="1524793" y="715129"/>
                  <a:pt x="1537855" y="721660"/>
                </a:cubicBezTo>
                <a:cubicBezTo>
                  <a:pt x="1613768" y="759616"/>
                  <a:pt x="1541713" y="749369"/>
                  <a:pt x="1634837" y="7493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6057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15400" cy="6629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QRS complex:</a:t>
            </a:r>
          </a:p>
          <a:p>
            <a:r>
              <a:rPr lang="en-US" dirty="0" smtClean="0"/>
              <a:t>*Represent ventricle depolarization</a:t>
            </a:r>
          </a:p>
          <a:p>
            <a:r>
              <a:rPr lang="en-US" dirty="0" smtClean="0"/>
              <a:t>*Q wave ---represent depolarization of the </a:t>
            </a:r>
            <a:r>
              <a:rPr lang="en-US" dirty="0" err="1" smtClean="0"/>
              <a:t>interventricular</a:t>
            </a:r>
            <a:r>
              <a:rPr lang="en-US" dirty="0" smtClean="0"/>
              <a:t> septum</a:t>
            </a:r>
          </a:p>
          <a:p>
            <a:r>
              <a:rPr lang="en-US" dirty="0" smtClean="0"/>
              <a:t>Negative wave</a:t>
            </a:r>
          </a:p>
          <a:p>
            <a:r>
              <a:rPr lang="en-US" dirty="0" smtClean="0"/>
              <a:t>Below the line</a:t>
            </a:r>
          </a:p>
          <a:p>
            <a:endParaRPr lang="en-US" dirty="0"/>
          </a:p>
          <a:p>
            <a:r>
              <a:rPr lang="en-US" dirty="0" smtClean="0"/>
              <a:t>R wave ---represent depolarization of the bulk of the wall of ventricle</a:t>
            </a:r>
          </a:p>
          <a:p>
            <a:r>
              <a:rPr lang="en-US" dirty="0" smtClean="0"/>
              <a:t>Positive wall</a:t>
            </a:r>
          </a:p>
          <a:p>
            <a:r>
              <a:rPr lang="en-US" dirty="0" smtClean="0"/>
              <a:t>Large</a:t>
            </a:r>
          </a:p>
          <a:p>
            <a:r>
              <a:rPr lang="en-US" dirty="0" smtClean="0"/>
              <a:t>Above the line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0393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15400" cy="6629400"/>
          </a:xfrm>
        </p:spPr>
        <p:txBody>
          <a:bodyPr/>
          <a:lstStyle/>
          <a:p>
            <a:r>
              <a:rPr lang="en-US" dirty="0" smtClean="0"/>
              <a:t>S wave:--- represent the depolarization of the base of the ventricle</a:t>
            </a:r>
          </a:p>
          <a:p>
            <a:r>
              <a:rPr lang="en-US" dirty="0" smtClean="0"/>
              <a:t>Negative wave</a:t>
            </a:r>
          </a:p>
          <a:p>
            <a:r>
              <a:rPr lang="en-US" dirty="0" smtClean="0"/>
              <a:t>Below the line</a:t>
            </a:r>
          </a:p>
          <a:p>
            <a:r>
              <a:rPr lang="en-US" dirty="0" smtClean="0"/>
              <a:t>Totally:</a:t>
            </a:r>
          </a:p>
          <a:p>
            <a:r>
              <a:rPr lang="en-US" dirty="0" smtClean="0"/>
              <a:t>QRS --- duration 80 </a:t>
            </a:r>
            <a:r>
              <a:rPr lang="en-US" dirty="0" err="1" smtClean="0"/>
              <a:t>msec</a:t>
            </a:r>
            <a:r>
              <a:rPr lang="en-US" dirty="0"/>
              <a:t> </a:t>
            </a:r>
            <a:r>
              <a:rPr lang="en-US" dirty="0" smtClean="0"/>
              <a:t>= 0.08 sec</a:t>
            </a:r>
          </a:p>
          <a:p>
            <a:r>
              <a:rPr lang="en-US" dirty="0"/>
              <a:t> </a:t>
            </a:r>
            <a:r>
              <a:rPr lang="en-US" dirty="0" smtClean="0"/>
              <a:t>            voltage ---1 mv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2860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15400" cy="6629400"/>
          </a:xfrm>
        </p:spPr>
        <p:txBody>
          <a:bodyPr/>
          <a:lstStyle/>
          <a:p>
            <a:r>
              <a:rPr lang="en-US" dirty="0" smtClean="0"/>
              <a:t>T wave:</a:t>
            </a:r>
          </a:p>
          <a:p>
            <a:r>
              <a:rPr lang="en-US" dirty="0" smtClean="0"/>
              <a:t>-represent ventricle repolarization</a:t>
            </a:r>
          </a:p>
          <a:p>
            <a:r>
              <a:rPr lang="en-US" dirty="0" smtClean="0"/>
              <a:t>-positive wave</a:t>
            </a:r>
          </a:p>
          <a:p>
            <a:r>
              <a:rPr lang="en-US" dirty="0" smtClean="0"/>
              <a:t>-0.16 sec. duration ,0.25 mv ---voltage</a:t>
            </a:r>
          </a:p>
          <a:p>
            <a:r>
              <a:rPr lang="en-US" dirty="0" smtClean="0"/>
              <a:t>-if the T wave ----pointed    myocardial infarction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notched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4802124" y="2590800"/>
            <a:ext cx="45719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3952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553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NB: atrial repolarization not recorded as it is masked by ventricle depolarization as it occur at same time but have low voltage.</a:t>
            </a:r>
          </a:p>
          <a:p>
            <a:endParaRPr lang="en-US" dirty="0"/>
          </a:p>
          <a:p>
            <a:r>
              <a:rPr lang="en-US" dirty="0" smtClean="0"/>
              <a:t>P-R interval:</a:t>
            </a:r>
          </a:p>
          <a:p>
            <a:r>
              <a:rPr lang="en-US" dirty="0" smtClean="0"/>
              <a:t>-from beginning of P till beginning of R</a:t>
            </a:r>
          </a:p>
          <a:p>
            <a:r>
              <a:rPr lang="en-US" dirty="0" smtClean="0"/>
              <a:t>-it represents the passage of impulses through ATRIUM ,&amp; AV NODE</a:t>
            </a:r>
          </a:p>
          <a:p>
            <a:r>
              <a:rPr lang="en-US" dirty="0" smtClean="0"/>
              <a:t>-its duration is 4-5 small squares 160-180 msec. (0.18 sec.)</a:t>
            </a:r>
          </a:p>
          <a:p>
            <a:r>
              <a:rPr lang="en-US" dirty="0" smtClean="0"/>
              <a:t>-prolonged P-R interval in *atrial enlargement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*AV node block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*vagal stimulation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3636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>
            <a:normAutofit/>
          </a:bodyPr>
          <a:lstStyle/>
          <a:p>
            <a:r>
              <a:rPr lang="en-US" dirty="0" smtClean="0"/>
              <a:t>S-T segment:</a:t>
            </a:r>
          </a:p>
          <a:p>
            <a:r>
              <a:rPr lang="en-US" dirty="0" smtClean="0"/>
              <a:t>-from end of S till beginning of T</a:t>
            </a:r>
          </a:p>
          <a:p>
            <a:r>
              <a:rPr lang="en-US" dirty="0" smtClean="0"/>
              <a:t>-it is plateau</a:t>
            </a:r>
          </a:p>
          <a:p>
            <a:r>
              <a:rPr lang="en-US" dirty="0" smtClean="0"/>
              <a:t>-isoelectric</a:t>
            </a:r>
          </a:p>
          <a:p>
            <a:r>
              <a:rPr lang="en-US" dirty="0" smtClean="0"/>
              <a:t>-0.12 sec  (120 </a:t>
            </a:r>
            <a:r>
              <a:rPr lang="en-US" dirty="0" err="1" smtClean="0"/>
              <a:t>msec</a:t>
            </a:r>
            <a:r>
              <a:rPr lang="en-US" dirty="0" smtClean="0"/>
              <a:t>) duration</a:t>
            </a:r>
          </a:p>
          <a:p>
            <a:r>
              <a:rPr lang="en-US" dirty="0" smtClean="0"/>
              <a:t>-if it is raised OR depressed -----myocardial injury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   (angina OR infarction) </a:t>
            </a:r>
          </a:p>
          <a:p>
            <a:endParaRPr lang="en-US" dirty="0"/>
          </a:p>
          <a:p>
            <a:r>
              <a:rPr lang="en-US" dirty="0" smtClean="0"/>
              <a:t>U wave </a:t>
            </a:r>
          </a:p>
          <a:p>
            <a:r>
              <a:rPr lang="en-US" dirty="0" smtClean="0"/>
              <a:t>*Repolarization of papillary muscle</a:t>
            </a:r>
          </a:p>
          <a:p>
            <a:r>
              <a:rPr lang="en-US" dirty="0" smtClean="0"/>
              <a:t>*Not recorded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103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559</Words>
  <Application>Microsoft Office PowerPoint</Application>
  <PresentationFormat>On-screen Show (4:3)</PresentationFormat>
  <Paragraphs>107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Galaxy</cp:lastModifiedBy>
  <cp:revision>15</cp:revision>
  <dcterms:created xsi:type="dcterms:W3CDTF">2012-03-11T21:51:22Z</dcterms:created>
  <dcterms:modified xsi:type="dcterms:W3CDTF">2020-02-21T13:21:48Z</dcterms:modified>
</cp:coreProperties>
</file>