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15" r:id="rId42"/>
    <p:sldId id="31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5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1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9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8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0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0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5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5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2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FA9DD-8191-4C5B-9E37-96B93F6AD60D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B7B02-F9DA-4CD3-9CA1-5C1FA8A2E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7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pPr algn="ctr"/>
            <a:r>
              <a:rPr lang="en-US" b="1" dirty="0"/>
              <a:t>Autonomic Nervous System</a:t>
            </a:r>
          </a:p>
          <a:p>
            <a:r>
              <a:rPr lang="en-US" dirty="0"/>
              <a:t>functions of the body are coordinated by two control systems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Endocrine system                          nervous system</a:t>
            </a:r>
          </a:p>
          <a:p>
            <a:pPr marL="0" indent="0">
              <a:buNone/>
            </a:pPr>
            <a:r>
              <a:rPr lang="en-US" dirty="0"/>
              <a:t>-slow                                             - Rapid</a:t>
            </a:r>
          </a:p>
          <a:p>
            <a:pPr marL="0" indent="0">
              <a:buNone/>
            </a:pPr>
            <a:r>
              <a:rPr lang="en-US" dirty="0"/>
              <a:t>-has prolonged action                -divided into</a:t>
            </a:r>
          </a:p>
          <a:p>
            <a:pPr marL="0" indent="0">
              <a:buNone/>
            </a:pPr>
            <a:r>
              <a:rPr lang="en-US" dirty="0"/>
              <a:t>-secrete hormones                        *CNS</a:t>
            </a:r>
          </a:p>
          <a:p>
            <a:r>
              <a:rPr lang="en-US" dirty="0"/>
              <a:t>                                              brain          spinal cord</a:t>
            </a:r>
          </a:p>
          <a:p>
            <a:r>
              <a:rPr lang="en-US" dirty="0"/>
              <a:t>                                                          *PNS</a:t>
            </a:r>
          </a:p>
          <a:p>
            <a:r>
              <a:rPr lang="en-US" dirty="0"/>
              <a:t>                                         cranial nerves  spinal nerves 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334000" y="4495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172200" y="4495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715000" y="56388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553200" y="55626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0" y="2362200"/>
            <a:ext cx="0" cy="426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274320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447800" y="1524000"/>
            <a:ext cx="1219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19400" y="1524000"/>
            <a:ext cx="2895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75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Horner syndrome:</a:t>
            </a:r>
          </a:p>
          <a:p>
            <a:r>
              <a:rPr lang="en-US" dirty="0"/>
              <a:t>Lesion in cervical sympathetic:</a:t>
            </a:r>
          </a:p>
          <a:p>
            <a:r>
              <a:rPr lang="en-US" dirty="0"/>
              <a:t>Results in :</a:t>
            </a:r>
          </a:p>
          <a:p>
            <a:r>
              <a:rPr lang="en-US" dirty="0"/>
              <a:t>*</a:t>
            </a:r>
            <a:r>
              <a:rPr lang="en-US" dirty="0" err="1"/>
              <a:t>Miosis</a:t>
            </a:r>
            <a:r>
              <a:rPr lang="en-US" dirty="0"/>
              <a:t>---constrict pupil</a:t>
            </a:r>
          </a:p>
          <a:p>
            <a:r>
              <a:rPr lang="en-US" dirty="0"/>
              <a:t>*Ptosis----drop of upper eye lid</a:t>
            </a:r>
          </a:p>
          <a:p>
            <a:r>
              <a:rPr lang="en-US" dirty="0"/>
              <a:t>*</a:t>
            </a:r>
            <a:r>
              <a:rPr lang="en-US" dirty="0" err="1"/>
              <a:t>Anhydrosis</a:t>
            </a:r>
            <a:r>
              <a:rPr lang="en-US" dirty="0"/>
              <a:t>---No sweat----dry skin</a:t>
            </a:r>
          </a:p>
          <a:p>
            <a:r>
              <a:rPr lang="en-US" dirty="0"/>
              <a:t>*Warm red skin---due to vasodilation of vessels</a:t>
            </a:r>
          </a:p>
          <a:p>
            <a:r>
              <a:rPr lang="en-US" dirty="0"/>
              <a:t>ON THE DISEASED SIDE ONLY</a:t>
            </a:r>
          </a:p>
        </p:txBody>
      </p:sp>
    </p:spTree>
    <p:extLst>
      <p:ext uri="{BB962C8B-B14F-4D97-AF65-F5344CB8AC3E}">
        <p14:creationId xmlns:p14="http://schemas.microsoft.com/office/powerpoint/2010/main" val="238659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Thorax: (T1-T4)----cervical ganglia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108988"/>
              </p:ext>
            </p:extLst>
          </p:nvPr>
        </p:nvGraphicFramePr>
        <p:xfrm>
          <a:off x="76200" y="609600"/>
          <a:ext cx="8991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4540">
                <a:tc>
                  <a:txBody>
                    <a:bodyPr/>
                    <a:lstStyle/>
                    <a:p>
                      <a:r>
                        <a:rPr lang="en-US" dirty="0"/>
                        <a:t>Heart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-increase heart rate ( +</a:t>
                      </a:r>
                      <a:r>
                        <a:rPr lang="en-US" dirty="0" err="1"/>
                        <a:t>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chronotropic</a:t>
                      </a:r>
                      <a:r>
                        <a:rPr lang="en-US" dirty="0"/>
                        <a:t>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-increase</a:t>
                      </a:r>
                      <a:r>
                        <a:rPr lang="en-US" baseline="0" dirty="0"/>
                        <a:t> force of contraction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-increase rate of conduction of  impulses in heart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-dilate coronary </a:t>
                      </a:r>
                      <a:r>
                        <a:rPr lang="en-US" baseline="0" dirty="0" err="1"/>
                        <a:t>vessles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540">
                <a:tc>
                  <a:txBody>
                    <a:bodyPr/>
                    <a:lstStyle/>
                    <a:p>
                      <a:r>
                        <a:rPr lang="en-US" dirty="0"/>
                        <a:t>Lung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bronchdilation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-constriction of pulmonary </a:t>
                      </a:r>
                      <a:r>
                        <a:rPr lang="en-US" dirty="0" err="1"/>
                        <a:t>vessles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25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Abdomen : T7-T12</a:t>
            </a:r>
          </a:p>
          <a:p>
            <a:pPr marL="0" indent="0">
              <a:buNone/>
            </a:pPr>
            <a:r>
              <a:rPr lang="en-US" dirty="0"/>
              <a:t>Greater splanchnic nerve</a:t>
            </a:r>
          </a:p>
          <a:p>
            <a:pPr marL="0" indent="0">
              <a:buNone/>
            </a:pPr>
            <a:r>
              <a:rPr lang="en-US" dirty="0"/>
              <a:t>Preganglionic nerve relay in Collateral ganglia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055500"/>
              </p:ext>
            </p:extLst>
          </p:nvPr>
        </p:nvGraphicFramePr>
        <p:xfrm>
          <a:off x="152400" y="1905000"/>
          <a:ext cx="88392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080">
                <a:tc>
                  <a:txBody>
                    <a:bodyPr/>
                    <a:lstStyle/>
                    <a:p>
                      <a:r>
                        <a:rPr lang="en-US" dirty="0"/>
                        <a:t>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-Hyperglycemia-----HOW???----*</a:t>
                      </a:r>
                      <a:r>
                        <a:rPr lang="en-US" dirty="0" err="1"/>
                        <a:t>Glycogenolysis</a:t>
                      </a:r>
                      <a:endParaRPr lang="en-US" dirty="0"/>
                    </a:p>
                    <a:p>
                      <a:r>
                        <a:rPr lang="en-US" dirty="0"/>
                        <a:t>-increase</a:t>
                      </a:r>
                      <a:r>
                        <a:rPr lang="en-US" baseline="0" dirty="0"/>
                        <a:t> metabolic rate  (due to increase  glucose)</a:t>
                      </a:r>
                    </a:p>
                    <a:p>
                      <a:r>
                        <a:rPr lang="en-US" baseline="0" dirty="0"/>
                        <a:t>-increase fibrinogen  (limit bleeding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r>
                        <a:rPr lang="en-US" dirty="0"/>
                        <a:t>spleen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-contract capsule of spleen ----push RBCs to circulation</a:t>
                      </a:r>
                    </a:p>
                    <a:p>
                      <a:r>
                        <a:rPr lang="en-US" dirty="0"/>
                        <a:t>                                                       increase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haematocrite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r>
                        <a:rPr lang="en-US" dirty="0"/>
                        <a:t>Adrenal medulla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-secrete 80% ----adrenaline</a:t>
                      </a:r>
                    </a:p>
                    <a:p>
                      <a:r>
                        <a:rPr lang="en-US" dirty="0"/>
                        <a:t>                20%----noradrenaline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r>
                        <a:rPr lang="en-US" dirty="0"/>
                        <a:t>Gastrointestinal tract</a:t>
                      </a:r>
                      <a:r>
                        <a:rPr lang="en-US" baseline="0" dirty="0"/>
                        <a:t> (GIT)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-inhibit</a:t>
                      </a:r>
                      <a:r>
                        <a:rPr lang="en-US" baseline="0" dirty="0"/>
                        <a:t> smooth muscle of the wall of stomach , intestine </a:t>
                      </a:r>
                    </a:p>
                    <a:p>
                      <a:r>
                        <a:rPr lang="en-US" baseline="0" dirty="0"/>
                        <a:t>-motor to sphincter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r>
                        <a:rPr lang="en-US" dirty="0"/>
                        <a:t>Blood </a:t>
                      </a:r>
                      <a:r>
                        <a:rPr lang="en-US" dirty="0" err="1"/>
                        <a:t>vessles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-vasoconstriction of arterioles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35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Pelvis:</a:t>
            </a:r>
          </a:p>
          <a:p>
            <a:r>
              <a:rPr lang="en-US" dirty="0"/>
              <a:t>Origin T12&amp; L1,2,3---lesser splanchnic nerve</a:t>
            </a:r>
          </a:p>
          <a:p>
            <a:r>
              <a:rPr lang="en-US" dirty="0"/>
              <a:t>The preganglionic will relay in Collateral ganglia</a:t>
            </a:r>
          </a:p>
          <a:p>
            <a:r>
              <a:rPr lang="en-US" dirty="0"/>
              <a:t>Function: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218994"/>
              </p:ext>
            </p:extLst>
          </p:nvPr>
        </p:nvGraphicFramePr>
        <p:xfrm>
          <a:off x="76200" y="2362200"/>
          <a:ext cx="8991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Rectum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-inhibit smooth (plain</a:t>
                      </a:r>
                      <a:r>
                        <a:rPr lang="en-US" baseline="0" dirty="0"/>
                        <a:t> ) muscle wall of rectum</a:t>
                      </a:r>
                    </a:p>
                    <a:p>
                      <a:r>
                        <a:rPr lang="en-US" baseline="0" dirty="0"/>
                        <a:t>-contract internal anal sphincter</a:t>
                      </a:r>
                    </a:p>
                    <a:p>
                      <a:r>
                        <a:rPr lang="en-US" baseline="0" dirty="0"/>
                        <a:t>Inhibit defecation  &amp; retain </a:t>
                      </a:r>
                      <a:r>
                        <a:rPr lang="en-US" baseline="0" dirty="0" err="1"/>
                        <a:t>faeces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Urinary bladder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-inhibit plain muscle wall of bladder </a:t>
                      </a:r>
                    </a:p>
                    <a:p>
                      <a:r>
                        <a:rPr lang="en-US" dirty="0"/>
                        <a:t>-contract internal sphincter</a:t>
                      </a:r>
                    </a:p>
                    <a:p>
                      <a:r>
                        <a:rPr lang="en-US" dirty="0"/>
                        <a:t>Inhibit </a:t>
                      </a:r>
                      <a:r>
                        <a:rPr lang="en-US" dirty="0" err="1"/>
                        <a:t>micturation</a:t>
                      </a:r>
                      <a:r>
                        <a:rPr lang="en-US" dirty="0"/>
                        <a:t> &amp; retain urine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Male </a:t>
                      </a:r>
                      <a:r>
                        <a:rPr lang="en-US" dirty="0" err="1"/>
                        <a:t>genetalia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-Contract VAS DEFERENS &amp;SEMINAL VESICLE ------ejaculation</a:t>
                      </a:r>
                    </a:p>
                    <a:p>
                      <a:r>
                        <a:rPr lang="en-US" dirty="0"/>
                        <a:t>                                             then after</a:t>
                      </a:r>
                    </a:p>
                    <a:p>
                      <a:r>
                        <a:rPr lang="en-US" dirty="0"/>
                        <a:t>-Vasoconstriction of blood vessels of external </a:t>
                      </a:r>
                      <a:r>
                        <a:rPr lang="en-US" dirty="0" err="1"/>
                        <a:t>genetalia</a:t>
                      </a:r>
                      <a:r>
                        <a:rPr lang="en-US" dirty="0"/>
                        <a:t> ---Shrink of penis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Blood vessels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-vasoconstriction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r>
                        <a:rPr lang="en-US" dirty="0"/>
                        <a:t>Female </a:t>
                      </a:r>
                      <a:r>
                        <a:rPr lang="en-US" dirty="0" err="1"/>
                        <a:t>genetalia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-variable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897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Parasympathetic nervous system:</a:t>
            </a:r>
          </a:p>
          <a:p>
            <a:r>
              <a:rPr lang="en-US" dirty="0"/>
              <a:t>It functions during rest and feeding</a:t>
            </a:r>
          </a:p>
          <a:p>
            <a:r>
              <a:rPr lang="en-US" dirty="0"/>
              <a:t>Origin: it arises from </a:t>
            </a:r>
          </a:p>
          <a:p>
            <a:r>
              <a:rPr lang="en-US" dirty="0"/>
              <a:t>-cranial nerves 3,7,9,10</a:t>
            </a:r>
          </a:p>
          <a:p>
            <a:r>
              <a:rPr lang="en-US" dirty="0"/>
              <a:t>-sacral segments---S2, S3, S4</a:t>
            </a:r>
          </a:p>
          <a:p>
            <a:r>
              <a:rPr lang="en-US" dirty="0" err="1"/>
              <a:t>Craniosacral</a:t>
            </a:r>
            <a:r>
              <a:rPr lang="en-US" dirty="0"/>
              <a:t> </a:t>
            </a:r>
          </a:p>
          <a:p>
            <a:r>
              <a:rPr lang="en-US" dirty="0"/>
              <a:t>It is anabolic</a:t>
            </a:r>
          </a:p>
          <a:p>
            <a:r>
              <a:rPr lang="en-US" dirty="0"/>
              <a:t>No parasympathetic to---sweat glands</a:t>
            </a:r>
          </a:p>
          <a:p>
            <a:r>
              <a:rPr lang="en-US" dirty="0"/>
              <a:t>                                             skin</a:t>
            </a:r>
          </a:p>
          <a:p>
            <a:r>
              <a:rPr lang="en-US" dirty="0"/>
              <a:t>                                             spleen</a:t>
            </a:r>
          </a:p>
          <a:p>
            <a:r>
              <a:rPr lang="en-US" dirty="0"/>
              <a:t>                                             suprarenal gland</a:t>
            </a:r>
          </a:p>
          <a:p>
            <a:r>
              <a:rPr lang="en-US" dirty="0"/>
              <a:t>                                             ventricles</a:t>
            </a:r>
          </a:p>
        </p:txBody>
      </p:sp>
    </p:spTree>
    <p:extLst>
      <p:ext uri="{BB962C8B-B14F-4D97-AF65-F5344CB8AC3E}">
        <p14:creationId xmlns:p14="http://schemas.microsoft.com/office/powerpoint/2010/main" val="4157109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Function:</a:t>
            </a:r>
          </a:p>
          <a:p>
            <a:r>
              <a:rPr lang="en-US" dirty="0"/>
              <a:t>Head and neck:</a:t>
            </a:r>
          </a:p>
          <a:p>
            <a:r>
              <a:rPr lang="en-US" b="1" u="sng" dirty="0"/>
              <a:t>*</a:t>
            </a:r>
            <a:r>
              <a:rPr lang="en-US" b="1" u="sng" dirty="0" err="1"/>
              <a:t>Occulomotor</a:t>
            </a:r>
            <a:r>
              <a:rPr lang="en-US" b="1" u="sng" dirty="0"/>
              <a:t> nerve (3</a:t>
            </a:r>
            <a:r>
              <a:rPr lang="en-US" b="1" u="sng" baseline="30000" dirty="0"/>
              <a:t>rd</a:t>
            </a:r>
            <a:r>
              <a:rPr lang="en-US" b="1" u="sng" dirty="0"/>
              <a:t> cranial):</a:t>
            </a:r>
          </a:p>
          <a:p>
            <a:r>
              <a:rPr lang="en-US" dirty="0"/>
              <a:t>Origin ----EWN ---</a:t>
            </a:r>
            <a:r>
              <a:rPr lang="en-US" dirty="0" err="1"/>
              <a:t>Edinger</a:t>
            </a:r>
            <a:r>
              <a:rPr lang="en-US" dirty="0"/>
              <a:t> </a:t>
            </a:r>
            <a:r>
              <a:rPr lang="en-US" dirty="0" err="1"/>
              <a:t>westphal</a:t>
            </a:r>
            <a:r>
              <a:rPr lang="en-US" dirty="0"/>
              <a:t> nucleus</a:t>
            </a:r>
          </a:p>
          <a:p>
            <a:r>
              <a:rPr lang="en-US" dirty="0"/>
              <a:t>                 relay in </a:t>
            </a:r>
            <a:r>
              <a:rPr lang="en-US" dirty="0" err="1"/>
              <a:t>ciliary</a:t>
            </a:r>
            <a:r>
              <a:rPr lang="en-US" dirty="0"/>
              <a:t> ganglia (collateral)</a:t>
            </a:r>
          </a:p>
          <a:p>
            <a:r>
              <a:rPr lang="en-US" dirty="0"/>
              <a:t>-pupil constriction (</a:t>
            </a:r>
            <a:r>
              <a:rPr lang="en-US" dirty="0" err="1"/>
              <a:t>Miosis</a:t>
            </a:r>
            <a:r>
              <a:rPr lang="en-US" dirty="0"/>
              <a:t>)---contract constrictor </a:t>
            </a:r>
            <a:r>
              <a:rPr lang="en-US" dirty="0" err="1"/>
              <a:t>pupillae</a:t>
            </a:r>
            <a:r>
              <a:rPr lang="en-US" dirty="0"/>
              <a:t> muscle</a:t>
            </a:r>
          </a:p>
          <a:p>
            <a:r>
              <a:rPr lang="en-US" dirty="0"/>
              <a:t>-contraction of the </a:t>
            </a:r>
            <a:r>
              <a:rPr lang="en-US" dirty="0" err="1"/>
              <a:t>ciliary</a:t>
            </a:r>
            <a:r>
              <a:rPr lang="en-US" dirty="0"/>
              <a:t> muscle----increase lens convexity----increase power of lens----see near 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03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*Facial nerve (7</a:t>
            </a:r>
            <a:r>
              <a:rPr lang="en-US" b="1" u="sng" baseline="30000" dirty="0"/>
              <a:t>th</a:t>
            </a:r>
            <a:r>
              <a:rPr lang="en-US" b="1" u="sng" dirty="0"/>
              <a:t> cranial nerve):</a:t>
            </a:r>
          </a:p>
          <a:p>
            <a:r>
              <a:rPr lang="en-US" dirty="0"/>
              <a:t>Origin ---superior salivary nucleus</a:t>
            </a:r>
          </a:p>
          <a:p>
            <a:r>
              <a:rPr lang="en-US" dirty="0" err="1"/>
              <a:t>Realy</a:t>
            </a:r>
            <a:r>
              <a:rPr lang="en-US" dirty="0"/>
              <a:t> in collateral ganglia (</a:t>
            </a:r>
            <a:r>
              <a:rPr lang="en-US" dirty="0" err="1"/>
              <a:t>sphenopalatine</a:t>
            </a:r>
            <a:r>
              <a:rPr lang="en-US" dirty="0"/>
              <a:t>)</a:t>
            </a:r>
          </a:p>
          <a:p>
            <a:r>
              <a:rPr lang="en-US" dirty="0"/>
              <a:t>-increase secretion</a:t>
            </a:r>
          </a:p>
          <a:p>
            <a:r>
              <a:rPr lang="en-US" dirty="0"/>
              <a:t>-vasodilation to blood vessels to glands</a:t>
            </a:r>
          </a:p>
          <a:p>
            <a:r>
              <a:rPr lang="en-US" dirty="0"/>
              <a:t>-vasodilation of anterior 2/3 of tongue</a:t>
            </a:r>
          </a:p>
          <a:p>
            <a:endParaRPr lang="en-US" dirty="0"/>
          </a:p>
          <a:p>
            <a:r>
              <a:rPr lang="en-US" b="1" u="sng" dirty="0"/>
              <a:t>*Glossopharyngeal nerve (9</a:t>
            </a:r>
            <a:r>
              <a:rPr lang="en-US" b="1" u="sng" baseline="30000" dirty="0"/>
              <a:t>th</a:t>
            </a:r>
            <a:r>
              <a:rPr lang="en-US" b="1" u="sng" dirty="0"/>
              <a:t> cranial nerve): </a:t>
            </a:r>
          </a:p>
          <a:p>
            <a:r>
              <a:rPr lang="en-US" dirty="0"/>
              <a:t>Origin ---inferior salivary nucleus</a:t>
            </a:r>
          </a:p>
          <a:p>
            <a:r>
              <a:rPr lang="en-US" dirty="0" err="1"/>
              <a:t>Realy</a:t>
            </a:r>
            <a:r>
              <a:rPr lang="en-US" dirty="0"/>
              <a:t> in collateral ganglia (</a:t>
            </a:r>
            <a:r>
              <a:rPr lang="en-US" dirty="0" err="1"/>
              <a:t>Otic</a:t>
            </a:r>
            <a:r>
              <a:rPr lang="en-US" dirty="0"/>
              <a:t> ganglia)</a:t>
            </a:r>
          </a:p>
          <a:p>
            <a:r>
              <a:rPr lang="en-US" dirty="0"/>
              <a:t>-increase secretion of parotid gland</a:t>
            </a:r>
          </a:p>
          <a:p>
            <a:r>
              <a:rPr lang="en-US" dirty="0"/>
              <a:t>-vasodilation to posterior 1/3 of tongue</a:t>
            </a:r>
          </a:p>
        </p:txBody>
      </p:sp>
    </p:spTree>
    <p:extLst>
      <p:ext uri="{BB962C8B-B14F-4D97-AF65-F5344CB8AC3E}">
        <p14:creationId xmlns:p14="http://schemas.microsoft.com/office/powerpoint/2010/main" val="4207326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Thorax &amp; abdomen:</a:t>
            </a:r>
          </a:p>
          <a:p>
            <a:r>
              <a:rPr lang="en-US" dirty="0"/>
              <a:t>Origin ---vagal nucleus</a:t>
            </a:r>
          </a:p>
          <a:p>
            <a:r>
              <a:rPr lang="en-US" dirty="0"/>
              <a:t>Relay in terminal ganglia</a:t>
            </a:r>
          </a:p>
          <a:p>
            <a:r>
              <a:rPr lang="en-US" dirty="0"/>
              <a:t>-heart: inhibit all atrial properties</a:t>
            </a:r>
          </a:p>
          <a:p>
            <a:r>
              <a:rPr lang="en-US" dirty="0"/>
              <a:t>             decrease coronary flow</a:t>
            </a:r>
          </a:p>
          <a:p>
            <a:r>
              <a:rPr lang="en-US" dirty="0"/>
              <a:t>             decrease O2 consumption</a:t>
            </a:r>
          </a:p>
          <a:p>
            <a:endParaRPr lang="en-US" dirty="0"/>
          </a:p>
          <a:p>
            <a:r>
              <a:rPr lang="en-US" dirty="0"/>
              <a:t>-lung: bronchial constriction</a:t>
            </a:r>
          </a:p>
          <a:p>
            <a:r>
              <a:rPr lang="en-US" dirty="0"/>
              <a:t>           dilate pulmonary </a:t>
            </a:r>
            <a:r>
              <a:rPr lang="en-US" dirty="0" err="1"/>
              <a:t>vessles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9707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Abdomen:</a:t>
            </a:r>
          </a:p>
          <a:p>
            <a:r>
              <a:rPr lang="en-US" b="1" u="sng" dirty="0"/>
              <a:t>GIT:</a:t>
            </a:r>
          </a:p>
          <a:p>
            <a:r>
              <a:rPr lang="en-US" dirty="0"/>
              <a:t>-motor to wall of the GIT</a:t>
            </a:r>
          </a:p>
          <a:p>
            <a:r>
              <a:rPr lang="en-US" dirty="0"/>
              <a:t>-inhibitory to sphincter</a:t>
            </a:r>
          </a:p>
          <a:p>
            <a:r>
              <a:rPr lang="en-US" dirty="0"/>
              <a:t>-increase secretion of glands of stomach</a:t>
            </a:r>
          </a:p>
          <a:p>
            <a:endParaRPr lang="en-US" dirty="0"/>
          </a:p>
          <a:p>
            <a:r>
              <a:rPr lang="en-US" b="1" u="sng" dirty="0"/>
              <a:t>Gall bladder :</a:t>
            </a:r>
          </a:p>
          <a:p>
            <a:r>
              <a:rPr lang="en-US" dirty="0"/>
              <a:t>-motor to wall of the bladder </a:t>
            </a:r>
          </a:p>
          <a:p>
            <a:r>
              <a:rPr lang="en-US" dirty="0"/>
              <a:t>-inhibit sphincter of </a:t>
            </a:r>
            <a:r>
              <a:rPr lang="en-US" dirty="0" err="1"/>
              <a:t>oddi</a:t>
            </a:r>
            <a:endParaRPr lang="en-US" dirty="0"/>
          </a:p>
          <a:p>
            <a:r>
              <a:rPr lang="en-US" dirty="0"/>
              <a:t>-evacuate gall bladder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610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b="1" u="sng" dirty="0"/>
              <a:t>Pelvis:</a:t>
            </a:r>
          </a:p>
          <a:p>
            <a:r>
              <a:rPr lang="en-US" dirty="0"/>
              <a:t>Origin –S2,3,4</a:t>
            </a:r>
          </a:p>
          <a:p>
            <a:r>
              <a:rPr lang="en-US" dirty="0" err="1"/>
              <a:t>Pevic</a:t>
            </a:r>
            <a:r>
              <a:rPr lang="en-US" dirty="0"/>
              <a:t> nerve</a:t>
            </a:r>
          </a:p>
          <a:p>
            <a:r>
              <a:rPr lang="en-US" dirty="0"/>
              <a:t>Relay in terminal ganglia</a:t>
            </a:r>
          </a:p>
          <a:p>
            <a:r>
              <a:rPr lang="en-US" b="1" u="sng" dirty="0"/>
              <a:t>Defecation:</a:t>
            </a:r>
          </a:p>
          <a:p>
            <a:r>
              <a:rPr lang="en-US" dirty="0"/>
              <a:t>-Contract wall of rectum</a:t>
            </a:r>
          </a:p>
          <a:p>
            <a:r>
              <a:rPr lang="en-US" dirty="0"/>
              <a:t>-inhibit sphincters -----cause defecation</a:t>
            </a:r>
          </a:p>
          <a:p>
            <a:r>
              <a:rPr lang="en-US" b="1" u="sng" dirty="0" err="1"/>
              <a:t>Micturation</a:t>
            </a:r>
            <a:r>
              <a:rPr lang="en-US" b="1" u="sng" dirty="0"/>
              <a:t>:</a:t>
            </a:r>
          </a:p>
          <a:p>
            <a:r>
              <a:rPr lang="en-US" dirty="0"/>
              <a:t>-Contract wall of urinary bladder </a:t>
            </a:r>
          </a:p>
          <a:p>
            <a:r>
              <a:rPr lang="en-US" dirty="0"/>
              <a:t>-relax sphincter -----cause </a:t>
            </a:r>
            <a:r>
              <a:rPr lang="en-US" dirty="0" err="1"/>
              <a:t>micturation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646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b="1" dirty="0"/>
              <a:t>Transverse section</a:t>
            </a:r>
            <a:r>
              <a:rPr lang="en-US" dirty="0"/>
              <a:t>(TS)of spinal cord:</a:t>
            </a:r>
          </a:p>
          <a:p>
            <a:r>
              <a:rPr lang="en-US" dirty="0"/>
              <a:t>Has</a:t>
            </a:r>
          </a:p>
          <a:p>
            <a:r>
              <a:rPr lang="en-US" dirty="0"/>
              <a:t>*</a:t>
            </a:r>
            <a:r>
              <a:rPr lang="it-IT" dirty="0"/>
              <a:t>H central zone (gray matter)</a:t>
            </a:r>
          </a:p>
          <a:p>
            <a:r>
              <a:rPr lang="it-IT" dirty="0"/>
              <a:t>-has 3 horns </a:t>
            </a:r>
          </a:p>
          <a:p>
            <a:r>
              <a:rPr lang="it-IT" dirty="0"/>
              <a:t>                     anterior horn ----motor  cells</a:t>
            </a:r>
          </a:p>
          <a:p>
            <a:r>
              <a:rPr lang="it-IT" dirty="0"/>
              <a:t>                     posterior </a:t>
            </a:r>
            <a:r>
              <a:rPr lang="it-IT"/>
              <a:t>horn --- sensory </a:t>
            </a:r>
            <a:r>
              <a:rPr lang="it-IT" dirty="0"/>
              <a:t>cells</a:t>
            </a:r>
          </a:p>
          <a:p>
            <a:r>
              <a:rPr lang="it-IT" dirty="0"/>
              <a:t>                     lateral horn -------autonomic cells</a:t>
            </a:r>
          </a:p>
          <a:p>
            <a:r>
              <a:rPr lang="it-IT" dirty="0"/>
              <a:t>*surrounded by white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76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/>
          <a:lstStyle/>
          <a:p>
            <a:r>
              <a:rPr lang="en-US" b="1" u="sng" dirty="0"/>
              <a:t>Male </a:t>
            </a:r>
            <a:r>
              <a:rPr lang="en-US" b="1" u="sng" dirty="0" err="1"/>
              <a:t>genetalia</a:t>
            </a:r>
            <a:r>
              <a:rPr lang="en-US" b="1" u="sng" dirty="0"/>
              <a:t>:</a:t>
            </a:r>
          </a:p>
          <a:p>
            <a:r>
              <a:rPr lang="en-US" dirty="0"/>
              <a:t>-vasodilation of </a:t>
            </a:r>
            <a:r>
              <a:rPr lang="en-US" dirty="0" err="1"/>
              <a:t>veslles</a:t>
            </a:r>
            <a:r>
              <a:rPr lang="en-US" dirty="0"/>
              <a:t> in penis ---- erection</a:t>
            </a:r>
          </a:p>
          <a:p>
            <a:r>
              <a:rPr lang="en-US" dirty="0"/>
              <a:t>-increase secretion of seminal vesicle</a:t>
            </a:r>
          </a:p>
          <a:p>
            <a:r>
              <a:rPr lang="en-US" dirty="0"/>
              <a:t>-increase secretion of prostate</a:t>
            </a:r>
          </a:p>
          <a:p>
            <a:endParaRPr lang="en-US" dirty="0"/>
          </a:p>
          <a:p>
            <a:r>
              <a:rPr lang="en-US" b="1" u="sng" dirty="0"/>
              <a:t>Female </a:t>
            </a:r>
            <a:r>
              <a:rPr lang="en-US" b="1" u="sng" dirty="0" err="1"/>
              <a:t>genetalia</a:t>
            </a:r>
            <a:r>
              <a:rPr lang="en-US" b="1" u="sng" dirty="0"/>
              <a:t>:</a:t>
            </a:r>
          </a:p>
          <a:p>
            <a:r>
              <a:rPr lang="en-US"/>
              <a:t>vasodilation</a:t>
            </a:r>
            <a:endParaRPr lang="en-US" dirty="0"/>
          </a:p>
          <a:p>
            <a:endParaRPr lang="en-US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70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Chemical transmitters</a:t>
            </a:r>
          </a:p>
          <a:p>
            <a:r>
              <a:rPr lang="en-US" dirty="0"/>
              <a:t>-the impulses are transmitted at the autonomic junction by chemical mediation through the release of chemical transmitter</a:t>
            </a:r>
          </a:p>
          <a:p>
            <a:endParaRPr lang="en-US" dirty="0"/>
          </a:p>
          <a:p>
            <a:r>
              <a:rPr lang="en-US" dirty="0"/>
              <a:t>-the autonomic fibers are divided into:</a:t>
            </a:r>
          </a:p>
          <a:p>
            <a:pPr>
              <a:buFont typeface="Arial" charset="0"/>
              <a:buChar char="•"/>
            </a:pPr>
            <a:r>
              <a:rPr lang="en-US" dirty="0"/>
              <a:t>1-Cholinergic fibers----they secrete from their ends  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                                        acetylcholine</a:t>
            </a:r>
          </a:p>
          <a:p>
            <a:pPr>
              <a:buFont typeface="Arial" charset="0"/>
              <a:buChar char="•"/>
            </a:pPr>
            <a:r>
              <a:rPr lang="en-US" dirty="0"/>
              <a:t>2-Adrenergic fibers ----they secrete from their ends </a:t>
            </a:r>
          </a:p>
          <a:p>
            <a:pPr>
              <a:buFont typeface="Arial" charset="0"/>
              <a:buChar char="•"/>
            </a:pPr>
            <a:r>
              <a:rPr lang="en-US" dirty="0"/>
              <a:t>                                         </a:t>
            </a:r>
            <a:r>
              <a:rPr lang="en-US" b="1" dirty="0"/>
              <a:t>noradrenaline</a:t>
            </a:r>
          </a:p>
        </p:txBody>
      </p:sp>
    </p:spTree>
    <p:extLst>
      <p:ext uri="{BB962C8B-B14F-4D97-AF65-F5344CB8AC3E}">
        <p14:creationId xmlns:p14="http://schemas.microsoft.com/office/powerpoint/2010/main" val="207231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81800"/>
          </a:xfrm>
        </p:spPr>
        <p:txBody>
          <a:bodyPr/>
          <a:lstStyle/>
          <a:p>
            <a:r>
              <a:rPr lang="en-US" dirty="0"/>
              <a:t>Acetylcholine:</a:t>
            </a:r>
          </a:p>
          <a:p>
            <a:r>
              <a:rPr lang="en-US" dirty="0"/>
              <a:t>Formation:</a:t>
            </a:r>
          </a:p>
          <a:p>
            <a:r>
              <a:rPr lang="en-US" dirty="0"/>
              <a:t>*Acetate + Coenzyme A-------acetyl Co-A</a:t>
            </a:r>
          </a:p>
          <a:p>
            <a:r>
              <a:rPr lang="en-US" dirty="0"/>
              <a:t>*Acetyl Co-A + choline -----Acetylcholine</a:t>
            </a:r>
          </a:p>
          <a:p>
            <a:r>
              <a:rPr lang="en-US" dirty="0"/>
              <a:t>*the acetyl choline is stored then in </a:t>
            </a:r>
            <a:r>
              <a:rPr lang="en-US" b="1" dirty="0"/>
              <a:t>CLEAR VESICLES</a:t>
            </a:r>
            <a:r>
              <a:rPr lang="en-US" dirty="0"/>
              <a:t> in the Knobs</a:t>
            </a:r>
          </a:p>
          <a:p>
            <a:r>
              <a:rPr lang="en-US" dirty="0"/>
              <a:t>*acetylcholine is released by exocytosis helped by </a:t>
            </a:r>
            <a:r>
              <a:rPr lang="en-US" dirty="0" err="1"/>
              <a:t>Ca</a:t>
            </a:r>
            <a:r>
              <a:rPr lang="en-US" dirty="0"/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39017676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Removal of the acetylcholine:</a:t>
            </a:r>
          </a:p>
          <a:p>
            <a:r>
              <a:rPr lang="en-US" dirty="0"/>
              <a:t>                             -Acetylcholine</a:t>
            </a:r>
          </a:p>
          <a:p>
            <a:r>
              <a:rPr lang="en-US" dirty="0"/>
              <a:t>                  acetylcholine </a:t>
            </a:r>
            <a:r>
              <a:rPr lang="en-US" dirty="0" err="1"/>
              <a:t>estrase</a:t>
            </a:r>
            <a:r>
              <a:rPr lang="en-US" dirty="0"/>
              <a:t> enzyme</a:t>
            </a:r>
          </a:p>
          <a:p>
            <a:r>
              <a:rPr lang="en-US" dirty="0"/>
              <a:t>                           acetate + choline</a:t>
            </a:r>
          </a:p>
          <a:p>
            <a:r>
              <a:rPr lang="en-US" dirty="0"/>
              <a:t>There are 2 types of </a:t>
            </a:r>
            <a:r>
              <a:rPr lang="en-US" dirty="0" err="1"/>
              <a:t>actylcholine</a:t>
            </a:r>
            <a:r>
              <a:rPr lang="en-US" dirty="0"/>
              <a:t> </a:t>
            </a:r>
            <a:r>
              <a:rPr lang="en-US" dirty="0" err="1"/>
              <a:t>estrase</a:t>
            </a:r>
            <a:r>
              <a:rPr lang="en-US" dirty="0"/>
              <a:t> enzyme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choline </a:t>
            </a:r>
            <a:r>
              <a:rPr lang="en-US" dirty="0" err="1"/>
              <a:t>estrase</a:t>
            </a:r>
            <a:r>
              <a:rPr lang="en-US" dirty="0"/>
              <a:t> enzyme localizes the action of the acetylcholine to SITE OF RELEASE &amp; prevent its passage to blood to produce harmful parasympathetic effect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19600" y="10668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000913"/>
              </p:ext>
            </p:extLst>
          </p:nvPr>
        </p:nvGraphicFramePr>
        <p:xfrm>
          <a:off x="1371600" y="32004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True acetyl choline </a:t>
                      </a:r>
                      <a:r>
                        <a:rPr lang="en-US" dirty="0" err="1"/>
                        <a:t>estrase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 nerve &amp;</a:t>
                      </a:r>
                      <a:r>
                        <a:rPr lang="en-US" baseline="0" dirty="0"/>
                        <a:t> RBCs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Pseudo acetyl choline </a:t>
                      </a:r>
                      <a:r>
                        <a:rPr lang="en-US" dirty="0" err="1"/>
                        <a:t>estrase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 liver, plasma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961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Site for cholinergic fibers (site of release of acetylcholine)</a:t>
            </a:r>
          </a:p>
          <a:p>
            <a:r>
              <a:rPr lang="en-US" dirty="0"/>
              <a:t>1-All preganglionic autonomic fibers.</a:t>
            </a:r>
          </a:p>
          <a:p>
            <a:r>
              <a:rPr lang="en-US" dirty="0"/>
              <a:t>-all preganglionic sympathetic fibers</a:t>
            </a:r>
          </a:p>
          <a:p>
            <a:r>
              <a:rPr lang="en-US" dirty="0"/>
              <a:t>-all preganglionic parasympathetic fibers</a:t>
            </a:r>
          </a:p>
          <a:p>
            <a:r>
              <a:rPr lang="en-US" dirty="0"/>
              <a:t>-preganglionic fibers to adrenal medulla</a:t>
            </a:r>
          </a:p>
          <a:p>
            <a:endParaRPr lang="en-US" dirty="0"/>
          </a:p>
          <a:p>
            <a:r>
              <a:rPr lang="en-US" dirty="0"/>
              <a:t>2-All post ganglionic parasympathetic fibers</a:t>
            </a:r>
          </a:p>
          <a:p>
            <a:endParaRPr lang="en-US" dirty="0"/>
          </a:p>
          <a:p>
            <a:r>
              <a:rPr lang="en-US" dirty="0"/>
              <a:t>3-in the CNS, &amp; Neuromuscular junction</a:t>
            </a:r>
          </a:p>
          <a:p>
            <a:endParaRPr lang="en-US" dirty="0"/>
          </a:p>
          <a:p>
            <a:r>
              <a:rPr lang="en-US" dirty="0"/>
              <a:t>4-some post ganglionic fibers to</a:t>
            </a:r>
          </a:p>
          <a:p>
            <a:r>
              <a:rPr lang="en-US" dirty="0"/>
              <a:t>                                     *Sweat glands</a:t>
            </a:r>
          </a:p>
          <a:p>
            <a:r>
              <a:rPr lang="en-US" dirty="0"/>
              <a:t>                                     *blood vessels of skeletal muscles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92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Cholinergic receptors:</a:t>
            </a:r>
          </a:p>
          <a:p>
            <a:r>
              <a:rPr lang="en-US" dirty="0"/>
              <a:t>-They are the receptors where acetylcholine act on</a:t>
            </a:r>
          </a:p>
          <a:p>
            <a:r>
              <a:rPr lang="en-US" dirty="0"/>
              <a:t>-they are 2 types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36039"/>
              </p:ext>
            </p:extLst>
          </p:nvPr>
        </p:nvGraphicFramePr>
        <p:xfrm>
          <a:off x="152400" y="1828800"/>
          <a:ext cx="88392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r>
                        <a:rPr lang="en-US" dirty="0"/>
                        <a:t>Muscarinic receptors </a:t>
                      </a:r>
                    </a:p>
                    <a:p>
                      <a:r>
                        <a:rPr lang="en-US" dirty="0"/>
                        <a:t>(Peripheral cholinergic receptors)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Nicotinic</a:t>
                      </a:r>
                      <a:r>
                        <a:rPr lang="en-US" baseline="0" dirty="0"/>
                        <a:t> receptors</a:t>
                      </a:r>
                    </a:p>
                    <a:p>
                      <a:r>
                        <a:rPr lang="en-US" baseline="0" dirty="0"/>
                        <a:t>(Central cholinergic receptors)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en-US" dirty="0"/>
                        <a:t>-stimulated by </a:t>
                      </a:r>
                      <a:r>
                        <a:rPr lang="en-US" dirty="0" err="1"/>
                        <a:t>muscarine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-other chemicals stimulate them are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pilocarpine</a:t>
                      </a:r>
                      <a:endParaRPr lang="en-US" dirty="0"/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anticholine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estrase</a:t>
                      </a:r>
                      <a:r>
                        <a:rPr lang="en-US" baseline="0" dirty="0"/>
                        <a:t> drugs (neostigmine)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-they are blocked by *Atropine</a:t>
                      </a:r>
                    </a:p>
                    <a:p>
                      <a:r>
                        <a:rPr lang="en-US" baseline="0" dirty="0"/>
                        <a:t>                                     *</a:t>
                      </a:r>
                      <a:r>
                        <a:rPr lang="en-US" baseline="0" dirty="0" err="1"/>
                        <a:t>Homatropine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-found at the autonomic ganglia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-stimulated by *nicotine small dose</a:t>
                      </a:r>
                    </a:p>
                    <a:p>
                      <a:r>
                        <a:rPr lang="en-US" dirty="0"/>
                        <a:t>                           *</a:t>
                      </a:r>
                      <a:r>
                        <a:rPr lang="en-US" dirty="0" err="1"/>
                        <a:t>anticholine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estrase</a:t>
                      </a:r>
                      <a:r>
                        <a:rPr lang="en-US" dirty="0"/>
                        <a:t> drugs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-Blocked by               *nicotine large dose</a:t>
                      </a:r>
                    </a:p>
                    <a:p>
                      <a:r>
                        <a:rPr lang="en-US" dirty="0"/>
                        <a:t>(Ganglion</a:t>
                      </a:r>
                      <a:r>
                        <a:rPr lang="en-US" baseline="0" dirty="0"/>
                        <a:t> blockers)</a:t>
                      </a:r>
                      <a:r>
                        <a:rPr lang="en-US" dirty="0"/>
                        <a:t>*</a:t>
                      </a:r>
                      <a:r>
                        <a:rPr lang="en-US" dirty="0" err="1"/>
                        <a:t>hexamethonium</a:t>
                      </a:r>
                      <a:endParaRPr lang="en-US" dirty="0"/>
                    </a:p>
                    <a:p>
                      <a:r>
                        <a:rPr lang="en-US" dirty="0"/>
                        <a:t>                                   * </a:t>
                      </a:r>
                      <a:r>
                        <a:rPr lang="en-US" dirty="0" err="1"/>
                        <a:t>tetraethylammonium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389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Noradrenaline:</a:t>
            </a:r>
          </a:p>
          <a:p>
            <a:r>
              <a:rPr lang="en-US" dirty="0"/>
              <a:t>formation (sites of adrenergic fibers)</a:t>
            </a:r>
          </a:p>
          <a:p>
            <a:r>
              <a:rPr lang="en-US" dirty="0"/>
              <a:t>*All postganglionic sympathetic fibers EXCEPT those to *sweat glands</a:t>
            </a:r>
          </a:p>
          <a:p>
            <a:r>
              <a:rPr lang="en-US" dirty="0"/>
              <a:t>                *blood vessels of skeletal muscles</a:t>
            </a:r>
          </a:p>
          <a:p>
            <a:endParaRPr lang="en-US" dirty="0"/>
          </a:p>
          <a:p>
            <a:r>
              <a:rPr lang="en-US" dirty="0"/>
              <a:t>*Adrenal medulla</a:t>
            </a:r>
          </a:p>
          <a:p>
            <a:endParaRPr lang="en-US" dirty="0"/>
          </a:p>
          <a:p>
            <a:r>
              <a:rPr lang="en-US" dirty="0"/>
              <a:t>*CNS </a:t>
            </a:r>
          </a:p>
        </p:txBody>
      </p:sp>
    </p:spTree>
    <p:extLst>
      <p:ext uri="{BB962C8B-B14F-4D97-AF65-F5344CB8AC3E}">
        <p14:creationId xmlns:p14="http://schemas.microsoft.com/office/powerpoint/2010/main" val="2183964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Removal of noradrenaline:</a:t>
            </a:r>
          </a:p>
          <a:p>
            <a:r>
              <a:rPr lang="en-US" dirty="0"/>
              <a:t>The noradrenaline is removed from the area of secretion quickly by:</a:t>
            </a:r>
          </a:p>
          <a:p>
            <a:r>
              <a:rPr lang="en-US" dirty="0"/>
              <a:t>-active reuptake into vesicles (50%-80%)</a:t>
            </a:r>
          </a:p>
          <a:p>
            <a:r>
              <a:rPr lang="en-US" dirty="0"/>
              <a:t>-diffusion to extracellular fluid</a:t>
            </a:r>
          </a:p>
          <a:p>
            <a:r>
              <a:rPr lang="en-US" dirty="0"/>
              <a:t>-destruction by</a:t>
            </a:r>
          </a:p>
          <a:p>
            <a:r>
              <a:rPr lang="en-US" dirty="0"/>
              <a:t>MAO—Mono Amine Oxidase----in nerve endings , kidney , liver</a:t>
            </a:r>
          </a:p>
          <a:p>
            <a:r>
              <a:rPr lang="en-US" dirty="0"/>
              <a:t>COMT—in all tissues except nerves----in all tissues except nerve endings</a:t>
            </a:r>
          </a:p>
        </p:txBody>
      </p:sp>
    </p:spTree>
    <p:extLst>
      <p:ext uri="{BB962C8B-B14F-4D97-AF65-F5344CB8AC3E}">
        <p14:creationId xmlns:p14="http://schemas.microsoft.com/office/powerpoint/2010/main" val="574456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Adrenergic receptors:</a:t>
            </a:r>
          </a:p>
          <a:p>
            <a:r>
              <a:rPr lang="en-US" dirty="0"/>
              <a:t>Types:</a:t>
            </a:r>
          </a:p>
          <a:p>
            <a:r>
              <a:rPr lang="en-US" dirty="0"/>
              <a:t>1-Alpha receptors</a:t>
            </a:r>
          </a:p>
          <a:p>
            <a:r>
              <a:rPr lang="en-US" dirty="0"/>
              <a:t>-they are either (ALPHA1) or (ALPHA2)</a:t>
            </a:r>
          </a:p>
          <a:p>
            <a:r>
              <a:rPr lang="en-US" dirty="0"/>
              <a:t>-they act by-- </a:t>
            </a:r>
          </a:p>
          <a:p>
            <a:r>
              <a:rPr lang="en-US" dirty="0"/>
              <a:t>ALPHA1 ---act by increasing </a:t>
            </a:r>
            <a:r>
              <a:rPr lang="en-US" dirty="0" err="1"/>
              <a:t>Ca</a:t>
            </a:r>
            <a:r>
              <a:rPr lang="en-US" dirty="0"/>
              <a:t>++ intracellular</a:t>
            </a:r>
          </a:p>
          <a:p>
            <a:r>
              <a:rPr lang="en-US" dirty="0"/>
              <a:t>ALPHA2 ---act by decrease </a:t>
            </a:r>
            <a:r>
              <a:rPr lang="en-US" dirty="0" err="1"/>
              <a:t>cAMP</a:t>
            </a:r>
            <a:endParaRPr lang="en-US" dirty="0"/>
          </a:p>
          <a:p>
            <a:r>
              <a:rPr lang="en-US" dirty="0"/>
              <a:t>-action</a:t>
            </a:r>
          </a:p>
          <a:p>
            <a:r>
              <a:rPr lang="en-US" dirty="0"/>
              <a:t>Mainly excitatory</a:t>
            </a:r>
          </a:p>
          <a:p>
            <a:r>
              <a:rPr lang="en-US" dirty="0"/>
              <a:t>*vasoconstriction</a:t>
            </a:r>
          </a:p>
          <a:p>
            <a:r>
              <a:rPr lang="en-US" dirty="0"/>
              <a:t>*contraction of dilator </a:t>
            </a:r>
            <a:r>
              <a:rPr lang="en-US" dirty="0" err="1"/>
              <a:t>pupillae</a:t>
            </a:r>
            <a:endParaRPr lang="en-US" dirty="0"/>
          </a:p>
          <a:p>
            <a:r>
              <a:rPr lang="en-US" dirty="0"/>
              <a:t>*contract capsule of spleen</a:t>
            </a:r>
          </a:p>
          <a:p>
            <a:r>
              <a:rPr lang="en-US" dirty="0"/>
              <a:t>*contract seminal vesicle,&amp; vas deferens</a:t>
            </a:r>
          </a:p>
          <a:p>
            <a:r>
              <a:rPr lang="en-US" dirty="0"/>
              <a:t>*contract sphincter of GIT</a:t>
            </a:r>
          </a:p>
          <a:p>
            <a:r>
              <a:rPr lang="en-US" dirty="0"/>
              <a:t>*INHIBITORY to wall of intestine (ALPHA 2)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43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 err="1"/>
              <a:t>Senstivity</a:t>
            </a:r>
            <a:r>
              <a:rPr lang="en-US" dirty="0"/>
              <a:t>:</a:t>
            </a:r>
          </a:p>
          <a:p>
            <a:r>
              <a:rPr lang="en-US" dirty="0"/>
              <a:t>Adrenaline-----excites alpha and beta receptors</a:t>
            </a:r>
          </a:p>
          <a:p>
            <a:r>
              <a:rPr lang="en-US" dirty="0"/>
              <a:t>Noradrenaline---excites alpha receptors more than beta receptors</a:t>
            </a:r>
          </a:p>
          <a:p>
            <a:r>
              <a:rPr lang="en-US" dirty="0" err="1"/>
              <a:t>Isoprenaline</a:t>
            </a:r>
            <a:r>
              <a:rPr lang="en-US" dirty="0"/>
              <a:t> ---excites beta receptors</a:t>
            </a:r>
          </a:p>
          <a:p>
            <a:r>
              <a:rPr lang="en-US" dirty="0"/>
              <a:t>Alpha receptors are blocked by PHENTOLAMINE</a:t>
            </a:r>
          </a:p>
        </p:txBody>
      </p:sp>
    </p:spTree>
    <p:extLst>
      <p:ext uri="{BB962C8B-B14F-4D97-AF65-F5344CB8AC3E}">
        <p14:creationId xmlns:p14="http://schemas.microsoft.com/office/powerpoint/2010/main" val="416523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Structural unit of the nervous system is the NEURON:</a:t>
            </a:r>
          </a:p>
          <a:p>
            <a:r>
              <a:rPr lang="en-US" dirty="0"/>
              <a:t>The neuron is formed of:</a:t>
            </a:r>
          </a:p>
          <a:p>
            <a:r>
              <a:rPr lang="en-US" dirty="0"/>
              <a:t>Axon                                                   Dendrites</a:t>
            </a:r>
          </a:p>
          <a:p>
            <a:pPr marL="0" indent="0">
              <a:buNone/>
            </a:pPr>
            <a:r>
              <a:rPr lang="en-US" dirty="0"/>
              <a:t>-Non branching                       -Branching</a:t>
            </a:r>
          </a:p>
          <a:p>
            <a:pPr marL="0" indent="0">
              <a:buNone/>
            </a:pPr>
            <a:r>
              <a:rPr lang="en-US" dirty="0"/>
              <a:t>-carry impulses from cell      -Carry impulses to cell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600200" y="1600200"/>
            <a:ext cx="2362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962400" y="1600200"/>
            <a:ext cx="2057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19812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818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BETA receptors:</a:t>
            </a:r>
          </a:p>
          <a:p>
            <a:r>
              <a:rPr lang="en-US" dirty="0"/>
              <a:t>-types ---BETA 1 , BETA 2</a:t>
            </a:r>
          </a:p>
          <a:p>
            <a:r>
              <a:rPr lang="en-US" dirty="0"/>
              <a:t>-they act by</a:t>
            </a:r>
          </a:p>
          <a:p>
            <a:r>
              <a:rPr lang="en-US" dirty="0"/>
              <a:t>BETA 1, BETA 2 activate </a:t>
            </a:r>
            <a:r>
              <a:rPr lang="en-US" dirty="0" err="1"/>
              <a:t>adenyl</a:t>
            </a:r>
            <a:r>
              <a:rPr lang="en-US" dirty="0"/>
              <a:t> </a:t>
            </a:r>
            <a:r>
              <a:rPr lang="en-US" dirty="0" err="1"/>
              <a:t>cyclase</a:t>
            </a:r>
            <a:r>
              <a:rPr lang="en-US" dirty="0"/>
              <a:t> enzyme---increase </a:t>
            </a:r>
            <a:r>
              <a:rPr lang="en-US" dirty="0" err="1"/>
              <a:t>cAMP</a:t>
            </a:r>
            <a:endParaRPr lang="en-US" dirty="0"/>
          </a:p>
          <a:p>
            <a:r>
              <a:rPr lang="en-US" dirty="0"/>
              <a:t>-action:</a:t>
            </a:r>
          </a:p>
          <a:p>
            <a:r>
              <a:rPr lang="en-US" dirty="0"/>
              <a:t>Mainly inhibitory</a:t>
            </a:r>
          </a:p>
          <a:p>
            <a:r>
              <a:rPr lang="en-US" dirty="0"/>
              <a:t>*relax blood </a:t>
            </a:r>
            <a:r>
              <a:rPr lang="en-US" dirty="0" err="1"/>
              <a:t>vessles</a:t>
            </a:r>
            <a:r>
              <a:rPr lang="en-US" dirty="0"/>
              <a:t> of skeletal muscles</a:t>
            </a:r>
          </a:p>
          <a:p>
            <a:r>
              <a:rPr lang="en-US" dirty="0"/>
              <a:t>*relax bronchi</a:t>
            </a:r>
          </a:p>
          <a:p>
            <a:r>
              <a:rPr lang="en-US" dirty="0"/>
              <a:t>*relax urinary bladder</a:t>
            </a:r>
          </a:p>
          <a:p>
            <a:r>
              <a:rPr lang="en-US" dirty="0"/>
              <a:t>*relax uterus</a:t>
            </a:r>
          </a:p>
          <a:p>
            <a:r>
              <a:rPr lang="en-US" dirty="0"/>
              <a:t>*relax wall of GIT</a:t>
            </a:r>
          </a:p>
          <a:p>
            <a:r>
              <a:rPr lang="en-US" dirty="0"/>
              <a:t>*</a:t>
            </a:r>
            <a:r>
              <a:rPr lang="en-US" dirty="0" err="1"/>
              <a:t>glycogenolysis</a:t>
            </a:r>
            <a:r>
              <a:rPr lang="en-US" dirty="0"/>
              <a:t>, lipolysis, thermogenesis</a:t>
            </a:r>
          </a:p>
          <a:p>
            <a:r>
              <a:rPr lang="en-US" dirty="0"/>
              <a:t>*STIMULATE HEART RATE</a:t>
            </a:r>
          </a:p>
        </p:txBody>
      </p:sp>
    </p:spTree>
    <p:extLst>
      <p:ext uri="{BB962C8B-B14F-4D97-AF65-F5344CB8AC3E}">
        <p14:creationId xmlns:p14="http://schemas.microsoft.com/office/powerpoint/2010/main" val="2177128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 err="1"/>
              <a:t>Senstivity</a:t>
            </a:r>
            <a:r>
              <a:rPr lang="en-US" dirty="0"/>
              <a:t>:</a:t>
            </a:r>
          </a:p>
          <a:p>
            <a:r>
              <a:rPr lang="en-US" dirty="0"/>
              <a:t>Adrenaline-----excites alpha and beta receptors</a:t>
            </a:r>
          </a:p>
          <a:p>
            <a:r>
              <a:rPr lang="en-US" dirty="0"/>
              <a:t>Noradrenaline---excites alpha receptors more than beta receptors</a:t>
            </a:r>
          </a:p>
          <a:p>
            <a:r>
              <a:rPr lang="en-US" dirty="0" err="1"/>
              <a:t>Isoprenaline</a:t>
            </a:r>
            <a:r>
              <a:rPr lang="en-US" dirty="0"/>
              <a:t> ---excites beta receptors</a:t>
            </a:r>
          </a:p>
          <a:p>
            <a:r>
              <a:rPr lang="en-US" dirty="0"/>
              <a:t>BETA receptors </a:t>
            </a:r>
            <a:r>
              <a:rPr lang="en-US"/>
              <a:t>are blocked by PROPRANOLOL (INDERAL)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5055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Sites of adrenergic fibers (sites of release of noradrenaline):</a:t>
            </a:r>
          </a:p>
          <a:p>
            <a:pPr marL="0" indent="0">
              <a:buNone/>
            </a:pPr>
            <a:r>
              <a:rPr lang="en-US" dirty="0"/>
              <a:t>-All post ganglionic sympathetic EXCEPT to </a:t>
            </a:r>
          </a:p>
          <a:p>
            <a:pPr marL="0" indent="0">
              <a:buNone/>
            </a:pPr>
            <a:r>
              <a:rPr lang="en-US" dirty="0"/>
              <a:t>                        *sweat glands</a:t>
            </a:r>
          </a:p>
          <a:p>
            <a:pPr marL="0" indent="0">
              <a:buNone/>
            </a:pPr>
            <a:r>
              <a:rPr lang="en-US" dirty="0"/>
              <a:t>                        *blood vessels of skeletal </a:t>
            </a:r>
          </a:p>
          <a:p>
            <a:pPr marL="0" indent="0">
              <a:buNone/>
            </a:pPr>
            <a:r>
              <a:rPr lang="en-US" dirty="0"/>
              <a:t>-Adrenal medulla</a:t>
            </a:r>
          </a:p>
          <a:p>
            <a:pPr marL="0" indent="0">
              <a:buNone/>
            </a:pPr>
            <a:r>
              <a:rPr lang="en-US" dirty="0"/>
              <a:t>-CNS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7215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/>
          <a:lstStyle/>
          <a:p>
            <a:r>
              <a:rPr lang="en-US" dirty="0"/>
              <a:t>Autonomic drugs:</a:t>
            </a:r>
          </a:p>
          <a:p>
            <a:r>
              <a:rPr lang="en-US" dirty="0"/>
              <a:t>Drugs affecting the parasympathetic:</a:t>
            </a:r>
          </a:p>
          <a:p>
            <a:r>
              <a:rPr lang="en-US" dirty="0"/>
              <a:t>Drugs which increase parasympathetic activity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682336"/>
              </p:ext>
            </p:extLst>
          </p:nvPr>
        </p:nvGraphicFramePr>
        <p:xfrm>
          <a:off x="76200" y="1828800"/>
          <a:ext cx="8991600" cy="242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940">
                <a:tc>
                  <a:txBody>
                    <a:bodyPr/>
                    <a:lstStyle/>
                    <a:p>
                      <a:r>
                        <a:rPr lang="en-US" dirty="0"/>
                        <a:t>Ganglion stimulants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Parasympathomimetic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nicotene</a:t>
                      </a:r>
                      <a:r>
                        <a:rPr lang="en-US" dirty="0"/>
                        <a:t> small dose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anticholine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estrase</a:t>
                      </a:r>
                      <a:r>
                        <a:rPr lang="en-US" baseline="0" dirty="0"/>
                        <a:t> drugs</a:t>
                      </a:r>
                    </a:p>
                    <a:p>
                      <a:r>
                        <a:rPr lang="en-US" baseline="0" dirty="0"/>
                        <a:t>*reversible---neostigmine</a:t>
                      </a:r>
                    </a:p>
                    <a:p>
                      <a:r>
                        <a:rPr lang="en-US" baseline="0" dirty="0"/>
                        <a:t>                        </a:t>
                      </a:r>
                      <a:r>
                        <a:rPr lang="en-US" baseline="0" dirty="0" err="1"/>
                        <a:t>physostigmine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*irreversible---</a:t>
                      </a:r>
                      <a:r>
                        <a:rPr lang="en-US" baseline="0" dirty="0" err="1"/>
                        <a:t>diisopropyl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florophosphate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                           (war poison)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-act on muscarinic receptors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Muscarine</a:t>
                      </a:r>
                      <a:endParaRPr lang="en-US" dirty="0"/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Metacholine</a:t>
                      </a:r>
                      <a:endParaRPr lang="en-US" dirty="0"/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Pilocarpine</a:t>
                      </a:r>
                      <a:endParaRPr lang="en-US" dirty="0"/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Anticholine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estrase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2841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1265238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200" dirty="0"/>
              <a:t>the antagonists are drugs which block the action but not the secretion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Drugs depress parasympathetic activity: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Eg</a:t>
            </a:r>
            <a:r>
              <a:rPr lang="en-US" dirty="0"/>
              <a:t>: of the antagonists are:</a:t>
            </a:r>
          </a:p>
          <a:p>
            <a:pPr marL="0" indent="0">
              <a:buNone/>
            </a:pPr>
            <a:r>
              <a:rPr lang="en-US" dirty="0"/>
              <a:t>*Curare</a:t>
            </a:r>
          </a:p>
          <a:p>
            <a:pPr marL="0" indent="0">
              <a:buNone/>
            </a:pPr>
            <a:r>
              <a:rPr lang="en-US" dirty="0"/>
              <a:t>*ganglion blockers</a:t>
            </a:r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dirty="0" err="1"/>
              <a:t>parasympatholytics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183790"/>
              </p:ext>
            </p:extLst>
          </p:nvPr>
        </p:nvGraphicFramePr>
        <p:xfrm>
          <a:off x="228600" y="762000"/>
          <a:ext cx="87630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Ganglion blockers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Parasympatholytic</a:t>
                      </a:r>
                      <a:r>
                        <a:rPr lang="en-US" dirty="0"/>
                        <a:t> drugs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440">
                <a:tc>
                  <a:txBody>
                    <a:bodyPr/>
                    <a:lstStyle/>
                    <a:p>
                      <a:r>
                        <a:rPr lang="en-US" dirty="0"/>
                        <a:t>-nicotine large dose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-Tetraethyl ammonium (TEA)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Hexamethonium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-BLOCK THE MUSCARINIC RECEPTORS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-Atropine</a:t>
                      </a:r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Homatropine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827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Drugs affecting sympathetic:</a:t>
            </a:r>
          </a:p>
          <a:p>
            <a:r>
              <a:rPr lang="en-US" dirty="0"/>
              <a:t>Drugs augment sympathetic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758005"/>
              </p:ext>
            </p:extLst>
          </p:nvPr>
        </p:nvGraphicFramePr>
        <p:xfrm>
          <a:off x="76200" y="1295400"/>
          <a:ext cx="89154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Ganglion stimulants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sympathomimetics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nicotene</a:t>
                      </a:r>
                      <a:r>
                        <a:rPr lang="en-US" dirty="0"/>
                        <a:t> small dose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anticholine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estrase</a:t>
                      </a:r>
                      <a:r>
                        <a:rPr lang="en-US" baseline="0" dirty="0"/>
                        <a:t> drugs</a:t>
                      </a:r>
                    </a:p>
                    <a:p>
                      <a:r>
                        <a:rPr lang="en-US" baseline="0" dirty="0"/>
                        <a:t>*reversible---neostigmine</a:t>
                      </a:r>
                    </a:p>
                    <a:p>
                      <a:r>
                        <a:rPr lang="en-US" baseline="0" dirty="0"/>
                        <a:t>                        </a:t>
                      </a:r>
                      <a:r>
                        <a:rPr lang="en-US" baseline="0" dirty="0" err="1"/>
                        <a:t>physostigmine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*irreversible---</a:t>
                      </a:r>
                      <a:r>
                        <a:rPr lang="en-US" baseline="0" dirty="0" err="1"/>
                        <a:t>diisopropyl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florophosphate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                           (war poison)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1-Drugs increase NORADRENALINE</a:t>
                      </a:r>
                      <a:r>
                        <a:rPr lang="en-US" baseline="0" dirty="0"/>
                        <a:t> release</a:t>
                      </a:r>
                    </a:p>
                    <a:p>
                      <a:r>
                        <a:rPr lang="en-US" baseline="0" dirty="0"/>
                        <a:t>-amphetamine</a:t>
                      </a:r>
                    </a:p>
                    <a:p>
                      <a:r>
                        <a:rPr lang="en-US" baseline="0" dirty="0"/>
                        <a:t>-Ephedrine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tyramine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2-Drugs stimulate ALPHA receptors</a:t>
                      </a:r>
                    </a:p>
                    <a:p>
                      <a:r>
                        <a:rPr lang="en-US" baseline="0" dirty="0"/>
                        <a:t>-noradrenaline</a:t>
                      </a:r>
                    </a:p>
                    <a:p>
                      <a:r>
                        <a:rPr lang="en-US" baseline="0" dirty="0"/>
                        <a:t>-adrenaline</a:t>
                      </a:r>
                    </a:p>
                    <a:p>
                      <a:r>
                        <a:rPr lang="en-US" baseline="0" dirty="0"/>
                        <a:t>-phenylephrine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3-Drugs stimulate BETA receptors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isoprenaline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-Adrenaline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6396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Drugs depress sympathetic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720443"/>
              </p:ext>
            </p:extLst>
          </p:nvPr>
        </p:nvGraphicFramePr>
        <p:xfrm>
          <a:off x="152400" y="609600"/>
          <a:ext cx="8915400" cy="348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Ganglion blockers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Sympatholytics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540">
                <a:tc>
                  <a:txBody>
                    <a:bodyPr/>
                    <a:lstStyle/>
                    <a:p>
                      <a:r>
                        <a:rPr lang="en-US" dirty="0"/>
                        <a:t>-nicotine large dose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-Tetraethyl ammonium (TEA)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Hexamethonium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1-Drugs decrease</a:t>
                      </a:r>
                      <a:r>
                        <a:rPr lang="en-US" baseline="0" dirty="0"/>
                        <a:t> noradrenaline </a:t>
                      </a:r>
                    </a:p>
                    <a:p>
                      <a:r>
                        <a:rPr lang="en-US" baseline="0" dirty="0"/>
                        <a:t>-Formation &amp; storage ---RESERPINE</a:t>
                      </a:r>
                    </a:p>
                    <a:p>
                      <a:r>
                        <a:rPr lang="en-US" baseline="0" dirty="0"/>
                        <a:t>-Release---------------------</a:t>
                      </a:r>
                      <a:r>
                        <a:rPr lang="en-US" baseline="0" dirty="0" err="1"/>
                        <a:t>Guanithidine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2-Drugs block ALPHA receptors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Phentolamine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Phenoxybenzamine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3-Drugs block BETA receptors</a:t>
                      </a:r>
                    </a:p>
                    <a:p>
                      <a:r>
                        <a:rPr lang="en-US" baseline="0" dirty="0"/>
                        <a:t>-Inderal</a:t>
                      </a:r>
                    </a:p>
                    <a:p>
                      <a:endParaRPr lang="en-US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7556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Adrenal medulla:</a:t>
            </a:r>
          </a:p>
          <a:p>
            <a:r>
              <a:rPr lang="en-US" dirty="0"/>
              <a:t>-modified sympathetic ganglia</a:t>
            </a:r>
          </a:p>
          <a:p>
            <a:r>
              <a:rPr lang="en-US" dirty="0"/>
              <a:t>-has no post ganglionic nerves</a:t>
            </a:r>
          </a:p>
          <a:p>
            <a:r>
              <a:rPr lang="en-US" dirty="0"/>
              <a:t>-they became secretory cells</a:t>
            </a:r>
          </a:p>
          <a:p>
            <a:r>
              <a:rPr lang="en-US" dirty="0"/>
              <a:t>-On sympathetic supply</a:t>
            </a:r>
          </a:p>
          <a:p>
            <a:r>
              <a:rPr lang="en-US" dirty="0"/>
              <a:t>they secrete –ADRENALINE 80%</a:t>
            </a:r>
          </a:p>
          <a:p>
            <a:r>
              <a:rPr lang="en-US" dirty="0"/>
              <a:t>                        -Noradrenaline 20%</a:t>
            </a:r>
          </a:p>
          <a:p>
            <a:r>
              <a:rPr lang="en-US" dirty="0"/>
              <a:t>-they both have the same effect as sympathetic stimulation EXCEPT they last for 5-10 minutes time as they are removed from blood slowly</a:t>
            </a:r>
          </a:p>
        </p:txBody>
      </p:sp>
    </p:spTree>
    <p:extLst>
      <p:ext uri="{BB962C8B-B14F-4D97-AF65-F5344CB8AC3E}">
        <p14:creationId xmlns:p14="http://schemas.microsoft.com/office/powerpoint/2010/main" val="823075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NB: </a:t>
            </a:r>
          </a:p>
          <a:p>
            <a:r>
              <a:rPr lang="en-US" dirty="0"/>
              <a:t>*adrenaline ----has a greater effect on the CARDIAC CONTRACTILITY than noradrenaline</a:t>
            </a:r>
          </a:p>
          <a:p>
            <a:endParaRPr lang="en-US" dirty="0"/>
          </a:p>
          <a:p>
            <a:r>
              <a:rPr lang="en-US" dirty="0"/>
              <a:t>*noradrenaline---has a greater effect on ARTERIAL BLOOD PRESSURE (VC) than adrenaline</a:t>
            </a:r>
          </a:p>
          <a:p>
            <a:endParaRPr lang="en-US" dirty="0"/>
          </a:p>
          <a:p>
            <a:r>
              <a:rPr lang="en-US" dirty="0"/>
              <a:t>*adrenaline has a greater effect on METABOLISM than noradrenaline</a:t>
            </a:r>
          </a:p>
        </p:txBody>
      </p:sp>
    </p:spTree>
    <p:extLst>
      <p:ext uri="{BB962C8B-B14F-4D97-AF65-F5344CB8AC3E}">
        <p14:creationId xmlns:p14="http://schemas.microsoft.com/office/powerpoint/2010/main" val="13399432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Alarm stress response of sympathetic:</a:t>
            </a:r>
          </a:p>
          <a:p>
            <a:r>
              <a:rPr lang="en-US" dirty="0"/>
              <a:t>The sympathetic system prepares the body for emergency:</a:t>
            </a:r>
          </a:p>
          <a:p>
            <a:r>
              <a:rPr lang="en-US" dirty="0"/>
              <a:t>-it is catabolic----energy consuming</a:t>
            </a:r>
          </a:p>
          <a:p>
            <a:r>
              <a:rPr lang="en-US" dirty="0"/>
              <a:t>-provides energy (glucose, O2, fatty acids)</a:t>
            </a:r>
          </a:p>
          <a:p>
            <a:r>
              <a:rPr lang="en-US" dirty="0"/>
              <a:t>-</a:t>
            </a:r>
            <a:r>
              <a:rPr lang="en-US" dirty="0" err="1"/>
              <a:t>bronchodilatation</a:t>
            </a:r>
            <a:r>
              <a:rPr lang="en-US" dirty="0"/>
              <a:t>----help better ventilation (more O2)</a:t>
            </a:r>
          </a:p>
          <a:p>
            <a:r>
              <a:rPr lang="en-US" dirty="0"/>
              <a:t>-</a:t>
            </a:r>
            <a:r>
              <a:rPr lang="en-US" dirty="0" err="1"/>
              <a:t>glycogenolysis</a:t>
            </a:r>
            <a:r>
              <a:rPr lang="en-US" dirty="0"/>
              <a:t> in the liver</a:t>
            </a:r>
          </a:p>
          <a:p>
            <a:r>
              <a:rPr lang="en-US" dirty="0"/>
              <a:t>-lipolysis ----increase fatty acids</a:t>
            </a:r>
          </a:p>
          <a:p>
            <a:r>
              <a:rPr lang="en-US" dirty="0"/>
              <a:t>-cardiovascular system</a:t>
            </a:r>
          </a:p>
          <a:p>
            <a:r>
              <a:rPr lang="en-US" dirty="0"/>
              <a:t>*increase heart rate</a:t>
            </a:r>
          </a:p>
          <a:p>
            <a:r>
              <a:rPr lang="en-US" dirty="0"/>
              <a:t>*increase force of </a:t>
            </a:r>
            <a:r>
              <a:rPr lang="en-US" dirty="0" err="1"/>
              <a:t>ontraction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6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629400"/>
          </a:xfrm>
        </p:spPr>
        <p:txBody>
          <a:bodyPr>
            <a:normAutofit/>
          </a:bodyPr>
          <a:lstStyle/>
          <a:p>
            <a:r>
              <a:rPr lang="en-US" dirty="0"/>
              <a:t>The nervous system is divided into: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71683"/>
              </p:ext>
            </p:extLst>
          </p:nvPr>
        </p:nvGraphicFramePr>
        <p:xfrm>
          <a:off x="117764" y="838200"/>
          <a:ext cx="8991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Autonomic nervous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Somatic nervous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Action Controlled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Involuntary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Voluntary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/>
                        <a:t>Types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types </a:t>
                      </a:r>
                    </a:p>
                    <a:p>
                      <a:r>
                        <a:rPr lang="en-US" dirty="0"/>
                        <a:t>-sympathetic</a:t>
                      </a:r>
                    </a:p>
                    <a:p>
                      <a:r>
                        <a:rPr lang="en-US" dirty="0"/>
                        <a:t>-parasympathetic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Muscle controlled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Smooth muscle – cardiac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Skeletal muscle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/>
                        <a:t> nerves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nerves </a:t>
                      </a:r>
                    </a:p>
                    <a:p>
                      <a:r>
                        <a:rPr lang="en-US" dirty="0"/>
                        <a:t>Pre ganglionic</a:t>
                      </a:r>
                    </a:p>
                    <a:p>
                      <a:r>
                        <a:rPr lang="en-US" dirty="0"/>
                        <a:t>Post ganglionic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nerve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Arise from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Lateral horn cells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Anterior horn</a:t>
                      </a:r>
                      <a:r>
                        <a:rPr lang="en-US" baseline="0" dirty="0"/>
                        <a:t> cells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Ganglia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Chemical transmitter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 transmitters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transmitter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7508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*vasoconstriction of blood </a:t>
            </a:r>
            <a:r>
              <a:rPr lang="en-US" dirty="0" err="1"/>
              <a:t>vessles</a:t>
            </a:r>
            <a:r>
              <a:rPr lang="en-US" dirty="0"/>
              <a:t> ----increase BP</a:t>
            </a:r>
          </a:p>
          <a:p>
            <a:r>
              <a:rPr lang="en-US" dirty="0"/>
              <a:t>*shift of blood from inactive organs (blood </a:t>
            </a:r>
            <a:r>
              <a:rPr lang="en-US" dirty="0" err="1"/>
              <a:t>vessles</a:t>
            </a:r>
            <a:r>
              <a:rPr lang="en-US" dirty="0"/>
              <a:t> constricted------to active organs (blood </a:t>
            </a:r>
            <a:r>
              <a:rPr lang="en-US" dirty="0" err="1"/>
              <a:t>vessles</a:t>
            </a:r>
            <a:r>
              <a:rPr lang="en-US" dirty="0"/>
              <a:t> dilated)</a:t>
            </a:r>
          </a:p>
          <a:p>
            <a:r>
              <a:rPr lang="en-US" dirty="0"/>
              <a:t>-increase sweating-----get rid of wastes</a:t>
            </a:r>
          </a:p>
          <a:p>
            <a:r>
              <a:rPr lang="en-US" dirty="0"/>
              <a:t>-increase fibrinogen----limit bleeding</a:t>
            </a:r>
          </a:p>
          <a:p>
            <a:r>
              <a:rPr lang="en-US" dirty="0"/>
              <a:t>-VC -------------------------limit bleeding</a:t>
            </a:r>
          </a:p>
          <a:p>
            <a:r>
              <a:rPr lang="en-US" dirty="0"/>
              <a:t>-pupil dilation-------        increase field of vision</a:t>
            </a:r>
          </a:p>
          <a:p>
            <a:r>
              <a:rPr lang="en-US" dirty="0"/>
              <a:t>-elevate upper eye lid –increase field of vision</a:t>
            </a:r>
          </a:p>
        </p:txBody>
      </p:sp>
    </p:spTree>
    <p:extLst>
      <p:ext uri="{BB962C8B-B14F-4D97-AF65-F5344CB8AC3E}">
        <p14:creationId xmlns:p14="http://schemas.microsoft.com/office/powerpoint/2010/main" val="41843548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647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6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818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Autonomic Nervous System</a:t>
            </a:r>
          </a:p>
          <a:p>
            <a:pPr marL="0" indent="0">
              <a:buNone/>
            </a:pPr>
            <a:r>
              <a:rPr lang="en-US" dirty="0"/>
              <a:t>It is the part of nervous system which controls involuntary actions as in</a:t>
            </a:r>
          </a:p>
          <a:p>
            <a:pPr marL="0" indent="0">
              <a:buNone/>
            </a:pPr>
            <a:r>
              <a:rPr lang="en-US" dirty="0"/>
              <a:t>                            -glands </a:t>
            </a:r>
          </a:p>
          <a:p>
            <a:pPr marL="0" indent="0">
              <a:buNone/>
            </a:pPr>
            <a:r>
              <a:rPr lang="en-US" dirty="0"/>
              <a:t>                            -cardiac muscle</a:t>
            </a:r>
          </a:p>
          <a:p>
            <a:pPr marL="0" indent="0">
              <a:buNone/>
            </a:pPr>
            <a:r>
              <a:rPr lang="en-US" dirty="0"/>
              <a:t>It is divided into: </a:t>
            </a:r>
          </a:p>
          <a:p>
            <a:pPr marL="0" indent="0">
              <a:buNone/>
            </a:pPr>
            <a:r>
              <a:rPr lang="en-US" dirty="0"/>
              <a:t>1-sympathetic nervous system </a:t>
            </a:r>
          </a:p>
          <a:p>
            <a:pPr marL="0" indent="0">
              <a:buNone/>
            </a:pPr>
            <a:r>
              <a:rPr lang="en-US" dirty="0"/>
              <a:t>2- parasympathetic nervous system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Nerves may-- covered by Myelin sheath---</a:t>
            </a:r>
            <a:r>
              <a:rPr lang="en-US" dirty="0" err="1"/>
              <a:t>myelinated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not covered by myelin –non </a:t>
            </a:r>
            <a:r>
              <a:rPr lang="en-US" dirty="0" err="1"/>
              <a:t>myelinated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8862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629400"/>
          </a:xfrm>
        </p:spPr>
        <p:txBody>
          <a:bodyPr/>
          <a:lstStyle/>
          <a:p>
            <a:r>
              <a:rPr lang="en-US" b="1" dirty="0"/>
              <a:t>Autonomic ganglia:</a:t>
            </a:r>
          </a:p>
          <a:p>
            <a:pPr marL="0" indent="0">
              <a:buNone/>
            </a:pPr>
            <a:r>
              <a:rPr lang="en-US" b="1" dirty="0" err="1"/>
              <a:t>Def</a:t>
            </a:r>
            <a:r>
              <a:rPr lang="en-US" b="1" dirty="0"/>
              <a:t>: </a:t>
            </a:r>
            <a:r>
              <a:rPr lang="en-US" dirty="0"/>
              <a:t>collection of neurons outside the CNS.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Function: act as distributing centers</a:t>
            </a:r>
          </a:p>
          <a:p>
            <a:pPr marL="0" indent="0">
              <a:buNone/>
            </a:pPr>
            <a:r>
              <a:rPr lang="en-US" dirty="0"/>
              <a:t>each preganglionic nerve fiber will stimulate 8-9 postganglionic neurons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to compensate for limited origin of autonomic nerves and many organs to be supplied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50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067800" cy="6705600"/>
          </a:xfrm>
        </p:spPr>
        <p:txBody>
          <a:bodyPr/>
          <a:lstStyle/>
          <a:p>
            <a:r>
              <a:rPr lang="en-US" dirty="0"/>
              <a:t>Types: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485337"/>
              </p:ext>
            </p:extLst>
          </p:nvPr>
        </p:nvGraphicFramePr>
        <p:xfrm>
          <a:off x="76200" y="609600"/>
          <a:ext cx="899160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Paravertebral (lateral ) ganglia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Collateral ganglia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Terminal ganglia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both sides of vertebral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column.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-one ganglia on each side for each segment of spinal cord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(except the 8 cervical segments has only 3 ganglia on each side) superior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Middle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inferior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 is only for sympathetic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present midway between spinal cord and viscera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-at origin of big vessels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 may be sympathetic or parasympathetic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near or inside the viscous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-has a very long preganglionic 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&amp; very short postganglionic</a:t>
                      </a:r>
                    </a:p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-They are for parasympathetic only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78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Sympathetic nervous system:</a:t>
            </a:r>
          </a:p>
          <a:p>
            <a:r>
              <a:rPr lang="en-US" dirty="0"/>
              <a:t>Origin:</a:t>
            </a:r>
          </a:p>
          <a:p>
            <a:pPr marL="0" indent="0">
              <a:buNone/>
            </a:pPr>
            <a:r>
              <a:rPr lang="en-US" dirty="0"/>
              <a:t>The sympathetic nervous system arise from </a:t>
            </a:r>
          </a:p>
          <a:p>
            <a:pPr marL="0" indent="0">
              <a:buNone/>
            </a:pPr>
            <a:r>
              <a:rPr lang="en-US" dirty="0"/>
              <a:t>1-Lateral horn cells of ALL THORACIC SEGMENTS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&amp;</a:t>
            </a:r>
          </a:p>
          <a:p>
            <a:pPr marL="0" indent="0">
              <a:buNone/>
            </a:pPr>
            <a:r>
              <a:rPr lang="en-US" dirty="0"/>
              <a:t>2-Lateral horn cells of         upper 3 lumber segments</a:t>
            </a:r>
          </a:p>
          <a:p>
            <a:pPr marL="0" indent="0">
              <a:buNone/>
            </a:pPr>
            <a:r>
              <a:rPr lang="en-US" dirty="0"/>
              <a:t>(Thoracolumbar)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82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6705600"/>
          </a:xfrm>
        </p:spPr>
        <p:txBody>
          <a:bodyPr/>
          <a:lstStyle/>
          <a:p>
            <a:r>
              <a:rPr lang="en-US" dirty="0"/>
              <a:t>Function of sympathetic:</a:t>
            </a:r>
          </a:p>
          <a:p>
            <a:r>
              <a:rPr lang="en-US" dirty="0"/>
              <a:t>Fear , fight &amp; flight</a:t>
            </a:r>
          </a:p>
          <a:p>
            <a:r>
              <a:rPr lang="en-US" dirty="0"/>
              <a:t>1-Head &amp; neck: (T1-T2)---cervical ganglia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259545"/>
              </p:ext>
            </p:extLst>
          </p:nvPr>
        </p:nvGraphicFramePr>
        <p:xfrm>
          <a:off x="76200" y="1828800"/>
          <a:ext cx="8991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-pupil dilatation (</a:t>
                      </a:r>
                      <a:r>
                        <a:rPr lang="en-US" dirty="0" err="1"/>
                        <a:t>mydriasis</a:t>
                      </a:r>
                      <a:r>
                        <a:rPr lang="en-US" dirty="0"/>
                        <a:t>)----contract dilator </a:t>
                      </a:r>
                      <a:r>
                        <a:rPr lang="en-US" dirty="0" err="1"/>
                        <a:t>pupillae</a:t>
                      </a:r>
                      <a:r>
                        <a:rPr lang="en-US" dirty="0"/>
                        <a:t> muscle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-elevate upper eye lid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-relax </a:t>
                      </a:r>
                      <a:r>
                        <a:rPr lang="en-US" dirty="0" err="1"/>
                        <a:t>cilliary</a:t>
                      </a:r>
                      <a:r>
                        <a:rPr lang="en-US" dirty="0"/>
                        <a:t> muscle (make lens less convex)---decrease lens power (see far)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-constrict vessels in conjunctiva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-decrease tear secretion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Skin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-increase sweat secretion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-constrict blood </a:t>
                      </a:r>
                      <a:r>
                        <a:rPr lang="en-US" dirty="0" err="1"/>
                        <a:t>vessles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-erection</a:t>
                      </a:r>
                      <a:r>
                        <a:rPr lang="en-US" baseline="0" dirty="0"/>
                        <a:t> of hair (contract </a:t>
                      </a:r>
                      <a:r>
                        <a:rPr lang="en-US" baseline="0" dirty="0" err="1"/>
                        <a:t>piloerector</a:t>
                      </a:r>
                      <a:r>
                        <a:rPr lang="en-US" baseline="0" dirty="0"/>
                        <a:t> muscle)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r>
                        <a:rPr lang="en-US" dirty="0"/>
                        <a:t>Salivary glands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-vasoconstriction of blood </a:t>
                      </a:r>
                      <a:r>
                        <a:rPr lang="en-US" dirty="0" err="1"/>
                        <a:t>vessles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-decrease secretion (secretion become viscid)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109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9691</TotalTime>
  <Words>2157</Words>
  <Application>Microsoft Office PowerPoint</Application>
  <PresentationFormat>On-screen Show (4:3)</PresentationFormat>
  <Paragraphs>485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the antagonists are drugs which block the action but not the secretion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Dr.Ashraf Kotb-ellatief Ali</cp:lastModifiedBy>
  <cp:revision>75</cp:revision>
  <dcterms:created xsi:type="dcterms:W3CDTF">2013-10-06T16:13:56Z</dcterms:created>
  <dcterms:modified xsi:type="dcterms:W3CDTF">2024-09-28T07:32:01Z</dcterms:modified>
</cp:coreProperties>
</file>