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3" r:id="rId2"/>
    <p:sldId id="364" r:id="rId3"/>
    <p:sldId id="256" r:id="rId4"/>
    <p:sldId id="263" r:id="rId5"/>
    <p:sldId id="264" r:id="rId6"/>
    <p:sldId id="265" r:id="rId7"/>
    <p:sldId id="365" r:id="rId8"/>
    <p:sldId id="266" r:id="rId9"/>
    <p:sldId id="267" r:id="rId10"/>
    <p:sldId id="268" r:id="rId11"/>
    <p:sldId id="366" r:id="rId12"/>
    <p:sldId id="3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68" r:id="rId60"/>
    <p:sldId id="315" r:id="rId61"/>
    <p:sldId id="316" r:id="rId62"/>
    <p:sldId id="317" r:id="rId63"/>
    <p:sldId id="319" r:id="rId64"/>
    <p:sldId id="318" r:id="rId65"/>
    <p:sldId id="320" r:id="rId66"/>
    <p:sldId id="321" r:id="rId67"/>
    <p:sldId id="324" r:id="rId68"/>
    <p:sldId id="325" r:id="rId69"/>
    <p:sldId id="326" r:id="rId70"/>
    <p:sldId id="327" r:id="rId71"/>
    <p:sldId id="322" r:id="rId72"/>
    <p:sldId id="323" r:id="rId73"/>
    <p:sldId id="328" r:id="rId74"/>
    <p:sldId id="329" r:id="rId75"/>
    <p:sldId id="345" r:id="rId76"/>
    <p:sldId id="346" r:id="rId77"/>
    <p:sldId id="330" r:id="rId78"/>
    <p:sldId id="331" r:id="rId79"/>
    <p:sldId id="332" r:id="rId80"/>
    <p:sldId id="333" r:id="rId81"/>
    <p:sldId id="334" r:id="rId82"/>
    <p:sldId id="335" r:id="rId83"/>
    <p:sldId id="336" r:id="rId84"/>
    <p:sldId id="337" r:id="rId85"/>
    <p:sldId id="338" r:id="rId86"/>
    <p:sldId id="339" r:id="rId87"/>
    <p:sldId id="340" r:id="rId88"/>
    <p:sldId id="341" r:id="rId89"/>
    <p:sldId id="342" r:id="rId90"/>
    <p:sldId id="347" r:id="rId91"/>
    <p:sldId id="348" r:id="rId92"/>
    <p:sldId id="349" r:id="rId93"/>
    <p:sldId id="350" r:id="rId94"/>
    <p:sldId id="351" r:id="rId95"/>
    <p:sldId id="352" r:id="rId96"/>
    <p:sldId id="353" r:id="rId97"/>
    <p:sldId id="354" r:id="rId98"/>
    <p:sldId id="355" r:id="rId99"/>
    <p:sldId id="356" r:id="rId100"/>
    <p:sldId id="357" r:id="rId101"/>
    <p:sldId id="358" r:id="rId102"/>
    <p:sldId id="359" r:id="rId103"/>
    <p:sldId id="360" r:id="rId104"/>
    <p:sldId id="361" r:id="rId105"/>
    <p:sldId id="362" r:id="rId10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presProps" Target="presProps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heme" Target="theme/theme1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F00A-4013-43C0-8652-E7832E03837B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E50C1-E3D5-4957-85F8-E42AC6F19E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432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F00A-4013-43C0-8652-E7832E03837B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E50C1-E3D5-4957-85F8-E42AC6F19E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94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F00A-4013-43C0-8652-E7832E03837B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E50C1-E3D5-4957-85F8-E42AC6F19E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938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F00A-4013-43C0-8652-E7832E03837B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E50C1-E3D5-4957-85F8-E42AC6F19E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01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F00A-4013-43C0-8652-E7832E03837B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E50C1-E3D5-4957-85F8-E42AC6F19E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900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F00A-4013-43C0-8652-E7832E03837B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E50C1-E3D5-4957-85F8-E42AC6F19E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996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F00A-4013-43C0-8652-E7832E03837B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E50C1-E3D5-4957-85F8-E42AC6F19E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31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F00A-4013-43C0-8652-E7832E03837B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E50C1-E3D5-4957-85F8-E42AC6F19E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23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F00A-4013-43C0-8652-E7832E03837B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E50C1-E3D5-4957-85F8-E42AC6F19E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95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F00A-4013-43C0-8652-E7832E03837B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E50C1-E3D5-4957-85F8-E42AC6F19E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923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F00A-4013-43C0-8652-E7832E03837B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E50C1-E3D5-4957-85F8-E42AC6F19E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167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DF00A-4013-43C0-8652-E7832E03837B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E50C1-E3D5-4957-85F8-E42AC6F19E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35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477000"/>
          </a:xfrm>
        </p:spPr>
        <p:txBody>
          <a:bodyPr/>
          <a:lstStyle/>
          <a:p>
            <a:pPr algn="ctr"/>
            <a:r>
              <a:rPr lang="en-US" dirty="0"/>
              <a:t>Motor nervous system </a:t>
            </a:r>
          </a:p>
          <a:p>
            <a:r>
              <a:rPr lang="en-US" dirty="0"/>
              <a:t>Reflex arc :</a:t>
            </a:r>
          </a:p>
          <a:p>
            <a:r>
              <a:rPr lang="en-US" dirty="0"/>
              <a:t>Consists of :</a:t>
            </a:r>
          </a:p>
          <a:p>
            <a:r>
              <a:rPr lang="en-US" dirty="0"/>
              <a:t>Stimulus </a:t>
            </a:r>
          </a:p>
          <a:p>
            <a:r>
              <a:rPr lang="en-US" dirty="0"/>
              <a:t>Receptor </a:t>
            </a:r>
          </a:p>
          <a:p>
            <a:r>
              <a:rPr lang="en-US" dirty="0"/>
              <a:t>Afferent </a:t>
            </a:r>
          </a:p>
          <a:p>
            <a:r>
              <a:rPr lang="en-US" dirty="0"/>
              <a:t>Center </a:t>
            </a:r>
          </a:p>
          <a:p>
            <a:r>
              <a:rPr lang="en-US" dirty="0"/>
              <a:t>Efferent </a:t>
            </a:r>
          </a:p>
          <a:p>
            <a:r>
              <a:rPr lang="en-US" dirty="0"/>
              <a:t>Response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629400"/>
          </a:xfrm>
        </p:spPr>
        <p:txBody>
          <a:bodyPr>
            <a:normAutofit/>
          </a:bodyPr>
          <a:lstStyle/>
          <a:p>
            <a:r>
              <a:rPr lang="en-US" dirty="0"/>
              <a:t>Innervation of muscle spindle:</a:t>
            </a:r>
          </a:p>
          <a:p>
            <a:r>
              <a:rPr lang="en-US" dirty="0"/>
              <a:t>Afferent (sensory) ----*primary ending</a:t>
            </a:r>
          </a:p>
          <a:p>
            <a:r>
              <a:rPr lang="en-US" dirty="0"/>
              <a:t>             *circle central part of nuclear bag and chain </a:t>
            </a:r>
          </a:p>
          <a:p>
            <a:r>
              <a:rPr lang="en-US" dirty="0"/>
              <a:t>                                       *secondary ending</a:t>
            </a:r>
          </a:p>
          <a:p>
            <a:r>
              <a:rPr lang="en-US" dirty="0"/>
              <a:t>              *circle nuclear chain only</a:t>
            </a:r>
          </a:p>
          <a:p>
            <a:r>
              <a:rPr lang="en-US" dirty="0"/>
              <a:t>Efferent (motor)</a:t>
            </a:r>
          </a:p>
          <a:p>
            <a:r>
              <a:rPr lang="en-US" dirty="0"/>
              <a:t>*dynamic gamma efferent---to peripheral contractile part of nuclear bag</a:t>
            </a:r>
          </a:p>
          <a:p>
            <a:pPr marL="0" indent="0">
              <a:buNone/>
            </a:pPr>
            <a:r>
              <a:rPr lang="en-US" dirty="0"/>
              <a:t>   </a:t>
            </a:r>
          </a:p>
          <a:p>
            <a:pPr marL="0" indent="0">
              <a:buNone/>
            </a:pPr>
            <a:r>
              <a:rPr lang="en-US" dirty="0"/>
              <a:t>   *static gamma efferent ----to peripheral contractile part of nuclear chain</a:t>
            </a:r>
          </a:p>
        </p:txBody>
      </p:sp>
    </p:spTree>
    <p:extLst>
      <p:ext uri="{BB962C8B-B14F-4D97-AF65-F5344CB8AC3E}">
        <p14:creationId xmlns:p14="http://schemas.microsoft.com/office/powerpoint/2010/main" val="428207743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46819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75050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56692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88492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58837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29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Galaxy\Downloads\ss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802" y="575324"/>
            <a:ext cx="8066666" cy="56730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Galaxy\Downloads\sr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6262" y="381000"/>
            <a:ext cx="7891938" cy="594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Properties of stretch reflex:</a:t>
            </a:r>
          </a:p>
          <a:p>
            <a:r>
              <a:rPr lang="en-US" dirty="0"/>
              <a:t>-monosynaptic</a:t>
            </a:r>
          </a:p>
          <a:p>
            <a:r>
              <a:rPr lang="en-US" dirty="0"/>
              <a:t>-fastest reflex in body</a:t>
            </a:r>
          </a:p>
          <a:p>
            <a:r>
              <a:rPr lang="en-US" dirty="0"/>
              <a:t>-restricted to stretched muscles</a:t>
            </a:r>
          </a:p>
          <a:p>
            <a:r>
              <a:rPr lang="en-US" dirty="0"/>
              <a:t>-show </a:t>
            </a:r>
            <a:r>
              <a:rPr lang="en-US" dirty="0" err="1"/>
              <a:t>receprocal</a:t>
            </a:r>
            <a:r>
              <a:rPr lang="en-US" dirty="0"/>
              <a:t> innervation</a:t>
            </a:r>
          </a:p>
          <a:p>
            <a:r>
              <a:rPr lang="en-US" dirty="0"/>
              <a:t>-more in </a:t>
            </a:r>
            <a:r>
              <a:rPr lang="en-US" dirty="0" err="1"/>
              <a:t>antigravirty</a:t>
            </a:r>
            <a:r>
              <a:rPr lang="en-US" dirty="0"/>
              <a:t> muscles</a:t>
            </a:r>
          </a:p>
          <a:p>
            <a:r>
              <a:rPr lang="en-US" dirty="0"/>
              <a:t>-does not show fatigue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580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Components (types) 0f stretch reflex:</a:t>
            </a:r>
          </a:p>
          <a:p>
            <a:r>
              <a:rPr lang="en-US" dirty="0"/>
              <a:t>Static stretch reflex</a:t>
            </a:r>
          </a:p>
          <a:p>
            <a:r>
              <a:rPr lang="en-US" dirty="0"/>
              <a:t>Dynamic stretch reflex</a:t>
            </a:r>
          </a:p>
          <a:p>
            <a:r>
              <a:rPr lang="en-US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939780"/>
              </p:ext>
            </p:extLst>
          </p:nvPr>
        </p:nvGraphicFramePr>
        <p:xfrm>
          <a:off x="381000" y="1981200"/>
          <a:ext cx="83058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1822">
                <a:tc>
                  <a:txBody>
                    <a:bodyPr/>
                    <a:lstStyle/>
                    <a:p>
                      <a:r>
                        <a:rPr lang="en-US" dirty="0"/>
                        <a:t>Static stretch reflex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Dynamic stretch reflex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2578">
                <a:tc>
                  <a:txBody>
                    <a:bodyPr/>
                    <a:lstStyle/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baseline="0" dirty="0"/>
                        <a:t>*It is the base of </a:t>
                      </a:r>
                      <a:r>
                        <a:rPr lang="en-US" b="1" u="sng" baseline="0" dirty="0"/>
                        <a:t>MUSCLE TONE  </a:t>
                      </a:r>
                      <a:r>
                        <a:rPr lang="en-US" baseline="0" dirty="0"/>
                        <a:t>as the tone in the antigravity muscles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baseline="0" dirty="0"/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baseline="0" dirty="0"/>
                        <a:t>*its stimulus is </a:t>
                      </a:r>
                      <a:r>
                        <a:rPr lang="en-US" b="1" u="sng" baseline="0" dirty="0"/>
                        <a:t>SUSTAINED STRETCH</a:t>
                      </a:r>
                      <a:r>
                        <a:rPr lang="en-US" baseline="0" dirty="0"/>
                        <a:t> of the muscle 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baseline="0" dirty="0"/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baseline="0" dirty="0"/>
                        <a:t>*the receptor is muscle </a:t>
                      </a:r>
                      <a:r>
                        <a:rPr lang="en-US" b="1" u="sng" baseline="0" dirty="0"/>
                        <a:t>spindle(NUCLEAR CHAIN TYPE)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baseline="0" dirty="0"/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baseline="0" dirty="0"/>
                        <a:t>*afferent ---</a:t>
                      </a:r>
                      <a:r>
                        <a:rPr lang="en-US" b="1" u="sng" baseline="0" dirty="0"/>
                        <a:t>primary &amp; </a:t>
                      </a:r>
                      <a:r>
                        <a:rPr lang="en-US" b="1" u="sng" baseline="0" dirty="0" err="1"/>
                        <a:t>seondary</a:t>
                      </a:r>
                      <a:r>
                        <a:rPr lang="en-US" b="1" u="sng" baseline="0" dirty="0"/>
                        <a:t> </a:t>
                      </a:r>
                      <a:r>
                        <a:rPr lang="en-US" baseline="0" dirty="0"/>
                        <a:t>endings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baseline="0" dirty="0"/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baseline="0" dirty="0"/>
                        <a:t>*response is </a:t>
                      </a:r>
                      <a:r>
                        <a:rPr lang="en-US" b="1" u="sng" baseline="0" dirty="0"/>
                        <a:t>CONTINUOUS CONTRACTION OF THE MUSCLE</a:t>
                      </a:r>
                      <a:endParaRPr lang="en-US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*it is the base of </a:t>
                      </a:r>
                      <a:r>
                        <a:rPr lang="en-US" b="1" u="sng" dirty="0"/>
                        <a:t>TENDON</a:t>
                      </a:r>
                      <a:r>
                        <a:rPr lang="en-US" b="1" u="sng" baseline="0" dirty="0"/>
                        <a:t> JERK</a:t>
                      </a:r>
                      <a:endParaRPr lang="en-US" b="1" u="sng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*its stimulus is </a:t>
                      </a:r>
                      <a:r>
                        <a:rPr lang="en-US" b="1" u="sng" dirty="0"/>
                        <a:t>SUDDEN STRETCH OF MUSCLE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*the receptor is muscle spindle (</a:t>
                      </a:r>
                      <a:r>
                        <a:rPr lang="en-US" b="1" u="sng" dirty="0"/>
                        <a:t>NUCLEAR BAG TYPE)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*afferent</a:t>
                      </a:r>
                      <a:r>
                        <a:rPr lang="en-US" baseline="0" dirty="0"/>
                        <a:t> ---</a:t>
                      </a:r>
                      <a:r>
                        <a:rPr lang="en-US" b="1" u="sng" baseline="0" dirty="0"/>
                        <a:t>primary ending</a:t>
                      </a:r>
                    </a:p>
                    <a:p>
                      <a:endParaRPr lang="en-US" b="1" u="sng" baseline="0" dirty="0"/>
                    </a:p>
                    <a:p>
                      <a:r>
                        <a:rPr lang="en-US" baseline="0" dirty="0"/>
                        <a:t>*response is </a:t>
                      </a:r>
                      <a:r>
                        <a:rPr lang="en-US" b="1" u="sng" baseline="0" dirty="0"/>
                        <a:t>SUDDEN CONTRACTION FOLLOWED BY RELAXATION</a:t>
                      </a:r>
                      <a:endParaRPr lang="en-US" b="1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5390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067800" cy="6705600"/>
          </a:xfrm>
        </p:spPr>
        <p:txBody>
          <a:bodyPr/>
          <a:lstStyle/>
          <a:p>
            <a:r>
              <a:rPr lang="en-US" dirty="0" err="1"/>
              <a:t>Supraspinal</a:t>
            </a:r>
            <a:r>
              <a:rPr lang="en-US" dirty="0"/>
              <a:t> regulation of stretch reflex:</a:t>
            </a:r>
          </a:p>
          <a:p>
            <a:r>
              <a:rPr lang="en-US" dirty="0"/>
              <a:t>*the stretch reflex is a spinal reflex which is controlled by supra spinal centers</a:t>
            </a:r>
          </a:p>
          <a:p>
            <a:r>
              <a:rPr lang="en-US" dirty="0"/>
              <a:t>The supra spinal centers regulating the stretch reflex are: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300372"/>
              </p:ext>
            </p:extLst>
          </p:nvPr>
        </p:nvGraphicFramePr>
        <p:xfrm>
          <a:off x="228600" y="2667001"/>
          <a:ext cx="8534400" cy="4465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3399">
                <a:tc>
                  <a:txBody>
                    <a:bodyPr/>
                    <a:lstStyle/>
                    <a:p>
                      <a:r>
                        <a:rPr lang="en-US" dirty="0" err="1"/>
                        <a:t>Facilitatory</a:t>
                      </a:r>
                      <a:r>
                        <a:rPr lang="en-US" dirty="0"/>
                        <a:t> supra spinal centers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Inhibitory supra spinal centers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5498">
                <a:tc>
                  <a:txBody>
                    <a:bodyPr/>
                    <a:lstStyle/>
                    <a:p>
                      <a:r>
                        <a:rPr lang="en-US" dirty="0"/>
                        <a:t>1-facilitatory reticular formation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2-motor area 4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3-neocerebellum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4-vestibular nuclei</a:t>
                      </a:r>
                    </a:p>
                    <a:p>
                      <a:r>
                        <a:rPr lang="en-US" dirty="0"/>
                        <a:t>NB: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dirty="0"/>
                        <a:t>*</a:t>
                      </a:r>
                      <a:r>
                        <a:rPr lang="en-US" dirty="0" err="1"/>
                        <a:t>facilitatory</a:t>
                      </a:r>
                      <a:r>
                        <a:rPr lang="en-US" baseline="0" dirty="0"/>
                        <a:t> reticular formation </a:t>
                      </a:r>
                      <a:r>
                        <a:rPr lang="en-US" dirty="0"/>
                        <a:t>has </a:t>
                      </a:r>
                      <a:r>
                        <a:rPr lang="en-US" dirty="0" err="1"/>
                        <a:t>intrensic</a:t>
                      </a:r>
                      <a:r>
                        <a:rPr lang="en-US" dirty="0"/>
                        <a:t> activity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dirty="0"/>
                        <a:t>*send impulses through </a:t>
                      </a:r>
                      <a:r>
                        <a:rPr lang="en-US" dirty="0" err="1"/>
                        <a:t>facilitatory</a:t>
                      </a:r>
                      <a:r>
                        <a:rPr lang="en-US" dirty="0"/>
                        <a:t> reticular formation then to gamma motor neurons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1-inhibitory reticular formation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2-area 4 S (cortical suppressor area)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3-paleocerebellum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4-red nucleus</a:t>
                      </a:r>
                    </a:p>
                    <a:p>
                      <a:r>
                        <a:rPr lang="en-US" dirty="0"/>
                        <a:t>5-basal</a:t>
                      </a:r>
                      <a:r>
                        <a:rPr lang="en-US" baseline="0" dirty="0"/>
                        <a:t> ganglia</a:t>
                      </a:r>
                    </a:p>
                    <a:p>
                      <a:r>
                        <a:rPr lang="en-US" baseline="0" dirty="0"/>
                        <a:t>NB:*inhibitory reticular formation has no </a:t>
                      </a:r>
                      <a:r>
                        <a:rPr lang="en-US" baseline="0" dirty="0" err="1"/>
                        <a:t>intrensic</a:t>
                      </a:r>
                      <a:r>
                        <a:rPr lang="en-US" baseline="0" dirty="0"/>
                        <a:t> activity</a:t>
                      </a:r>
                    </a:p>
                    <a:p>
                      <a:r>
                        <a:rPr lang="en-US" baseline="0" dirty="0"/>
                        <a:t>*send impulses through inhibitory reticular formation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1185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Function of stretch reflex:</a:t>
            </a:r>
          </a:p>
          <a:p>
            <a:r>
              <a:rPr lang="en-US" dirty="0"/>
              <a:t>1-static stretch reflex is the base of MUSCLE TONE</a:t>
            </a:r>
          </a:p>
          <a:p>
            <a:r>
              <a:rPr lang="en-US" dirty="0"/>
              <a:t>2-role of stretch reflex in controlling voluntary movement.</a:t>
            </a:r>
          </a:p>
          <a:p>
            <a:r>
              <a:rPr lang="en-US" dirty="0"/>
              <a:t>3-clinical importance of stretch reflex</a:t>
            </a:r>
          </a:p>
        </p:txBody>
      </p:sp>
    </p:spTree>
    <p:extLst>
      <p:ext uri="{BB962C8B-B14F-4D97-AF65-F5344CB8AC3E}">
        <p14:creationId xmlns:p14="http://schemas.microsoft.com/office/powerpoint/2010/main" val="13231472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553200"/>
          </a:xfrm>
        </p:spPr>
        <p:txBody>
          <a:bodyPr/>
          <a:lstStyle/>
          <a:p>
            <a:r>
              <a:rPr lang="en-US" dirty="0"/>
              <a:t>Static stretch reflex is the base of muscle tone:</a:t>
            </a:r>
          </a:p>
          <a:p>
            <a:r>
              <a:rPr lang="en-US" dirty="0"/>
              <a:t>Skeletal muscle tone:</a:t>
            </a:r>
          </a:p>
          <a:p>
            <a:r>
              <a:rPr lang="en-US" dirty="0" err="1"/>
              <a:t>Def</a:t>
            </a:r>
            <a:r>
              <a:rPr lang="en-US" dirty="0"/>
              <a:t>: </a:t>
            </a:r>
          </a:p>
          <a:p>
            <a:r>
              <a:rPr lang="en-US" dirty="0"/>
              <a:t>reflex</a:t>
            </a:r>
          </a:p>
          <a:p>
            <a:r>
              <a:rPr lang="en-US" dirty="0" err="1"/>
              <a:t>subtetenic</a:t>
            </a:r>
            <a:r>
              <a:rPr lang="en-US" dirty="0"/>
              <a:t>       contraction of skeletal muscle fibers </a:t>
            </a:r>
          </a:p>
          <a:p>
            <a:r>
              <a:rPr lang="en-US" dirty="0"/>
              <a:t>alternating</a:t>
            </a:r>
          </a:p>
          <a:p>
            <a:r>
              <a:rPr lang="en-US" dirty="0"/>
              <a:t>                                       </a:t>
            </a:r>
          </a:p>
          <a:p>
            <a:r>
              <a:rPr lang="en-US" dirty="0"/>
              <a:t>                             lead to muscle tension</a:t>
            </a:r>
          </a:p>
          <a:p>
            <a:r>
              <a:rPr lang="en-US" dirty="0"/>
              <a:t>                  it occurs especially in antigravity muscles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676400" y="2286000"/>
            <a:ext cx="1219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286000" y="28194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286000" y="2971800"/>
            <a:ext cx="609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876800" y="29718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32680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915400" cy="6629400"/>
          </a:xfrm>
        </p:spPr>
        <p:txBody>
          <a:bodyPr/>
          <a:lstStyle/>
          <a:p>
            <a:r>
              <a:rPr lang="en-US" dirty="0"/>
              <a:t>Mechanism:</a:t>
            </a:r>
          </a:p>
          <a:p>
            <a:r>
              <a:rPr lang="en-US" dirty="0"/>
              <a:t>During rest the muscle is continuously stretched as length of the muscle is shorter than the distance between the origin and insertion</a:t>
            </a:r>
          </a:p>
          <a:p>
            <a:endParaRPr lang="en-US" dirty="0"/>
          </a:p>
          <a:p>
            <a:r>
              <a:rPr lang="en-US" dirty="0"/>
              <a:t>(</a:t>
            </a:r>
            <a:r>
              <a:rPr lang="en-US" dirty="0" err="1"/>
              <a:t>Intrensic</a:t>
            </a:r>
            <a:r>
              <a:rPr lang="en-US" dirty="0"/>
              <a:t> activity) of higher centers form continuous impulses from them through gamma fibers-----keep muscle spindle stretched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3664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553200"/>
          </a:xfrm>
        </p:spPr>
        <p:txBody>
          <a:bodyPr/>
          <a:lstStyle/>
          <a:p>
            <a:r>
              <a:rPr lang="en-US" dirty="0"/>
              <a:t>NB: </a:t>
            </a:r>
          </a:p>
          <a:p>
            <a:r>
              <a:rPr lang="en-US" dirty="0"/>
              <a:t>The muscle tone acquire NO FATIGUE.</a:t>
            </a:r>
          </a:p>
          <a:p>
            <a:r>
              <a:rPr lang="en-US" dirty="0"/>
              <a:t>Causes:</a:t>
            </a:r>
          </a:p>
          <a:p>
            <a:r>
              <a:rPr lang="en-US" dirty="0"/>
              <a:t>1-alternating activity of different motor neurons ---alternating contraction of group of muscle fibers and the other group relax and rest</a:t>
            </a:r>
          </a:p>
          <a:p>
            <a:endParaRPr lang="en-US" dirty="0"/>
          </a:p>
          <a:p>
            <a:r>
              <a:rPr lang="en-US" dirty="0"/>
              <a:t>2-the reflex contraction is SUBTETANIC</a:t>
            </a:r>
          </a:p>
        </p:txBody>
      </p:sp>
    </p:spTree>
    <p:extLst>
      <p:ext uri="{BB962C8B-B14F-4D97-AF65-F5344CB8AC3E}">
        <p14:creationId xmlns:p14="http://schemas.microsoft.com/office/powerpoint/2010/main" val="66730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Galaxy\Downloads\str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40898"/>
            <a:ext cx="8788485" cy="5502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629400"/>
          </a:xfrm>
        </p:spPr>
        <p:txBody>
          <a:bodyPr/>
          <a:lstStyle/>
          <a:p>
            <a:r>
              <a:rPr lang="en-US" dirty="0"/>
              <a:t>Function of muscle tone:</a:t>
            </a:r>
          </a:p>
          <a:p>
            <a:r>
              <a:rPr lang="en-US" dirty="0"/>
              <a:t>1-keep body position against gravity</a:t>
            </a:r>
          </a:p>
          <a:p>
            <a:r>
              <a:rPr lang="en-US" dirty="0"/>
              <a:t>2-keep viscera in position</a:t>
            </a:r>
          </a:p>
          <a:p>
            <a:r>
              <a:rPr lang="en-US" dirty="0"/>
              <a:t>3-maintain body temperature----muscle contract ---release energy----increase metabolic rate</a:t>
            </a:r>
          </a:p>
          <a:p>
            <a:r>
              <a:rPr lang="en-US" dirty="0"/>
              <a:t>4-help venous return and lymph drain</a:t>
            </a:r>
          </a:p>
        </p:txBody>
      </p:sp>
    </p:spTree>
    <p:extLst>
      <p:ext uri="{BB962C8B-B14F-4D97-AF65-F5344CB8AC3E}">
        <p14:creationId xmlns:p14="http://schemas.microsoft.com/office/powerpoint/2010/main" val="4730598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2-role of stretch reflex in controlling voluntary movements.</a:t>
            </a:r>
          </a:p>
          <a:p>
            <a:r>
              <a:rPr lang="en-US" dirty="0"/>
              <a:t>1-Damping function of stretch reflex:</a:t>
            </a:r>
          </a:p>
          <a:p>
            <a:r>
              <a:rPr lang="en-US" dirty="0"/>
              <a:t>   the brain discharges the impulses irregularly</a:t>
            </a:r>
          </a:p>
          <a:p>
            <a:r>
              <a:rPr lang="en-US" dirty="0"/>
              <a:t>   to motor </a:t>
            </a:r>
            <a:r>
              <a:rPr lang="en-US" dirty="0" err="1"/>
              <a:t>neurones</a:t>
            </a:r>
            <a:endParaRPr lang="en-US" dirty="0"/>
          </a:p>
          <a:p>
            <a:endParaRPr lang="en-US" dirty="0"/>
          </a:p>
          <a:p>
            <a:r>
              <a:rPr lang="en-US" dirty="0"/>
              <a:t>   this leads to JERKY OSCILLATORY movements</a:t>
            </a:r>
          </a:p>
          <a:p>
            <a:r>
              <a:rPr lang="en-US" dirty="0"/>
              <a:t>The stretch reflex prevents oscillation of movements &amp; make them smooth</a:t>
            </a:r>
          </a:p>
          <a:p>
            <a:r>
              <a:rPr lang="en-US" dirty="0"/>
              <a:t>                                   due to </a:t>
            </a:r>
          </a:p>
          <a:p>
            <a:r>
              <a:rPr lang="en-US" dirty="0"/>
              <a:t>Simultaneous discharge to gamma motor </a:t>
            </a:r>
            <a:r>
              <a:rPr lang="en-US" dirty="0" err="1"/>
              <a:t>neurones</a:t>
            </a:r>
            <a:r>
              <a:rPr lang="en-US" dirty="0"/>
              <a:t> &amp; alpha motor </a:t>
            </a:r>
            <a:r>
              <a:rPr lang="en-US" dirty="0" err="1"/>
              <a:t>neurones</a:t>
            </a:r>
            <a:endParaRPr lang="en-US" dirty="0"/>
          </a:p>
          <a:p>
            <a:r>
              <a:rPr lang="en-US" dirty="0"/>
              <a:t>                                  this leads to</a:t>
            </a:r>
          </a:p>
          <a:p>
            <a:r>
              <a:rPr lang="en-US" dirty="0"/>
              <a:t>Contraction of extra &amp; intra </a:t>
            </a:r>
            <a:r>
              <a:rPr lang="en-US" dirty="0" err="1"/>
              <a:t>fusal</a:t>
            </a:r>
            <a:r>
              <a:rPr lang="en-US" dirty="0"/>
              <a:t> fibers at same time</a:t>
            </a:r>
          </a:p>
          <a:p>
            <a:r>
              <a:rPr lang="en-US" dirty="0"/>
              <a:t>This make the contraction smooth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038600" y="20574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8246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2-servoassist function during muscle contraction:</a:t>
            </a:r>
          </a:p>
          <a:p>
            <a:r>
              <a:rPr lang="en-US" dirty="0"/>
              <a:t>                         lift weight</a:t>
            </a:r>
          </a:p>
          <a:p>
            <a:r>
              <a:rPr lang="en-US" dirty="0"/>
              <a:t>                      cortex send signals to</a:t>
            </a:r>
          </a:p>
          <a:p>
            <a:r>
              <a:rPr lang="en-US" dirty="0"/>
              <a:t>                Alpha      &amp;     Gamma motor neurons</a:t>
            </a:r>
          </a:p>
          <a:p>
            <a:r>
              <a:rPr lang="en-US" dirty="0"/>
              <a:t>         (</a:t>
            </a:r>
            <a:r>
              <a:rPr lang="en-US" dirty="0" err="1"/>
              <a:t>coactivation</a:t>
            </a:r>
            <a:r>
              <a:rPr lang="en-US" dirty="0"/>
              <a:t> between alpha &amp; gamma)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+++ Extra </a:t>
            </a:r>
            <a:r>
              <a:rPr lang="en-US" dirty="0" err="1"/>
              <a:t>fusal</a:t>
            </a:r>
            <a:r>
              <a:rPr lang="en-US" dirty="0"/>
              <a:t> fibers     +++ Intra </a:t>
            </a:r>
            <a:r>
              <a:rPr lang="en-US" dirty="0" err="1"/>
              <a:t>fusal</a:t>
            </a:r>
            <a:r>
              <a:rPr lang="en-US" dirty="0"/>
              <a:t> fibers</a:t>
            </a:r>
          </a:p>
          <a:p>
            <a:pPr marL="0" indent="0">
              <a:buNone/>
            </a:pPr>
            <a:r>
              <a:rPr lang="en-US" dirty="0"/>
              <a:t>                               At same time</a:t>
            </a:r>
          </a:p>
          <a:p>
            <a:pPr marL="0" indent="0">
              <a:buNone/>
            </a:pPr>
            <a:r>
              <a:rPr lang="en-US" dirty="0"/>
              <a:t>(the stimulation of the gamma fibers </a:t>
            </a:r>
            <a:r>
              <a:rPr lang="en-US" dirty="0" err="1"/>
              <a:t>reflexly</a:t>
            </a:r>
            <a:r>
              <a:rPr lang="en-US" dirty="0"/>
              <a:t> stimulate the alpha fibers thus potentiate it)      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514600" y="22098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334000" y="22098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886200" y="10668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3048000" y="1676400"/>
            <a:ext cx="838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886200" y="1676400"/>
            <a:ext cx="685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12169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Decerebrate</a:t>
            </a:r>
            <a:r>
              <a:rPr lang="en-US" dirty="0"/>
              <a:t> rigidity:</a:t>
            </a:r>
          </a:p>
          <a:p>
            <a:r>
              <a:rPr lang="en-US" dirty="0"/>
              <a:t>           make transverse section of spinal cord</a:t>
            </a:r>
          </a:p>
          <a:p>
            <a:r>
              <a:rPr lang="en-US" dirty="0"/>
              <a:t>        between </a:t>
            </a:r>
            <a:r>
              <a:rPr lang="en-US" b="1" dirty="0"/>
              <a:t>SUPERIOR COLLICULI &amp; INFERIOR</a:t>
            </a:r>
          </a:p>
          <a:p>
            <a:r>
              <a:rPr lang="en-US" b="1" dirty="0"/>
              <a:t>        COLLICULI </a:t>
            </a:r>
          </a:p>
          <a:p>
            <a:endParaRPr lang="en-US" b="1" dirty="0"/>
          </a:p>
          <a:p>
            <a:r>
              <a:rPr lang="en-US" b="1" dirty="0"/>
              <a:t>        </a:t>
            </a:r>
            <a:r>
              <a:rPr lang="en-US" dirty="0"/>
              <a:t>This will remove the </a:t>
            </a:r>
            <a:r>
              <a:rPr lang="en-US" b="1" dirty="0"/>
              <a:t>INHIBITORY EFFECT OF</a:t>
            </a:r>
          </a:p>
          <a:p>
            <a:r>
              <a:rPr lang="en-US" b="1" dirty="0"/>
              <a:t>        SUPRA SPINAL INHIBITORY CENTER &amp; RED </a:t>
            </a:r>
          </a:p>
          <a:p>
            <a:r>
              <a:rPr lang="en-US" b="1" dirty="0"/>
              <a:t>        NUCLEUS</a:t>
            </a:r>
          </a:p>
          <a:p>
            <a:r>
              <a:rPr lang="en-US" b="1" dirty="0"/>
              <a:t>                                           &amp; </a:t>
            </a:r>
          </a:p>
          <a:p>
            <a:r>
              <a:rPr lang="en-US" b="1" dirty="0"/>
              <a:t>       leave the </a:t>
            </a:r>
            <a:r>
              <a:rPr lang="en-US" b="1" dirty="0" err="1"/>
              <a:t>facilitatory</a:t>
            </a:r>
            <a:r>
              <a:rPr lang="en-US" b="1" dirty="0"/>
              <a:t> effect of </a:t>
            </a:r>
            <a:r>
              <a:rPr lang="en-US" b="1" dirty="0" err="1"/>
              <a:t>facilitatory</a:t>
            </a:r>
            <a:r>
              <a:rPr lang="en-US" b="1" dirty="0"/>
              <a:t> </a:t>
            </a:r>
          </a:p>
          <a:p>
            <a:r>
              <a:rPr lang="en-US" b="1" dirty="0"/>
              <a:t>       reticular formation &amp; vestibular nucleus</a:t>
            </a:r>
          </a:p>
          <a:p>
            <a:r>
              <a:rPr lang="en-US" b="1" dirty="0"/>
              <a:t>           </a:t>
            </a:r>
          </a:p>
        </p:txBody>
      </p:sp>
    </p:spTree>
    <p:extLst>
      <p:ext uri="{BB962C8B-B14F-4D97-AF65-F5344CB8AC3E}">
        <p14:creationId xmlns:p14="http://schemas.microsoft.com/office/powerpoint/2010/main" val="35088304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81800"/>
          </a:xfrm>
        </p:spPr>
        <p:txBody>
          <a:bodyPr/>
          <a:lstStyle/>
          <a:p>
            <a:r>
              <a:rPr lang="en-US" dirty="0"/>
              <a:t>                         This will lead to</a:t>
            </a:r>
          </a:p>
          <a:p>
            <a:r>
              <a:rPr lang="en-US" dirty="0"/>
              <a:t> marked increase in the tone of antigravity muscles</a:t>
            </a:r>
          </a:p>
          <a:p>
            <a:endParaRPr lang="en-US" dirty="0"/>
          </a:p>
          <a:p>
            <a:r>
              <a:rPr lang="en-US" dirty="0"/>
              <a:t>Animal will have---1-extended neck</a:t>
            </a:r>
          </a:p>
          <a:p>
            <a:r>
              <a:rPr lang="en-US" dirty="0"/>
              <a:t>                                 2-extended back</a:t>
            </a:r>
          </a:p>
          <a:p>
            <a:r>
              <a:rPr lang="en-US" dirty="0"/>
              <a:t>                                 3-extended limbs</a:t>
            </a:r>
          </a:p>
          <a:p>
            <a:r>
              <a:rPr lang="en-US" dirty="0"/>
              <a:t>                                 4-elevated tail.</a:t>
            </a:r>
          </a:p>
          <a:p>
            <a:r>
              <a:rPr lang="en-US" dirty="0"/>
              <a:t>NB:</a:t>
            </a:r>
          </a:p>
          <a:p>
            <a:r>
              <a:rPr lang="en-US" dirty="0"/>
              <a:t>The same condition occur in humans if there is lesion in the INTERNAL CAPSULE ----person will have increased tone in antigravity muscles </a:t>
            </a:r>
          </a:p>
        </p:txBody>
      </p:sp>
    </p:spTree>
    <p:extLst>
      <p:ext uri="{BB962C8B-B14F-4D97-AF65-F5344CB8AC3E}">
        <p14:creationId xmlns:p14="http://schemas.microsoft.com/office/powerpoint/2010/main" val="17988862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05600"/>
          </a:xfrm>
        </p:spPr>
        <p:txBody>
          <a:bodyPr/>
          <a:lstStyle/>
          <a:p>
            <a:r>
              <a:rPr lang="en-US" dirty="0"/>
              <a:t>Clinical importance of stretch reflex:</a:t>
            </a:r>
          </a:p>
          <a:p>
            <a:r>
              <a:rPr lang="en-US" dirty="0"/>
              <a:t>Tendon jerk (Deep reflexes)</a:t>
            </a:r>
          </a:p>
          <a:p>
            <a:r>
              <a:rPr lang="en-US" dirty="0"/>
              <a:t>(Dynamic stretch reflex)</a:t>
            </a:r>
          </a:p>
          <a:p>
            <a:r>
              <a:rPr lang="en-US" dirty="0" err="1"/>
              <a:t>Def</a:t>
            </a:r>
            <a:r>
              <a:rPr lang="en-US" dirty="0"/>
              <a:t>:      sudden strike of tendon of muscle</a:t>
            </a:r>
          </a:p>
          <a:p>
            <a:r>
              <a:rPr lang="en-US" dirty="0"/>
              <a:t>                                     lead to</a:t>
            </a:r>
          </a:p>
          <a:p>
            <a:r>
              <a:rPr lang="en-US" dirty="0"/>
              <a:t>              sudden stretch of the muscle</a:t>
            </a:r>
          </a:p>
          <a:p>
            <a:r>
              <a:rPr lang="en-US" dirty="0"/>
              <a:t>                               which lead to</a:t>
            </a:r>
          </a:p>
          <a:p>
            <a:r>
              <a:rPr lang="en-US" dirty="0"/>
              <a:t> reflex contraction of muscle followed by relaxation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343400" y="22098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191000" y="33528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52917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NB: the tendon jerk is facilitated by:</a:t>
            </a:r>
          </a:p>
          <a:p>
            <a:r>
              <a:rPr lang="en-US" dirty="0"/>
              <a:t>1- putting muscle in stretched position</a:t>
            </a:r>
          </a:p>
          <a:p>
            <a:r>
              <a:rPr lang="en-US" dirty="0"/>
              <a:t>2- increase gamma efferent discharge by</a:t>
            </a:r>
          </a:p>
          <a:p>
            <a:r>
              <a:rPr lang="en-US" dirty="0"/>
              <a:t>                  *clinching teeth</a:t>
            </a:r>
          </a:p>
          <a:p>
            <a:r>
              <a:rPr lang="en-US" dirty="0"/>
              <a:t>                  * hook fingers of hands together &amp; pull</a:t>
            </a:r>
          </a:p>
          <a:p>
            <a:r>
              <a:rPr lang="en-US" dirty="0"/>
              <a:t>                     </a:t>
            </a:r>
            <a:r>
              <a:rPr lang="en-US"/>
              <a:t>hands apart</a:t>
            </a:r>
            <a:endParaRPr lang="en-US" dirty="0"/>
          </a:p>
          <a:p>
            <a:r>
              <a:rPr lang="en-US" dirty="0"/>
              <a:t>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7616637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15400" cy="6705600"/>
          </a:xfrm>
        </p:spPr>
        <p:txBody>
          <a:bodyPr/>
          <a:lstStyle/>
          <a:p>
            <a:r>
              <a:rPr lang="en-US" dirty="0"/>
              <a:t>1-</a:t>
            </a:r>
            <a:r>
              <a:rPr lang="en-US" b="1" u="sng" dirty="0"/>
              <a:t>Biceps</a:t>
            </a:r>
            <a:r>
              <a:rPr lang="en-US" dirty="0"/>
              <a:t> jerk:</a:t>
            </a:r>
          </a:p>
          <a:p>
            <a:r>
              <a:rPr lang="en-US" dirty="0"/>
              <a:t>Stimulus ---sudden tap on tendon of </a:t>
            </a:r>
            <a:r>
              <a:rPr lang="en-US" b="1" u="sng" dirty="0"/>
              <a:t>biceps</a:t>
            </a:r>
          </a:p>
          <a:p>
            <a:r>
              <a:rPr lang="en-US" dirty="0"/>
              <a:t>Receptor---muscle spindle (nuclear bag)</a:t>
            </a:r>
          </a:p>
          <a:p>
            <a:r>
              <a:rPr lang="en-US" dirty="0"/>
              <a:t>Afferent----primary ending</a:t>
            </a:r>
          </a:p>
          <a:p>
            <a:r>
              <a:rPr lang="en-US" dirty="0"/>
              <a:t>Center -----</a:t>
            </a:r>
            <a:r>
              <a:rPr lang="en-US" b="1" u="sng" dirty="0"/>
              <a:t>C5,C6</a:t>
            </a:r>
          </a:p>
          <a:p>
            <a:r>
              <a:rPr lang="en-US" dirty="0"/>
              <a:t>Efferent ----</a:t>
            </a:r>
            <a:r>
              <a:rPr lang="en-US" dirty="0" err="1"/>
              <a:t>myelinated</a:t>
            </a:r>
            <a:endParaRPr lang="en-US" dirty="0"/>
          </a:p>
          <a:p>
            <a:r>
              <a:rPr lang="en-US" dirty="0"/>
              <a:t>Response---contraction of </a:t>
            </a:r>
            <a:r>
              <a:rPr lang="en-US" b="1" u="sng" dirty="0"/>
              <a:t>biceps (flex elbow) </a:t>
            </a:r>
            <a:r>
              <a:rPr lang="en-US" dirty="0"/>
              <a:t>then </a:t>
            </a:r>
          </a:p>
          <a:p>
            <a:r>
              <a:rPr lang="en-US" dirty="0"/>
              <a:t>                     relax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4897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2-</a:t>
            </a:r>
            <a:r>
              <a:rPr lang="en-US" b="1" dirty="0"/>
              <a:t>Triceps</a:t>
            </a:r>
            <a:r>
              <a:rPr lang="en-US" dirty="0"/>
              <a:t> jerk:</a:t>
            </a:r>
          </a:p>
          <a:p>
            <a:r>
              <a:rPr lang="en-US" dirty="0"/>
              <a:t> Stimulus ---sudden tap on tendon of </a:t>
            </a:r>
            <a:r>
              <a:rPr lang="en-US" b="1" u="sng" dirty="0"/>
              <a:t>triceps</a:t>
            </a:r>
          </a:p>
          <a:p>
            <a:r>
              <a:rPr lang="en-US" dirty="0"/>
              <a:t>Receptor---muscle spindle (nuclear bag)</a:t>
            </a:r>
          </a:p>
          <a:p>
            <a:r>
              <a:rPr lang="en-US" dirty="0"/>
              <a:t>Afferent----primary ending</a:t>
            </a:r>
          </a:p>
          <a:p>
            <a:r>
              <a:rPr lang="en-US" dirty="0"/>
              <a:t>Center -----</a:t>
            </a:r>
            <a:r>
              <a:rPr lang="en-US" b="1" u="sng" dirty="0"/>
              <a:t>C6,C7</a:t>
            </a:r>
          </a:p>
          <a:p>
            <a:r>
              <a:rPr lang="en-US" dirty="0"/>
              <a:t>Efferent ----</a:t>
            </a:r>
            <a:r>
              <a:rPr lang="en-US" dirty="0" err="1"/>
              <a:t>myelinated</a:t>
            </a:r>
            <a:endParaRPr lang="en-US" dirty="0"/>
          </a:p>
          <a:p>
            <a:r>
              <a:rPr lang="en-US" dirty="0"/>
              <a:t>Response---contraction of </a:t>
            </a:r>
            <a:r>
              <a:rPr lang="en-US" b="1" u="sng" dirty="0"/>
              <a:t>triceps (extend elbow) </a:t>
            </a:r>
            <a:endParaRPr lang="en-US" dirty="0"/>
          </a:p>
          <a:p>
            <a:r>
              <a:rPr lang="en-US" dirty="0"/>
              <a:t>                     then relax </a:t>
            </a:r>
          </a:p>
          <a:p>
            <a:r>
              <a:rPr lang="en-US" dirty="0"/>
              <a:t>                 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4538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05600"/>
          </a:xfrm>
        </p:spPr>
        <p:txBody>
          <a:bodyPr/>
          <a:lstStyle/>
          <a:p>
            <a:r>
              <a:rPr lang="en-US" dirty="0"/>
              <a:t>3-</a:t>
            </a:r>
            <a:r>
              <a:rPr lang="en-US" b="1" dirty="0"/>
              <a:t>Knee</a:t>
            </a:r>
            <a:r>
              <a:rPr lang="en-US" dirty="0"/>
              <a:t> jerk:</a:t>
            </a:r>
          </a:p>
          <a:p>
            <a:r>
              <a:rPr lang="en-US" dirty="0"/>
              <a:t>Stimulus ---sudden tap on tendon of </a:t>
            </a:r>
            <a:r>
              <a:rPr lang="en-US" b="1" u="sng" dirty="0"/>
              <a:t>Quadriceps</a:t>
            </a:r>
          </a:p>
          <a:p>
            <a:r>
              <a:rPr lang="en-US" dirty="0"/>
              <a:t>Receptor---muscle spindle (nuclear bag)</a:t>
            </a:r>
          </a:p>
          <a:p>
            <a:r>
              <a:rPr lang="en-US" dirty="0"/>
              <a:t>Afferent----primary ending</a:t>
            </a:r>
          </a:p>
          <a:p>
            <a:r>
              <a:rPr lang="en-US" dirty="0"/>
              <a:t>Center -----</a:t>
            </a:r>
            <a:r>
              <a:rPr lang="en-US" b="1" u="sng" dirty="0"/>
              <a:t>L2,L3,L4</a:t>
            </a:r>
          </a:p>
          <a:p>
            <a:r>
              <a:rPr lang="en-US" dirty="0"/>
              <a:t>Efferent ----</a:t>
            </a:r>
            <a:r>
              <a:rPr lang="en-US" dirty="0" err="1"/>
              <a:t>myelinated</a:t>
            </a:r>
            <a:endParaRPr lang="en-US" dirty="0"/>
          </a:p>
          <a:p>
            <a:r>
              <a:rPr lang="en-US" dirty="0"/>
              <a:t>Response---contraction of </a:t>
            </a:r>
            <a:r>
              <a:rPr lang="en-US" b="1" u="sng" dirty="0"/>
              <a:t>Quadriceps (extend </a:t>
            </a:r>
          </a:p>
          <a:p>
            <a:r>
              <a:rPr lang="en-US" b="1" u="sng" dirty="0"/>
              <a:t>                    knee) then relax </a:t>
            </a:r>
            <a:endParaRPr lang="en-US" dirty="0"/>
          </a:p>
          <a:p>
            <a:r>
              <a:rPr lang="en-US" dirty="0"/>
              <a:t>                   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469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  <a:solidFill>
            <a:schemeClr val="bg1"/>
          </a:solidFill>
        </p:spPr>
        <p:txBody>
          <a:bodyPr/>
          <a:lstStyle/>
          <a:p>
            <a:r>
              <a:rPr lang="en-US" dirty="0"/>
              <a:t>White matter                                   Grey matter</a:t>
            </a:r>
          </a:p>
          <a:p>
            <a:pPr marL="0" indent="0">
              <a:buNone/>
            </a:pPr>
            <a:r>
              <a:rPr lang="en-US" dirty="0"/>
              <a:t>posterior horn</a:t>
            </a:r>
          </a:p>
          <a:p>
            <a:pPr marL="0" indent="0">
              <a:buNone/>
            </a:pPr>
            <a:r>
              <a:rPr lang="en-US" dirty="0"/>
              <a:t>sensory neurons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          anterior  horn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motor neurons</a:t>
            </a:r>
          </a:p>
        </p:txBody>
      </p:sp>
      <p:sp>
        <p:nvSpPr>
          <p:cNvPr id="6" name="Oval 5"/>
          <p:cNvSpPr/>
          <p:nvPr/>
        </p:nvSpPr>
        <p:spPr>
          <a:xfrm>
            <a:off x="2629626" y="609600"/>
            <a:ext cx="2667000" cy="2362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278054" y="1052945"/>
            <a:ext cx="1113837" cy="1704110"/>
          </a:xfrm>
          <a:custGeom>
            <a:avLst/>
            <a:gdLst>
              <a:gd name="connsiteX0" fmla="*/ 19328 w 1113837"/>
              <a:gd name="connsiteY0" fmla="*/ 1177637 h 1704110"/>
              <a:gd name="connsiteX1" fmla="*/ 33182 w 1113837"/>
              <a:gd name="connsiteY1" fmla="*/ 858982 h 1704110"/>
              <a:gd name="connsiteX2" fmla="*/ 47037 w 1113837"/>
              <a:gd name="connsiteY2" fmla="*/ 748146 h 1704110"/>
              <a:gd name="connsiteX3" fmla="*/ 60891 w 1113837"/>
              <a:gd name="connsiteY3" fmla="*/ 568037 h 1704110"/>
              <a:gd name="connsiteX4" fmla="*/ 74746 w 1113837"/>
              <a:gd name="connsiteY4" fmla="*/ 526473 h 1704110"/>
              <a:gd name="connsiteX5" fmla="*/ 116310 w 1113837"/>
              <a:gd name="connsiteY5" fmla="*/ 290946 h 1704110"/>
              <a:gd name="connsiteX6" fmla="*/ 144019 w 1113837"/>
              <a:gd name="connsiteY6" fmla="*/ 138546 h 1704110"/>
              <a:gd name="connsiteX7" fmla="*/ 185582 w 1113837"/>
              <a:gd name="connsiteY7" fmla="*/ 41564 h 1704110"/>
              <a:gd name="connsiteX8" fmla="*/ 282564 w 1113837"/>
              <a:gd name="connsiteY8" fmla="*/ 0 h 1704110"/>
              <a:gd name="connsiteX9" fmla="*/ 324128 w 1113837"/>
              <a:gd name="connsiteY9" fmla="*/ 13855 h 1704110"/>
              <a:gd name="connsiteX10" fmla="*/ 365691 w 1113837"/>
              <a:gd name="connsiteY10" fmla="*/ 166255 h 1704110"/>
              <a:gd name="connsiteX11" fmla="*/ 393401 w 1113837"/>
              <a:gd name="connsiteY11" fmla="*/ 193964 h 1704110"/>
              <a:gd name="connsiteX12" fmla="*/ 421110 w 1113837"/>
              <a:gd name="connsiteY12" fmla="*/ 235528 h 1704110"/>
              <a:gd name="connsiteX13" fmla="*/ 462673 w 1113837"/>
              <a:gd name="connsiteY13" fmla="*/ 263237 h 1704110"/>
              <a:gd name="connsiteX14" fmla="*/ 476528 w 1113837"/>
              <a:gd name="connsiteY14" fmla="*/ 304800 h 1704110"/>
              <a:gd name="connsiteX15" fmla="*/ 518091 w 1113837"/>
              <a:gd name="connsiteY15" fmla="*/ 318655 h 1704110"/>
              <a:gd name="connsiteX16" fmla="*/ 545801 w 1113837"/>
              <a:gd name="connsiteY16" fmla="*/ 346364 h 1704110"/>
              <a:gd name="connsiteX17" fmla="*/ 628928 w 1113837"/>
              <a:gd name="connsiteY17" fmla="*/ 374073 h 1704110"/>
              <a:gd name="connsiteX18" fmla="*/ 670491 w 1113837"/>
              <a:gd name="connsiteY18" fmla="*/ 387928 h 1704110"/>
              <a:gd name="connsiteX19" fmla="*/ 725910 w 1113837"/>
              <a:gd name="connsiteY19" fmla="*/ 374073 h 1704110"/>
              <a:gd name="connsiteX20" fmla="*/ 753619 w 1113837"/>
              <a:gd name="connsiteY20" fmla="*/ 290946 h 1704110"/>
              <a:gd name="connsiteX21" fmla="*/ 781328 w 1113837"/>
              <a:gd name="connsiteY21" fmla="*/ 207819 h 1704110"/>
              <a:gd name="connsiteX22" fmla="*/ 809037 w 1113837"/>
              <a:gd name="connsiteY22" fmla="*/ 166255 h 1704110"/>
              <a:gd name="connsiteX23" fmla="*/ 850601 w 1113837"/>
              <a:gd name="connsiteY23" fmla="*/ 124691 h 1704110"/>
              <a:gd name="connsiteX24" fmla="*/ 878310 w 1113837"/>
              <a:gd name="connsiteY24" fmla="*/ 83128 h 1704110"/>
              <a:gd name="connsiteX25" fmla="*/ 961437 w 1113837"/>
              <a:gd name="connsiteY25" fmla="*/ 55419 h 1704110"/>
              <a:gd name="connsiteX26" fmla="*/ 1003001 w 1113837"/>
              <a:gd name="connsiteY26" fmla="*/ 41564 h 1704110"/>
              <a:gd name="connsiteX27" fmla="*/ 1044564 w 1113837"/>
              <a:gd name="connsiteY27" fmla="*/ 55419 h 1704110"/>
              <a:gd name="connsiteX28" fmla="*/ 1058419 w 1113837"/>
              <a:gd name="connsiteY28" fmla="*/ 96982 h 1704110"/>
              <a:gd name="connsiteX29" fmla="*/ 1086128 w 1113837"/>
              <a:gd name="connsiteY29" fmla="*/ 138546 h 1704110"/>
              <a:gd name="connsiteX30" fmla="*/ 1099982 w 1113837"/>
              <a:gd name="connsiteY30" fmla="*/ 193964 h 1704110"/>
              <a:gd name="connsiteX31" fmla="*/ 1113837 w 1113837"/>
              <a:gd name="connsiteY31" fmla="*/ 235528 h 1704110"/>
              <a:gd name="connsiteX32" fmla="*/ 1099982 w 1113837"/>
              <a:gd name="connsiteY32" fmla="*/ 1108364 h 1704110"/>
              <a:gd name="connsiteX33" fmla="*/ 1086128 w 1113837"/>
              <a:gd name="connsiteY33" fmla="*/ 1205346 h 1704110"/>
              <a:gd name="connsiteX34" fmla="*/ 1072273 w 1113837"/>
              <a:gd name="connsiteY34" fmla="*/ 1316182 h 1704110"/>
              <a:gd name="connsiteX35" fmla="*/ 1044564 w 1113837"/>
              <a:gd name="connsiteY35" fmla="*/ 1537855 h 1704110"/>
              <a:gd name="connsiteX36" fmla="*/ 975291 w 1113837"/>
              <a:gd name="connsiteY36" fmla="*/ 1662546 h 1704110"/>
              <a:gd name="connsiteX37" fmla="*/ 878310 w 1113837"/>
              <a:gd name="connsiteY37" fmla="*/ 1704110 h 1704110"/>
              <a:gd name="connsiteX38" fmla="*/ 822891 w 1113837"/>
              <a:gd name="connsiteY38" fmla="*/ 1648691 h 1704110"/>
              <a:gd name="connsiteX39" fmla="*/ 781328 w 1113837"/>
              <a:gd name="connsiteY39" fmla="*/ 1496291 h 1704110"/>
              <a:gd name="connsiteX40" fmla="*/ 739764 w 1113837"/>
              <a:gd name="connsiteY40" fmla="*/ 1413164 h 1704110"/>
              <a:gd name="connsiteX41" fmla="*/ 698201 w 1113837"/>
              <a:gd name="connsiteY41" fmla="*/ 1385455 h 1704110"/>
              <a:gd name="connsiteX42" fmla="*/ 684346 w 1113837"/>
              <a:gd name="connsiteY42" fmla="*/ 1343891 h 1704110"/>
              <a:gd name="connsiteX43" fmla="*/ 601219 w 1113837"/>
              <a:gd name="connsiteY43" fmla="*/ 1288473 h 1704110"/>
              <a:gd name="connsiteX44" fmla="*/ 545801 w 1113837"/>
              <a:gd name="connsiteY44" fmla="*/ 1302328 h 1704110"/>
              <a:gd name="connsiteX45" fmla="*/ 434964 w 1113837"/>
              <a:gd name="connsiteY45" fmla="*/ 1385455 h 1704110"/>
              <a:gd name="connsiteX46" fmla="*/ 337982 w 1113837"/>
              <a:gd name="connsiteY46" fmla="*/ 1482437 h 1704110"/>
              <a:gd name="connsiteX47" fmla="*/ 324128 w 1113837"/>
              <a:gd name="connsiteY47" fmla="*/ 1524000 h 1704110"/>
              <a:gd name="connsiteX48" fmla="*/ 254855 w 1113837"/>
              <a:gd name="connsiteY48" fmla="*/ 1565564 h 1704110"/>
              <a:gd name="connsiteX49" fmla="*/ 199437 w 1113837"/>
              <a:gd name="connsiteY49" fmla="*/ 1579419 h 1704110"/>
              <a:gd name="connsiteX50" fmla="*/ 116310 w 1113837"/>
              <a:gd name="connsiteY50" fmla="*/ 1620982 h 1704110"/>
              <a:gd name="connsiteX51" fmla="*/ 74746 w 1113837"/>
              <a:gd name="connsiteY51" fmla="*/ 1593273 h 1704110"/>
              <a:gd name="connsiteX52" fmla="*/ 19328 w 1113837"/>
              <a:gd name="connsiteY52" fmla="*/ 1468582 h 1704110"/>
              <a:gd name="connsiteX53" fmla="*/ 5473 w 1113837"/>
              <a:gd name="connsiteY53" fmla="*/ 1108364 h 1704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113837" h="1704110">
                <a:moveTo>
                  <a:pt x="19328" y="1177637"/>
                </a:moveTo>
                <a:cubicBezTo>
                  <a:pt x="23946" y="1071419"/>
                  <a:pt x="26337" y="965080"/>
                  <a:pt x="33182" y="858982"/>
                </a:cubicBezTo>
                <a:cubicBezTo>
                  <a:pt x="35579" y="821826"/>
                  <a:pt x="43507" y="785211"/>
                  <a:pt x="47037" y="748146"/>
                </a:cubicBezTo>
                <a:cubicBezTo>
                  <a:pt x="52746" y="688204"/>
                  <a:pt x="53422" y="627786"/>
                  <a:pt x="60891" y="568037"/>
                </a:cubicBezTo>
                <a:cubicBezTo>
                  <a:pt x="62702" y="553546"/>
                  <a:pt x="71462" y="540703"/>
                  <a:pt x="74746" y="526473"/>
                </a:cubicBezTo>
                <a:cubicBezTo>
                  <a:pt x="105187" y="394563"/>
                  <a:pt x="98341" y="407748"/>
                  <a:pt x="116310" y="290946"/>
                </a:cubicBezTo>
                <a:cubicBezTo>
                  <a:pt x="123833" y="242049"/>
                  <a:pt x="133207" y="187198"/>
                  <a:pt x="144019" y="138546"/>
                </a:cubicBezTo>
                <a:cubicBezTo>
                  <a:pt x="153104" y="97664"/>
                  <a:pt x="155013" y="72133"/>
                  <a:pt x="185582" y="41564"/>
                </a:cubicBezTo>
                <a:cubicBezTo>
                  <a:pt x="217474" y="9672"/>
                  <a:pt x="240170" y="10599"/>
                  <a:pt x="282564" y="0"/>
                </a:cubicBezTo>
                <a:cubicBezTo>
                  <a:pt x="296419" y="4618"/>
                  <a:pt x="316027" y="1704"/>
                  <a:pt x="324128" y="13855"/>
                </a:cubicBezTo>
                <a:cubicBezTo>
                  <a:pt x="367412" y="78782"/>
                  <a:pt x="301136" y="101703"/>
                  <a:pt x="365691" y="166255"/>
                </a:cubicBezTo>
                <a:cubicBezTo>
                  <a:pt x="374928" y="175491"/>
                  <a:pt x="385241" y="183764"/>
                  <a:pt x="393401" y="193964"/>
                </a:cubicBezTo>
                <a:cubicBezTo>
                  <a:pt x="403803" y="206966"/>
                  <a:pt x="409336" y="223754"/>
                  <a:pt x="421110" y="235528"/>
                </a:cubicBezTo>
                <a:cubicBezTo>
                  <a:pt x="432884" y="247302"/>
                  <a:pt x="448819" y="254001"/>
                  <a:pt x="462673" y="263237"/>
                </a:cubicBezTo>
                <a:cubicBezTo>
                  <a:pt x="467291" y="277091"/>
                  <a:pt x="466202" y="294474"/>
                  <a:pt x="476528" y="304800"/>
                </a:cubicBezTo>
                <a:cubicBezTo>
                  <a:pt x="486854" y="315126"/>
                  <a:pt x="505568" y="311141"/>
                  <a:pt x="518091" y="318655"/>
                </a:cubicBezTo>
                <a:cubicBezTo>
                  <a:pt x="529292" y="325376"/>
                  <a:pt x="534118" y="340522"/>
                  <a:pt x="545801" y="346364"/>
                </a:cubicBezTo>
                <a:cubicBezTo>
                  <a:pt x="571925" y="359426"/>
                  <a:pt x="601219" y="364837"/>
                  <a:pt x="628928" y="374073"/>
                </a:cubicBezTo>
                <a:lnTo>
                  <a:pt x="670491" y="387928"/>
                </a:lnTo>
                <a:cubicBezTo>
                  <a:pt x="688964" y="383310"/>
                  <a:pt x="713518" y="388530"/>
                  <a:pt x="725910" y="374073"/>
                </a:cubicBezTo>
                <a:cubicBezTo>
                  <a:pt x="744918" y="351897"/>
                  <a:pt x="744383" y="318655"/>
                  <a:pt x="753619" y="290946"/>
                </a:cubicBezTo>
                <a:cubicBezTo>
                  <a:pt x="753621" y="290941"/>
                  <a:pt x="781324" y="207824"/>
                  <a:pt x="781328" y="207819"/>
                </a:cubicBezTo>
                <a:cubicBezTo>
                  <a:pt x="790564" y="193964"/>
                  <a:pt x="798377" y="179047"/>
                  <a:pt x="809037" y="166255"/>
                </a:cubicBezTo>
                <a:cubicBezTo>
                  <a:pt x="821580" y="151203"/>
                  <a:pt x="838058" y="139743"/>
                  <a:pt x="850601" y="124691"/>
                </a:cubicBezTo>
                <a:cubicBezTo>
                  <a:pt x="861261" y="111899"/>
                  <a:pt x="864190" y="91953"/>
                  <a:pt x="878310" y="83128"/>
                </a:cubicBezTo>
                <a:cubicBezTo>
                  <a:pt x="903078" y="67648"/>
                  <a:pt x="933728" y="64655"/>
                  <a:pt x="961437" y="55419"/>
                </a:cubicBezTo>
                <a:lnTo>
                  <a:pt x="1003001" y="41564"/>
                </a:lnTo>
                <a:cubicBezTo>
                  <a:pt x="1016855" y="46182"/>
                  <a:pt x="1034238" y="45093"/>
                  <a:pt x="1044564" y="55419"/>
                </a:cubicBezTo>
                <a:cubicBezTo>
                  <a:pt x="1054890" y="65745"/>
                  <a:pt x="1051888" y="83920"/>
                  <a:pt x="1058419" y="96982"/>
                </a:cubicBezTo>
                <a:cubicBezTo>
                  <a:pt x="1065866" y="111875"/>
                  <a:pt x="1076892" y="124691"/>
                  <a:pt x="1086128" y="138546"/>
                </a:cubicBezTo>
                <a:cubicBezTo>
                  <a:pt x="1090746" y="157019"/>
                  <a:pt x="1094751" y="175655"/>
                  <a:pt x="1099982" y="193964"/>
                </a:cubicBezTo>
                <a:cubicBezTo>
                  <a:pt x="1103994" y="208006"/>
                  <a:pt x="1113837" y="220924"/>
                  <a:pt x="1113837" y="235528"/>
                </a:cubicBezTo>
                <a:cubicBezTo>
                  <a:pt x="1113837" y="526510"/>
                  <a:pt x="1108292" y="817501"/>
                  <a:pt x="1099982" y="1108364"/>
                </a:cubicBezTo>
                <a:cubicBezTo>
                  <a:pt x="1099049" y="1141006"/>
                  <a:pt x="1090444" y="1172977"/>
                  <a:pt x="1086128" y="1205346"/>
                </a:cubicBezTo>
                <a:cubicBezTo>
                  <a:pt x="1081207" y="1242252"/>
                  <a:pt x="1076385" y="1279177"/>
                  <a:pt x="1072273" y="1316182"/>
                </a:cubicBezTo>
                <a:cubicBezTo>
                  <a:pt x="1066491" y="1368223"/>
                  <a:pt x="1059472" y="1478223"/>
                  <a:pt x="1044564" y="1537855"/>
                </a:cubicBezTo>
                <a:cubicBezTo>
                  <a:pt x="1029043" y="1599940"/>
                  <a:pt x="1025176" y="1626914"/>
                  <a:pt x="975291" y="1662546"/>
                </a:cubicBezTo>
                <a:cubicBezTo>
                  <a:pt x="945333" y="1683945"/>
                  <a:pt x="912227" y="1692804"/>
                  <a:pt x="878310" y="1704110"/>
                </a:cubicBezTo>
                <a:cubicBezTo>
                  <a:pt x="859837" y="1685637"/>
                  <a:pt x="828014" y="1674308"/>
                  <a:pt x="822891" y="1648691"/>
                </a:cubicBezTo>
                <a:cubicBezTo>
                  <a:pt x="803310" y="1550782"/>
                  <a:pt x="816482" y="1601753"/>
                  <a:pt x="781328" y="1496291"/>
                </a:cubicBezTo>
                <a:cubicBezTo>
                  <a:pt x="770060" y="1462488"/>
                  <a:pt x="766620" y="1440020"/>
                  <a:pt x="739764" y="1413164"/>
                </a:cubicBezTo>
                <a:cubicBezTo>
                  <a:pt x="727990" y="1401390"/>
                  <a:pt x="712055" y="1394691"/>
                  <a:pt x="698201" y="1385455"/>
                </a:cubicBezTo>
                <a:cubicBezTo>
                  <a:pt x="693583" y="1371600"/>
                  <a:pt x="694673" y="1354218"/>
                  <a:pt x="684346" y="1343891"/>
                </a:cubicBezTo>
                <a:cubicBezTo>
                  <a:pt x="660798" y="1320343"/>
                  <a:pt x="601219" y="1288473"/>
                  <a:pt x="601219" y="1288473"/>
                </a:cubicBezTo>
                <a:cubicBezTo>
                  <a:pt x="582746" y="1293091"/>
                  <a:pt x="561644" y="1291766"/>
                  <a:pt x="545801" y="1302328"/>
                </a:cubicBezTo>
                <a:cubicBezTo>
                  <a:pt x="386602" y="1408460"/>
                  <a:pt x="543106" y="1349407"/>
                  <a:pt x="434964" y="1385455"/>
                </a:cubicBezTo>
                <a:cubicBezTo>
                  <a:pt x="371445" y="1480733"/>
                  <a:pt x="411139" y="1458051"/>
                  <a:pt x="337982" y="1482437"/>
                </a:cubicBezTo>
                <a:cubicBezTo>
                  <a:pt x="333364" y="1496291"/>
                  <a:pt x="331641" y="1511477"/>
                  <a:pt x="324128" y="1524000"/>
                </a:cubicBezTo>
                <a:cubicBezTo>
                  <a:pt x="306118" y="1554018"/>
                  <a:pt x="286423" y="1556545"/>
                  <a:pt x="254855" y="1565564"/>
                </a:cubicBezTo>
                <a:cubicBezTo>
                  <a:pt x="236546" y="1570795"/>
                  <a:pt x="217910" y="1574801"/>
                  <a:pt x="199437" y="1579419"/>
                </a:cubicBezTo>
                <a:cubicBezTo>
                  <a:pt x="184963" y="1589068"/>
                  <a:pt x="139254" y="1624806"/>
                  <a:pt x="116310" y="1620982"/>
                </a:cubicBezTo>
                <a:cubicBezTo>
                  <a:pt x="99885" y="1618244"/>
                  <a:pt x="88601" y="1602509"/>
                  <a:pt x="74746" y="1593273"/>
                </a:cubicBezTo>
                <a:cubicBezTo>
                  <a:pt x="41771" y="1494349"/>
                  <a:pt x="63238" y="1534448"/>
                  <a:pt x="19328" y="1468582"/>
                </a:cubicBezTo>
                <a:cubicBezTo>
                  <a:pt x="-13548" y="1304211"/>
                  <a:pt x="5473" y="1422858"/>
                  <a:pt x="5473" y="110836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4239491" y="1399309"/>
            <a:ext cx="13877" cy="110836"/>
          </a:xfrm>
          <a:custGeom>
            <a:avLst/>
            <a:gdLst>
              <a:gd name="connsiteX0" fmla="*/ 0 w 13877"/>
              <a:gd name="connsiteY0" fmla="*/ 0 h 110836"/>
              <a:gd name="connsiteX1" fmla="*/ 0 w 13877"/>
              <a:gd name="connsiteY1" fmla="*/ 110836 h 110836"/>
              <a:gd name="connsiteX2" fmla="*/ 0 w 13877"/>
              <a:gd name="connsiteY2" fmla="*/ 83127 h 11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877" h="110836">
                <a:moveTo>
                  <a:pt x="0" y="0"/>
                </a:moveTo>
                <a:cubicBezTo>
                  <a:pt x="5269" y="26346"/>
                  <a:pt x="28401" y="82435"/>
                  <a:pt x="0" y="110836"/>
                </a:cubicBezTo>
                <a:lnTo>
                  <a:pt x="0" y="83127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3519055" y="1427018"/>
            <a:ext cx="55915" cy="55418"/>
          </a:xfrm>
          <a:custGeom>
            <a:avLst/>
            <a:gdLst>
              <a:gd name="connsiteX0" fmla="*/ 0 w 55915"/>
              <a:gd name="connsiteY0" fmla="*/ 0 h 55418"/>
              <a:gd name="connsiteX1" fmla="*/ 13854 w 55915"/>
              <a:gd name="connsiteY1" fmla="*/ 41564 h 55418"/>
              <a:gd name="connsiteX2" fmla="*/ 41563 w 55915"/>
              <a:gd name="connsiteY2" fmla="*/ 0 h 55418"/>
              <a:gd name="connsiteX3" fmla="*/ 55418 w 55915"/>
              <a:gd name="connsiteY3" fmla="*/ 41564 h 55418"/>
              <a:gd name="connsiteX4" fmla="*/ 55418 w 55915"/>
              <a:gd name="connsiteY4" fmla="*/ 55418 h 55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915" h="55418">
                <a:moveTo>
                  <a:pt x="0" y="0"/>
                </a:moveTo>
                <a:cubicBezTo>
                  <a:pt x="4618" y="13855"/>
                  <a:pt x="-750" y="41564"/>
                  <a:pt x="13854" y="41564"/>
                </a:cubicBezTo>
                <a:cubicBezTo>
                  <a:pt x="30505" y="41564"/>
                  <a:pt x="24912" y="0"/>
                  <a:pt x="41563" y="0"/>
                </a:cubicBezTo>
                <a:cubicBezTo>
                  <a:pt x="56167" y="0"/>
                  <a:pt x="51876" y="27396"/>
                  <a:pt x="55418" y="41564"/>
                </a:cubicBezTo>
                <a:cubicBezTo>
                  <a:pt x="56538" y="46044"/>
                  <a:pt x="55418" y="50800"/>
                  <a:pt x="55418" y="5541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4196965" y="2535382"/>
            <a:ext cx="60696" cy="126997"/>
          </a:xfrm>
          <a:custGeom>
            <a:avLst/>
            <a:gdLst>
              <a:gd name="connsiteX0" fmla="*/ 962 w 60696"/>
              <a:gd name="connsiteY0" fmla="*/ 0 h 126997"/>
              <a:gd name="connsiteX1" fmla="*/ 14817 w 60696"/>
              <a:gd name="connsiteY1" fmla="*/ 69273 h 126997"/>
              <a:gd name="connsiteX2" fmla="*/ 962 w 60696"/>
              <a:gd name="connsiteY2" fmla="*/ 27709 h 126997"/>
              <a:gd name="connsiteX3" fmla="*/ 42526 w 60696"/>
              <a:gd name="connsiteY3" fmla="*/ 0 h 126997"/>
              <a:gd name="connsiteX4" fmla="*/ 42526 w 60696"/>
              <a:gd name="connsiteY4" fmla="*/ 124691 h 126997"/>
              <a:gd name="connsiteX5" fmla="*/ 28671 w 60696"/>
              <a:gd name="connsiteY5" fmla="*/ 83127 h 126997"/>
              <a:gd name="connsiteX6" fmla="*/ 42526 w 60696"/>
              <a:gd name="connsiteY6" fmla="*/ 55418 h 126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96" h="126997">
                <a:moveTo>
                  <a:pt x="962" y="0"/>
                </a:moveTo>
                <a:cubicBezTo>
                  <a:pt x="5580" y="23091"/>
                  <a:pt x="14817" y="45725"/>
                  <a:pt x="14817" y="69273"/>
                </a:cubicBezTo>
                <a:cubicBezTo>
                  <a:pt x="14817" y="83877"/>
                  <a:pt x="-4462" y="41269"/>
                  <a:pt x="962" y="27709"/>
                </a:cubicBezTo>
                <a:cubicBezTo>
                  <a:pt x="7146" y="12249"/>
                  <a:pt x="28671" y="9236"/>
                  <a:pt x="42526" y="0"/>
                </a:cubicBezTo>
                <a:cubicBezTo>
                  <a:pt x="56813" y="42861"/>
                  <a:pt x="75036" y="75925"/>
                  <a:pt x="42526" y="124691"/>
                </a:cubicBezTo>
                <a:cubicBezTo>
                  <a:pt x="34425" y="136842"/>
                  <a:pt x="28671" y="97731"/>
                  <a:pt x="28671" y="83127"/>
                </a:cubicBezTo>
                <a:cubicBezTo>
                  <a:pt x="28671" y="72800"/>
                  <a:pt x="37908" y="64654"/>
                  <a:pt x="42526" y="5541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463220" y="2424545"/>
            <a:ext cx="42245" cy="143074"/>
          </a:xfrm>
          <a:custGeom>
            <a:avLst/>
            <a:gdLst>
              <a:gd name="connsiteX0" fmla="*/ 416 w 42245"/>
              <a:gd name="connsiteY0" fmla="*/ 55419 h 143074"/>
              <a:gd name="connsiteX1" fmla="*/ 28125 w 42245"/>
              <a:gd name="connsiteY1" fmla="*/ 138546 h 143074"/>
              <a:gd name="connsiteX2" fmla="*/ 416 w 42245"/>
              <a:gd name="connsiteY2" fmla="*/ 83128 h 143074"/>
              <a:gd name="connsiteX3" fmla="*/ 14271 w 42245"/>
              <a:gd name="connsiteY3" fmla="*/ 0 h 143074"/>
              <a:gd name="connsiteX4" fmla="*/ 28125 w 42245"/>
              <a:gd name="connsiteY4" fmla="*/ 96982 h 143074"/>
              <a:gd name="connsiteX5" fmla="*/ 416 w 42245"/>
              <a:gd name="connsiteY5" fmla="*/ 55419 h 143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245" h="143074">
                <a:moveTo>
                  <a:pt x="416" y="55419"/>
                </a:moveTo>
                <a:cubicBezTo>
                  <a:pt x="416" y="62346"/>
                  <a:pt x="28125" y="109338"/>
                  <a:pt x="28125" y="138546"/>
                </a:cubicBezTo>
                <a:cubicBezTo>
                  <a:pt x="28125" y="159199"/>
                  <a:pt x="2471" y="103679"/>
                  <a:pt x="416" y="83128"/>
                </a:cubicBezTo>
                <a:cubicBezTo>
                  <a:pt x="-2379" y="55176"/>
                  <a:pt x="9653" y="27709"/>
                  <a:pt x="14271" y="0"/>
                </a:cubicBezTo>
                <a:cubicBezTo>
                  <a:pt x="67737" y="53468"/>
                  <a:pt x="28125" y="-1516"/>
                  <a:pt x="28125" y="96982"/>
                </a:cubicBezTo>
                <a:cubicBezTo>
                  <a:pt x="28125" y="111586"/>
                  <a:pt x="416" y="48492"/>
                  <a:pt x="416" y="55419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670973" y="1787236"/>
            <a:ext cx="236009" cy="290946"/>
          </a:xfrm>
          <a:custGeom>
            <a:avLst/>
            <a:gdLst>
              <a:gd name="connsiteX0" fmla="*/ 482 w 236009"/>
              <a:gd name="connsiteY0" fmla="*/ 110837 h 290946"/>
              <a:gd name="connsiteX1" fmla="*/ 14336 w 236009"/>
              <a:gd name="connsiteY1" fmla="*/ 41564 h 290946"/>
              <a:gd name="connsiteX2" fmla="*/ 97463 w 236009"/>
              <a:gd name="connsiteY2" fmla="*/ 0 h 290946"/>
              <a:gd name="connsiteX3" fmla="*/ 194445 w 236009"/>
              <a:gd name="connsiteY3" fmla="*/ 13855 h 290946"/>
              <a:gd name="connsiteX4" fmla="*/ 236009 w 236009"/>
              <a:gd name="connsiteY4" fmla="*/ 96982 h 290946"/>
              <a:gd name="connsiteX5" fmla="*/ 222154 w 236009"/>
              <a:gd name="connsiteY5" fmla="*/ 221673 h 290946"/>
              <a:gd name="connsiteX6" fmla="*/ 208300 w 236009"/>
              <a:gd name="connsiteY6" fmla="*/ 263237 h 290946"/>
              <a:gd name="connsiteX7" fmla="*/ 125172 w 236009"/>
              <a:gd name="connsiteY7" fmla="*/ 290946 h 290946"/>
              <a:gd name="connsiteX8" fmla="*/ 28191 w 236009"/>
              <a:gd name="connsiteY8" fmla="*/ 249382 h 290946"/>
              <a:gd name="connsiteX9" fmla="*/ 14336 w 236009"/>
              <a:gd name="connsiteY9" fmla="*/ 207819 h 290946"/>
              <a:gd name="connsiteX10" fmla="*/ 482 w 236009"/>
              <a:gd name="connsiteY10" fmla="*/ 110837 h 290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6009" h="290946">
                <a:moveTo>
                  <a:pt x="482" y="110837"/>
                </a:moveTo>
                <a:cubicBezTo>
                  <a:pt x="482" y="83128"/>
                  <a:pt x="2653" y="62010"/>
                  <a:pt x="14336" y="41564"/>
                </a:cubicBezTo>
                <a:cubicBezTo>
                  <a:pt x="26974" y="19447"/>
                  <a:pt x="76130" y="7111"/>
                  <a:pt x="97463" y="0"/>
                </a:cubicBezTo>
                <a:cubicBezTo>
                  <a:pt x="129790" y="4618"/>
                  <a:pt x="164604" y="592"/>
                  <a:pt x="194445" y="13855"/>
                </a:cubicBezTo>
                <a:cubicBezTo>
                  <a:pt x="215463" y="23196"/>
                  <a:pt x="229861" y="78540"/>
                  <a:pt x="236009" y="96982"/>
                </a:cubicBezTo>
                <a:cubicBezTo>
                  <a:pt x="231391" y="138546"/>
                  <a:pt x="229029" y="180423"/>
                  <a:pt x="222154" y="221673"/>
                </a:cubicBezTo>
                <a:cubicBezTo>
                  <a:pt x="219753" y="236078"/>
                  <a:pt x="220184" y="254749"/>
                  <a:pt x="208300" y="263237"/>
                </a:cubicBezTo>
                <a:cubicBezTo>
                  <a:pt x="184532" y="280214"/>
                  <a:pt x="125172" y="290946"/>
                  <a:pt x="125172" y="290946"/>
                </a:cubicBezTo>
                <a:cubicBezTo>
                  <a:pt x="91894" y="282626"/>
                  <a:pt x="52111" y="279281"/>
                  <a:pt x="28191" y="249382"/>
                </a:cubicBezTo>
                <a:cubicBezTo>
                  <a:pt x="19068" y="237978"/>
                  <a:pt x="18348" y="221861"/>
                  <a:pt x="14336" y="207819"/>
                </a:cubicBezTo>
                <a:cubicBezTo>
                  <a:pt x="-3998" y="143649"/>
                  <a:pt x="482" y="138546"/>
                  <a:pt x="482" y="110837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H="1" flipV="1">
            <a:off x="2719199" y="367145"/>
            <a:ext cx="9906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239491" y="609600"/>
            <a:ext cx="2008909" cy="13231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 flipV="1">
            <a:off x="2438400" y="1052945"/>
            <a:ext cx="1080655" cy="218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719199" y="1454727"/>
            <a:ext cx="744021" cy="1454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391891" y="2424545"/>
            <a:ext cx="1094509" cy="143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7" idx="36"/>
          </p:cNvCxnSpPr>
          <p:nvPr/>
        </p:nvCxnSpPr>
        <p:spPr>
          <a:xfrm>
            <a:off x="4253345" y="2715491"/>
            <a:ext cx="990600" cy="484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6239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553200"/>
          </a:xfrm>
        </p:spPr>
        <p:txBody>
          <a:bodyPr/>
          <a:lstStyle/>
          <a:p>
            <a:r>
              <a:rPr lang="en-US" dirty="0"/>
              <a:t>4-Ankle jerk:</a:t>
            </a:r>
          </a:p>
          <a:p>
            <a:r>
              <a:rPr lang="en-US" dirty="0"/>
              <a:t>Stimulus ---sudden tap on tendon of </a:t>
            </a:r>
            <a:r>
              <a:rPr lang="en-US" b="1" u="sng" dirty="0"/>
              <a:t>Achilles</a:t>
            </a:r>
          </a:p>
          <a:p>
            <a:r>
              <a:rPr lang="en-US" dirty="0"/>
              <a:t>Receptor---muscle spindle (nuclear bag)</a:t>
            </a:r>
          </a:p>
          <a:p>
            <a:r>
              <a:rPr lang="en-US" dirty="0"/>
              <a:t>Afferent----primary ending</a:t>
            </a:r>
          </a:p>
          <a:p>
            <a:r>
              <a:rPr lang="en-US" dirty="0"/>
              <a:t>Center -----</a:t>
            </a:r>
            <a:r>
              <a:rPr lang="en-US" b="1" u="sng" dirty="0"/>
              <a:t>S1,S2</a:t>
            </a:r>
          </a:p>
          <a:p>
            <a:r>
              <a:rPr lang="en-US" dirty="0"/>
              <a:t>Efferent ----</a:t>
            </a:r>
            <a:r>
              <a:rPr lang="en-US" dirty="0" err="1"/>
              <a:t>myelinated</a:t>
            </a:r>
            <a:endParaRPr lang="en-US" dirty="0"/>
          </a:p>
          <a:p>
            <a:r>
              <a:rPr lang="en-US" dirty="0"/>
              <a:t>Response---contraction of </a:t>
            </a:r>
            <a:r>
              <a:rPr lang="en-US" b="1" u="sng" dirty="0"/>
              <a:t>gastrocnemius muscle </a:t>
            </a:r>
          </a:p>
          <a:p>
            <a:r>
              <a:rPr lang="en-US" b="1" u="sng" dirty="0"/>
              <a:t>                    (planter flexion of ankle)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928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Inverse stretch reflex:</a:t>
            </a:r>
          </a:p>
          <a:p>
            <a:r>
              <a:rPr lang="en-US" dirty="0" err="1"/>
              <a:t>Def</a:t>
            </a:r>
            <a:r>
              <a:rPr lang="en-US" dirty="0"/>
              <a:t>: marked stretch of the muscle ----lead to reflex relaxation of the muscle</a:t>
            </a:r>
          </a:p>
          <a:p>
            <a:r>
              <a:rPr lang="en-US" b="1" dirty="0"/>
              <a:t>Stimulus</a:t>
            </a:r>
            <a:r>
              <a:rPr lang="en-US" dirty="0"/>
              <a:t>----increase tension in the muscle</a:t>
            </a:r>
          </a:p>
          <a:p>
            <a:r>
              <a:rPr lang="en-US" dirty="0"/>
              <a:t>            (as in marked stretch OR strong contraction)</a:t>
            </a:r>
          </a:p>
          <a:p>
            <a:r>
              <a:rPr lang="en-US" b="1" dirty="0"/>
              <a:t>Receptor</a:t>
            </a:r>
            <a:r>
              <a:rPr lang="en-US" dirty="0"/>
              <a:t>---GOLGI TENDON ORGAN</a:t>
            </a:r>
          </a:p>
          <a:p>
            <a:r>
              <a:rPr lang="en-US" dirty="0"/>
              <a:t>                    *receptor</a:t>
            </a:r>
          </a:p>
          <a:p>
            <a:r>
              <a:rPr lang="en-US" dirty="0"/>
              <a:t>                    *in the tendon</a:t>
            </a:r>
          </a:p>
          <a:p>
            <a:r>
              <a:rPr lang="en-US" dirty="0"/>
              <a:t>                    *parallel with muscle fibers</a:t>
            </a:r>
          </a:p>
          <a:p>
            <a:r>
              <a:rPr lang="en-US" dirty="0"/>
              <a:t>                    *stimulated by high tension in muscle</a:t>
            </a:r>
          </a:p>
        </p:txBody>
      </p:sp>
    </p:spTree>
    <p:extLst>
      <p:ext uri="{BB962C8B-B14F-4D97-AF65-F5344CB8AC3E}">
        <p14:creationId xmlns:p14="http://schemas.microsoft.com/office/powerpoint/2010/main" val="36237279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15400" cy="6781800"/>
          </a:xfrm>
        </p:spPr>
        <p:txBody>
          <a:bodyPr/>
          <a:lstStyle/>
          <a:p>
            <a:r>
              <a:rPr lang="en-US" b="1" dirty="0"/>
              <a:t>Afferent</a:t>
            </a:r>
            <a:r>
              <a:rPr lang="en-US" dirty="0"/>
              <a:t>: </a:t>
            </a:r>
            <a:r>
              <a:rPr lang="en-US" dirty="0" err="1"/>
              <a:t>myelinated</a:t>
            </a:r>
            <a:endParaRPr lang="en-US" dirty="0"/>
          </a:p>
          <a:p>
            <a:r>
              <a:rPr lang="en-US" b="1" dirty="0"/>
              <a:t>Center:</a:t>
            </a:r>
            <a:r>
              <a:rPr lang="en-US" dirty="0"/>
              <a:t> spinal cord (BI SYNAPTIC) (2 interneurons</a:t>
            </a:r>
          </a:p>
          <a:p>
            <a:r>
              <a:rPr lang="en-US" b="1" dirty="0"/>
              <a:t>Efferent</a:t>
            </a:r>
            <a:r>
              <a:rPr lang="en-US" dirty="0"/>
              <a:t>: alpha motor neuron fiber inhibitory to</a:t>
            </a:r>
          </a:p>
          <a:p>
            <a:r>
              <a:rPr lang="en-US" dirty="0"/>
              <a:t>                 muscle fiber</a:t>
            </a:r>
          </a:p>
          <a:p>
            <a:r>
              <a:rPr lang="en-US" b="1" dirty="0"/>
              <a:t>Response</a:t>
            </a:r>
            <a:r>
              <a:rPr lang="en-US" dirty="0"/>
              <a:t>: relaxation of muscle (decrease muscle</a:t>
            </a:r>
          </a:p>
          <a:p>
            <a:r>
              <a:rPr lang="en-US" dirty="0"/>
              <a:t>                   tone to prevent tear of muscle fibers) </a:t>
            </a:r>
          </a:p>
        </p:txBody>
      </p:sp>
    </p:spTree>
    <p:extLst>
      <p:ext uri="{BB962C8B-B14F-4D97-AF65-F5344CB8AC3E}">
        <p14:creationId xmlns:p14="http://schemas.microsoft.com/office/powerpoint/2010/main" val="41996329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067800" cy="6629400"/>
          </a:xfrm>
        </p:spPr>
        <p:txBody>
          <a:bodyPr/>
          <a:lstStyle/>
          <a:p>
            <a:r>
              <a:rPr lang="en-US" dirty="0"/>
              <a:t>Clinical application of inverse stretch reflex:</a:t>
            </a:r>
          </a:p>
          <a:p>
            <a:r>
              <a:rPr lang="en-US" dirty="0"/>
              <a:t>Clasp knife rigidity:</a:t>
            </a:r>
          </a:p>
          <a:p>
            <a:r>
              <a:rPr lang="en-US" dirty="0" err="1"/>
              <a:t>Def</a:t>
            </a:r>
            <a:r>
              <a:rPr lang="en-US" dirty="0"/>
              <a:t>: resistance then sudden release</a:t>
            </a:r>
          </a:p>
          <a:p>
            <a:r>
              <a:rPr lang="en-US" dirty="0"/>
              <a:t>                           </a:t>
            </a:r>
            <a:r>
              <a:rPr lang="en-US" dirty="0" err="1"/>
              <a:t>felx</a:t>
            </a:r>
            <a:r>
              <a:rPr lang="en-US" dirty="0"/>
              <a:t> upper limb</a:t>
            </a:r>
          </a:p>
          <a:p>
            <a:r>
              <a:rPr lang="en-US" dirty="0"/>
              <a:t>                    (extensors are stretched)</a:t>
            </a:r>
          </a:p>
          <a:p>
            <a:r>
              <a:rPr lang="en-US" dirty="0"/>
              <a:t>                    stimulate muscle spindle</a:t>
            </a:r>
          </a:p>
          <a:p>
            <a:r>
              <a:rPr lang="en-US" dirty="0"/>
              <a:t>                      increase muscle tone (Resistance)</a:t>
            </a:r>
          </a:p>
          <a:p>
            <a:r>
              <a:rPr lang="en-US" dirty="0"/>
              <a:t>                 stimulate </a:t>
            </a:r>
            <a:r>
              <a:rPr lang="en-US" dirty="0" err="1"/>
              <a:t>golgi</a:t>
            </a:r>
            <a:r>
              <a:rPr lang="en-US" dirty="0"/>
              <a:t> tendon receptor</a:t>
            </a:r>
          </a:p>
          <a:p>
            <a:r>
              <a:rPr lang="en-US" dirty="0"/>
              <a:t>                   inhibit Alpha motor neuron</a:t>
            </a:r>
          </a:p>
          <a:p>
            <a:r>
              <a:rPr lang="en-US" dirty="0"/>
              <a:t>                        relaxation of muscle (Release)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886200" y="28194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886200" y="34290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886200" y="4038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886200" y="47244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886200" y="5181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92333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553200"/>
          </a:xfrm>
        </p:spPr>
        <p:txBody>
          <a:bodyPr/>
          <a:lstStyle/>
          <a:p>
            <a:r>
              <a:rPr lang="en-US" dirty="0"/>
              <a:t>Polysynaptic reflexes:</a:t>
            </a:r>
          </a:p>
          <a:p>
            <a:r>
              <a:rPr lang="en-US" dirty="0"/>
              <a:t>1-flexor withdrawal reflex:</a:t>
            </a:r>
          </a:p>
          <a:p>
            <a:r>
              <a:rPr lang="en-US" dirty="0" err="1"/>
              <a:t>Def</a:t>
            </a:r>
            <a:r>
              <a:rPr lang="en-US" dirty="0"/>
              <a:t>: flexion &amp; withdrawal of limb away of injurious stimulus.</a:t>
            </a:r>
          </a:p>
          <a:p>
            <a:r>
              <a:rPr lang="en-US" dirty="0"/>
              <a:t>Stimulus: painful stimulus on limb</a:t>
            </a:r>
          </a:p>
          <a:p>
            <a:r>
              <a:rPr lang="en-US" dirty="0"/>
              <a:t>Receptor: F.N.E. (free nerve ending)</a:t>
            </a:r>
          </a:p>
          <a:p>
            <a:r>
              <a:rPr lang="en-US" dirty="0"/>
              <a:t>Afferent: A delta fibers , C fibers</a:t>
            </a:r>
          </a:p>
          <a:p>
            <a:r>
              <a:rPr lang="en-US" dirty="0"/>
              <a:t>Center : spinal cord (polysynaptic)</a:t>
            </a:r>
          </a:p>
          <a:p>
            <a:r>
              <a:rPr lang="en-US" dirty="0"/>
              <a:t>Efferent: Alpha motor </a:t>
            </a:r>
            <a:r>
              <a:rPr lang="en-US" dirty="0" err="1"/>
              <a:t>neurone</a:t>
            </a:r>
            <a:endParaRPr lang="en-US" dirty="0"/>
          </a:p>
          <a:p>
            <a:r>
              <a:rPr lang="en-US" dirty="0"/>
              <a:t>Response: flexion &amp; withdraw of limb away of pain stimulus</a:t>
            </a:r>
          </a:p>
        </p:txBody>
      </p:sp>
    </p:spTree>
    <p:extLst>
      <p:ext uri="{BB962C8B-B14F-4D97-AF65-F5344CB8AC3E}">
        <p14:creationId xmlns:p14="http://schemas.microsoft.com/office/powerpoint/2010/main" val="63514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Polysynaptic reflexes:</a:t>
            </a:r>
          </a:p>
          <a:p>
            <a:r>
              <a:rPr lang="en-US" dirty="0"/>
              <a:t>1-flexor withdrawal reflex:</a:t>
            </a:r>
          </a:p>
          <a:p>
            <a:r>
              <a:rPr lang="en-US" dirty="0" err="1"/>
              <a:t>Def</a:t>
            </a:r>
            <a:r>
              <a:rPr lang="en-US" dirty="0"/>
              <a:t>: flexion &amp; withdrawal of limb away of injurious stimulus.</a:t>
            </a:r>
          </a:p>
          <a:p>
            <a:r>
              <a:rPr lang="en-US" dirty="0"/>
              <a:t>Stimulus: painful stimulus on limb</a:t>
            </a:r>
          </a:p>
          <a:p>
            <a:r>
              <a:rPr lang="en-US" dirty="0"/>
              <a:t>Receptor: F.N.E. (free nerve ending)</a:t>
            </a:r>
          </a:p>
          <a:p>
            <a:r>
              <a:rPr lang="en-US" dirty="0"/>
              <a:t>Afferent: A delta fibers , C fibers</a:t>
            </a:r>
          </a:p>
          <a:p>
            <a:r>
              <a:rPr lang="en-US" dirty="0"/>
              <a:t>Center : spinal cord (polysynaptic)</a:t>
            </a:r>
          </a:p>
          <a:p>
            <a:r>
              <a:rPr lang="en-US" dirty="0"/>
              <a:t>Efferent: Alpha motor </a:t>
            </a:r>
            <a:r>
              <a:rPr lang="en-US" dirty="0" err="1"/>
              <a:t>neurone</a:t>
            </a:r>
            <a:endParaRPr lang="en-US" dirty="0"/>
          </a:p>
          <a:p>
            <a:r>
              <a:rPr lang="en-US" dirty="0"/>
              <a:t>Response: flexion &amp; withdraw of limb away of pain stimulus</a:t>
            </a:r>
          </a:p>
        </p:txBody>
      </p:sp>
    </p:spTree>
    <p:extLst>
      <p:ext uri="{BB962C8B-B14F-4D97-AF65-F5344CB8AC3E}">
        <p14:creationId xmlns:p14="http://schemas.microsoft.com/office/powerpoint/2010/main" val="11628963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05600"/>
          </a:xfrm>
        </p:spPr>
        <p:txBody>
          <a:bodyPr/>
          <a:lstStyle/>
          <a:p>
            <a:r>
              <a:rPr lang="en-US" dirty="0"/>
              <a:t>4-pattern of contraction depend on site of stimulation</a:t>
            </a:r>
          </a:p>
          <a:p>
            <a:endParaRPr lang="en-US" dirty="0"/>
          </a:p>
          <a:p>
            <a:r>
              <a:rPr lang="en-US" dirty="0"/>
              <a:t>5-tetanus (there will be continuous </a:t>
            </a:r>
            <a:r>
              <a:rPr lang="en-US" dirty="0" err="1"/>
              <a:t>ontraction</a:t>
            </a:r>
            <a:r>
              <a:rPr lang="en-US" dirty="0"/>
              <a:t>)</a:t>
            </a:r>
          </a:p>
          <a:p>
            <a:r>
              <a:rPr lang="en-US" dirty="0"/>
              <a:t>Types of tetanus are:</a:t>
            </a:r>
          </a:p>
          <a:p>
            <a:r>
              <a:rPr lang="en-US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489478"/>
              </p:ext>
            </p:extLst>
          </p:nvPr>
        </p:nvGraphicFramePr>
        <p:xfrm>
          <a:off x="533400" y="2819400"/>
          <a:ext cx="80772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6908">
                <a:tc>
                  <a:txBody>
                    <a:bodyPr/>
                    <a:lstStyle/>
                    <a:p>
                      <a:r>
                        <a:rPr lang="en-US" dirty="0"/>
                        <a:t>Reflex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tetanus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Motor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tetanus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5492">
                <a:tc>
                  <a:txBody>
                    <a:bodyPr/>
                    <a:lstStyle/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dirty="0"/>
                        <a:t>*Repeated Stimulation of AFFERENT nerve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dirty="0"/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dirty="0"/>
                        <a:t>*conduction of impulse along 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dirty="0"/>
                        <a:t>AFFERENT 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dirty="0"/>
                        <a:t> INTERNEURONES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dirty="0"/>
                        <a:t>EFFERENT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dirty="0"/>
                        <a:t>MUSCLE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dirty="0"/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dirty="0"/>
                        <a:t>*continuous</a:t>
                      </a:r>
                      <a:r>
                        <a:rPr lang="en-US" baseline="0" dirty="0"/>
                        <a:t> contraction of muscle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*Repeated stimulation of MOTOR</a:t>
                      </a:r>
                      <a:r>
                        <a:rPr lang="en-US" baseline="0" dirty="0"/>
                        <a:t> EFFERENT nerve of the muscle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*impulse move to muscle directly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73518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05600"/>
          </a:xfrm>
        </p:spPr>
        <p:txBody>
          <a:bodyPr/>
          <a:lstStyle/>
          <a:p>
            <a:r>
              <a:rPr lang="en-US" dirty="0"/>
              <a:t>Characters of reflex tetanus , &amp; motor tetanus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496083"/>
              </p:ext>
            </p:extLst>
          </p:nvPr>
        </p:nvGraphicFramePr>
        <p:xfrm>
          <a:off x="381000" y="685800"/>
          <a:ext cx="8229600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/>
                        <a:t>Reflex</a:t>
                      </a:r>
                      <a:r>
                        <a:rPr lang="en-US" baseline="0" dirty="0"/>
                        <a:t> tetanus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Motor tetanus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3529">
                <a:tc>
                  <a:txBody>
                    <a:bodyPr/>
                    <a:lstStyle/>
                    <a:p>
                      <a:r>
                        <a:rPr lang="en-US" dirty="0"/>
                        <a:t>*Longer latent period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*Tension rises gradually</a:t>
                      </a:r>
                      <a:r>
                        <a:rPr lang="en-US" baseline="0" dirty="0"/>
                        <a:t>  (due to increase number of activated motor cells) (</a:t>
                      </a:r>
                      <a:r>
                        <a:rPr lang="en-US" baseline="0" dirty="0" err="1"/>
                        <a:t>Recrutement</a:t>
                      </a:r>
                      <a:r>
                        <a:rPr lang="en-US" baseline="0" dirty="0"/>
                        <a:t>)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The tension decreases gradually (due to fatigue in the synapse)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After removal of stimulus the tension persists for short period (due to after discharge)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*Short</a:t>
                      </a:r>
                      <a:r>
                        <a:rPr lang="en-US" baseline="0" dirty="0"/>
                        <a:t> latent period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*Tension rise rapidly </a:t>
                      </a:r>
                    </a:p>
                    <a:p>
                      <a:r>
                        <a:rPr lang="en-US" baseline="0" dirty="0"/>
                        <a:t>   maintained as the stimulus is applied</a:t>
                      </a:r>
                    </a:p>
                    <a:p>
                      <a:r>
                        <a:rPr lang="en-US" baseline="0" dirty="0"/>
                        <a:t>   drop rapidly after removal of stimulus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00237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15400" cy="6705600"/>
          </a:xfrm>
        </p:spPr>
        <p:txBody>
          <a:bodyPr/>
          <a:lstStyle/>
          <a:p>
            <a:r>
              <a:rPr lang="en-US" dirty="0"/>
              <a:t>2- Crossed extensor reflex:</a:t>
            </a:r>
          </a:p>
          <a:p>
            <a:r>
              <a:rPr lang="en-US" dirty="0" err="1"/>
              <a:t>Def</a:t>
            </a:r>
            <a:r>
              <a:rPr lang="en-US" dirty="0"/>
              <a:t>: application of injurious stimulus to a limb</a:t>
            </a:r>
          </a:p>
          <a:p>
            <a:r>
              <a:rPr lang="en-US" dirty="0"/>
              <a:t>                               this leads to</a:t>
            </a:r>
          </a:p>
          <a:p>
            <a:r>
              <a:rPr lang="en-US" dirty="0"/>
              <a:t>Reflex flexion of                      Reflex extension of </a:t>
            </a:r>
          </a:p>
          <a:p>
            <a:r>
              <a:rPr lang="en-US" dirty="0" err="1"/>
              <a:t>Ipsilateral</a:t>
            </a:r>
            <a:r>
              <a:rPr lang="en-US" dirty="0"/>
              <a:t> limb                        contralateral limb to</a:t>
            </a:r>
          </a:p>
          <a:p>
            <a:r>
              <a:rPr lang="en-US" dirty="0"/>
              <a:t>                                                  support body weight</a:t>
            </a:r>
          </a:p>
          <a:p>
            <a:r>
              <a:rPr lang="en-US" dirty="0"/>
              <a:t>*properties of C.E.R.:</a:t>
            </a:r>
          </a:p>
          <a:p>
            <a:r>
              <a:rPr lang="en-US" dirty="0"/>
              <a:t>1-the latent period in C.E.R. LONGER than F.W.R.</a:t>
            </a:r>
          </a:p>
          <a:p>
            <a:r>
              <a:rPr lang="en-US" dirty="0"/>
              <a:t>2-after discharge in C.E.R.    LONGER than F.W.R.</a:t>
            </a:r>
          </a:p>
          <a:p>
            <a:r>
              <a:rPr lang="en-US" dirty="0"/>
              <a:t>3-it has </a:t>
            </a:r>
            <a:r>
              <a:rPr lang="en-US" dirty="0" err="1"/>
              <a:t>receprocal</a:t>
            </a:r>
            <a:r>
              <a:rPr lang="en-US" dirty="0"/>
              <a:t> innervation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667000" y="1676400"/>
            <a:ext cx="990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419600" y="1676400"/>
            <a:ext cx="990600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1598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05600"/>
          </a:xfrm>
        </p:spPr>
        <p:txBody>
          <a:bodyPr/>
          <a:lstStyle/>
          <a:p>
            <a:r>
              <a:rPr lang="en-US" dirty="0"/>
              <a:t>3-Reflexes of posture &amp; locomotion: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001138"/>
              </p:ext>
            </p:extLst>
          </p:nvPr>
        </p:nvGraphicFramePr>
        <p:xfrm>
          <a:off x="228600" y="838200"/>
          <a:ext cx="85344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Positive supporting reaction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Stepping movement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9700">
                <a:tc>
                  <a:txBody>
                    <a:bodyPr/>
                    <a:lstStyle/>
                    <a:p>
                      <a:r>
                        <a:rPr lang="en-US" dirty="0"/>
                        <a:t>Deep pressure on sole of foot</a:t>
                      </a:r>
                    </a:p>
                    <a:p>
                      <a:r>
                        <a:rPr lang="en-US" dirty="0"/>
                        <a:t>                     lead to</a:t>
                      </a:r>
                    </a:p>
                    <a:p>
                      <a:r>
                        <a:rPr lang="en-US" dirty="0"/>
                        <a:t>Reflex contraction of flexors &amp; extensors</a:t>
                      </a:r>
                    </a:p>
                    <a:p>
                      <a:r>
                        <a:rPr lang="en-US" dirty="0"/>
                        <a:t>          (make limb rigid column)</a:t>
                      </a:r>
                    </a:p>
                    <a:p>
                      <a:r>
                        <a:rPr lang="en-US" dirty="0"/>
                        <a:t>       </a:t>
                      </a:r>
                      <a:r>
                        <a:rPr lang="en-US" baseline="0" dirty="0"/>
                        <a:t>  </a:t>
                      </a:r>
                      <a:r>
                        <a:rPr lang="en-US" dirty="0"/>
                        <a:t>(no </a:t>
                      </a:r>
                      <a:r>
                        <a:rPr lang="en-US" dirty="0" err="1"/>
                        <a:t>receprocal</a:t>
                      </a:r>
                      <a:r>
                        <a:rPr lang="en-US" dirty="0"/>
                        <a:t> innervation)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Support body weight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Rhythmic stepping of limb</a:t>
                      </a:r>
                    </a:p>
                    <a:p>
                      <a:r>
                        <a:rPr lang="en-US" dirty="0"/>
                        <a:t>                  &amp;</a:t>
                      </a:r>
                    </a:p>
                    <a:p>
                      <a:r>
                        <a:rPr lang="en-US" dirty="0" err="1"/>
                        <a:t>Receprocal</a:t>
                      </a:r>
                      <a:r>
                        <a:rPr lang="en-US" dirty="0"/>
                        <a:t> stepping of the other limb</a:t>
                      </a:r>
                    </a:p>
                    <a:p>
                      <a:r>
                        <a:rPr lang="en-US" dirty="0"/>
                        <a:t>                    (walking)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0423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15400" cy="6629400"/>
          </a:xfrm>
        </p:spPr>
        <p:txBody>
          <a:bodyPr/>
          <a:lstStyle/>
          <a:p>
            <a:r>
              <a:rPr lang="en-US" dirty="0"/>
              <a:t>Spinal reflexes: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909222"/>
              </p:ext>
            </p:extLst>
          </p:nvPr>
        </p:nvGraphicFramePr>
        <p:xfrm>
          <a:off x="381000" y="609600"/>
          <a:ext cx="83058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4806">
                <a:tc>
                  <a:txBody>
                    <a:bodyPr/>
                    <a:lstStyle/>
                    <a:p>
                      <a:r>
                        <a:rPr lang="en-US" dirty="0"/>
                        <a:t>Monosynaptic reflexes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Polysynaptic reflexes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794">
                <a:tc>
                  <a:txBody>
                    <a:bodyPr/>
                    <a:lstStyle/>
                    <a:p>
                      <a:r>
                        <a:rPr lang="en-US" dirty="0"/>
                        <a:t>-Reflex having only one synapse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-No </a:t>
                      </a:r>
                      <a:r>
                        <a:rPr lang="en-US" dirty="0" err="1"/>
                        <a:t>interneurones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-The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strech</a:t>
                      </a:r>
                      <a:r>
                        <a:rPr lang="en-US" baseline="0" dirty="0"/>
                        <a:t> reflex is the only mono synaptic reflex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-Reflex</a:t>
                      </a:r>
                      <a:r>
                        <a:rPr lang="en-US" baseline="0" dirty="0"/>
                        <a:t> containing more than one synapse ---may reach 100 </a:t>
                      </a:r>
                      <a:r>
                        <a:rPr lang="en-US" baseline="0" dirty="0" err="1"/>
                        <a:t>interneurones</a:t>
                      </a:r>
                      <a:endParaRPr lang="en-US" baseline="0" dirty="0"/>
                    </a:p>
                    <a:p>
                      <a:endParaRPr lang="en-US" baseline="0" dirty="0"/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-Ex –Flexor withdrawal reflex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263378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4-superficial skin reflexes:</a:t>
            </a:r>
          </a:p>
          <a:p>
            <a:r>
              <a:rPr lang="en-US" dirty="0"/>
              <a:t>1-abdominal reflexes</a:t>
            </a:r>
          </a:p>
          <a:p>
            <a:r>
              <a:rPr lang="en-US" dirty="0"/>
              <a:t>2-cremasteric reflex</a:t>
            </a:r>
          </a:p>
          <a:p>
            <a:r>
              <a:rPr lang="en-US" dirty="0"/>
              <a:t>3-planter reflex</a:t>
            </a:r>
          </a:p>
          <a:p>
            <a:endParaRPr lang="en-US" dirty="0"/>
          </a:p>
          <a:p>
            <a:r>
              <a:rPr lang="en-US" dirty="0"/>
              <a:t>5-Autonomic reflexes:</a:t>
            </a:r>
          </a:p>
          <a:p>
            <a:r>
              <a:rPr lang="en-US" dirty="0"/>
              <a:t>1-micturation reflex</a:t>
            </a:r>
          </a:p>
          <a:p>
            <a:r>
              <a:rPr lang="en-US" dirty="0"/>
              <a:t>2-defecation reflex</a:t>
            </a:r>
          </a:p>
          <a:p>
            <a:r>
              <a:rPr lang="en-US" dirty="0"/>
              <a:t>3-sweating</a:t>
            </a:r>
          </a:p>
        </p:txBody>
      </p:sp>
    </p:spTree>
    <p:extLst>
      <p:ext uri="{BB962C8B-B14F-4D97-AF65-F5344CB8AC3E}">
        <p14:creationId xmlns:p14="http://schemas.microsoft.com/office/powerpoint/2010/main" val="394138829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Complete transection of spinal cord:</a:t>
            </a:r>
          </a:p>
          <a:p>
            <a:r>
              <a:rPr lang="en-US" dirty="0"/>
              <a:t>Due to 1-accidents</a:t>
            </a:r>
          </a:p>
          <a:p>
            <a:r>
              <a:rPr lang="en-US" dirty="0"/>
              <a:t>             2-penetrating wounds</a:t>
            </a:r>
          </a:p>
          <a:p>
            <a:r>
              <a:rPr lang="en-US" dirty="0"/>
              <a:t>The effects of complete transverse section of spinal cord are</a:t>
            </a:r>
          </a:p>
          <a:p>
            <a:r>
              <a:rPr lang="en-US" dirty="0"/>
              <a:t>           Motor orders</a:t>
            </a:r>
          </a:p>
          <a:p>
            <a:endParaRPr lang="en-US" dirty="0"/>
          </a:p>
          <a:p>
            <a:r>
              <a:rPr lang="en-US" dirty="0"/>
              <a:t>                                                  sensory information </a:t>
            </a:r>
          </a:p>
        </p:txBody>
      </p:sp>
      <p:sp>
        <p:nvSpPr>
          <p:cNvPr id="4" name="Can 3"/>
          <p:cNvSpPr/>
          <p:nvPr/>
        </p:nvSpPr>
        <p:spPr>
          <a:xfrm>
            <a:off x="3962400" y="2667000"/>
            <a:ext cx="1066800" cy="2206752"/>
          </a:xfrm>
          <a:prstGeom prst="ca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0" y="3505200"/>
            <a:ext cx="297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4724400" y="35814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267200" y="2362200"/>
            <a:ext cx="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6292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81800"/>
          </a:xfrm>
        </p:spPr>
        <p:txBody>
          <a:bodyPr/>
          <a:lstStyle/>
          <a:p>
            <a:r>
              <a:rPr lang="en-US" dirty="0"/>
              <a:t>Effect of complete T.S. of spinal cord: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905837"/>
              </p:ext>
            </p:extLst>
          </p:nvPr>
        </p:nvGraphicFramePr>
        <p:xfrm>
          <a:off x="381000" y="914400"/>
          <a:ext cx="8610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0">
                <a:tc>
                  <a:txBody>
                    <a:bodyPr/>
                    <a:lstStyle/>
                    <a:p>
                      <a:r>
                        <a:rPr lang="en-US" dirty="0"/>
                        <a:t>Permanent loss of all sensations below level of lesion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No </a:t>
                      </a:r>
                      <a:r>
                        <a:rPr lang="en-US" dirty="0" err="1"/>
                        <a:t>neurolemmal</a:t>
                      </a:r>
                      <a:r>
                        <a:rPr lang="en-US" dirty="0"/>
                        <a:t> sheath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Permanat</a:t>
                      </a:r>
                      <a:r>
                        <a:rPr lang="en-US" dirty="0"/>
                        <a:t> loss of voluntary movements below level of lesion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No </a:t>
                      </a:r>
                      <a:r>
                        <a:rPr lang="en-US" dirty="0" err="1"/>
                        <a:t>neurolemmal</a:t>
                      </a:r>
                      <a:r>
                        <a:rPr lang="en-US" dirty="0"/>
                        <a:t> sheath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*If the lesion in</a:t>
                      </a:r>
                    </a:p>
                    <a:p>
                      <a:r>
                        <a:rPr lang="en-US" dirty="0"/>
                        <a:t>1-upper cervical region</a:t>
                      </a:r>
                    </a:p>
                    <a:p>
                      <a:r>
                        <a:rPr lang="en-US" dirty="0"/>
                        <a:t>Respiratory failure &amp; death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2-lower cervical region</a:t>
                      </a:r>
                    </a:p>
                    <a:p>
                      <a:r>
                        <a:rPr lang="en-US" dirty="0"/>
                        <a:t>Quadriplegia , respiration is diaphragmatic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3-mid thoracic region</a:t>
                      </a:r>
                    </a:p>
                    <a:p>
                      <a:r>
                        <a:rPr lang="en-US" dirty="0"/>
                        <a:t>paraplegia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Reflexes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The reflexes pass by 3 stages which are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1-Spinal shock </a:t>
                      </a:r>
                      <a:r>
                        <a:rPr lang="en-US" baseline="0" dirty="0"/>
                        <a:t> immediately after T.S. &amp; last 2-6 weeks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2-Recovery</a:t>
                      </a:r>
                      <a:r>
                        <a:rPr lang="en-US" baseline="0" dirty="0"/>
                        <a:t> of reflexes</a:t>
                      </a:r>
                    </a:p>
                    <a:p>
                      <a:r>
                        <a:rPr lang="en-US" baseline="0" dirty="0"/>
                        <a:t>*Early recovery ---immediately  follow spinal shock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*late recovery----after 6 month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3-Failure of reflexes</a:t>
                      </a:r>
                    </a:p>
                    <a:p>
                      <a:r>
                        <a:rPr lang="en-US" baseline="0" dirty="0"/>
                        <a:t>If infection occur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7429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067800" cy="6781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A: spinal shock</a:t>
            </a:r>
          </a:p>
          <a:p>
            <a:r>
              <a:rPr lang="en-US" dirty="0" err="1"/>
              <a:t>Def</a:t>
            </a:r>
            <a:r>
              <a:rPr lang="en-US" dirty="0"/>
              <a:t>: complete loss of all reflexes below level of lesion</a:t>
            </a:r>
          </a:p>
          <a:p>
            <a:r>
              <a:rPr lang="en-US" dirty="0"/>
              <a:t>Reflexes lost are:</a:t>
            </a:r>
          </a:p>
          <a:p>
            <a:r>
              <a:rPr lang="en-US" dirty="0"/>
              <a:t>1-stretch reflex:</a:t>
            </a:r>
          </a:p>
          <a:p>
            <a:r>
              <a:rPr lang="en-US" dirty="0"/>
              <a:t>Its loss leads to-----</a:t>
            </a:r>
            <a:r>
              <a:rPr lang="en-US" dirty="0" err="1"/>
              <a:t>Atonia</a:t>
            </a:r>
            <a:r>
              <a:rPr lang="en-US" dirty="0"/>
              <a:t> , </a:t>
            </a:r>
            <a:r>
              <a:rPr lang="en-US" dirty="0" err="1"/>
              <a:t>Areflexia</a:t>
            </a:r>
            <a:endParaRPr lang="en-US" dirty="0"/>
          </a:p>
          <a:p>
            <a:endParaRPr lang="en-US" dirty="0"/>
          </a:p>
          <a:p>
            <a:r>
              <a:rPr lang="en-US" dirty="0"/>
              <a:t>3-Blood pressure: </a:t>
            </a:r>
          </a:p>
          <a:p>
            <a:r>
              <a:rPr lang="en-US" dirty="0"/>
              <a:t>there will be loss of the vasomotor tone</a:t>
            </a:r>
          </a:p>
          <a:p>
            <a:r>
              <a:rPr lang="en-US" dirty="0"/>
              <a:t>Due to interruption of fibers connecting vasomotor center with sympathetic</a:t>
            </a:r>
          </a:p>
          <a:p>
            <a:r>
              <a:rPr lang="en-US" dirty="0"/>
              <a:t>this leads to -----V.D. ----decrease B.P</a:t>
            </a:r>
          </a:p>
          <a:p>
            <a:r>
              <a:rPr lang="en-US" dirty="0"/>
              <a:t>The higher the lesion the lower is the BP </a:t>
            </a:r>
          </a:p>
        </p:txBody>
      </p:sp>
    </p:spTree>
    <p:extLst>
      <p:ext uri="{BB962C8B-B14F-4D97-AF65-F5344CB8AC3E}">
        <p14:creationId xmlns:p14="http://schemas.microsoft.com/office/powerpoint/2010/main" val="40783504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4-Loss of Autonomic reflexes:</a:t>
            </a:r>
          </a:p>
          <a:p>
            <a:r>
              <a:rPr lang="en-US" dirty="0"/>
              <a:t>Loss of -----*defecation reflex</a:t>
            </a:r>
          </a:p>
          <a:p>
            <a:r>
              <a:rPr lang="en-US" dirty="0"/>
              <a:t>                    *micturition reflex</a:t>
            </a:r>
          </a:p>
          <a:p>
            <a:r>
              <a:rPr lang="en-US" dirty="0"/>
              <a:t>                    (</a:t>
            </a:r>
            <a:r>
              <a:rPr lang="en-US" dirty="0" err="1"/>
              <a:t>retension</a:t>
            </a:r>
            <a:r>
              <a:rPr lang="en-US" dirty="0"/>
              <a:t> with over flow)</a:t>
            </a:r>
          </a:p>
          <a:p>
            <a:r>
              <a:rPr lang="en-US" dirty="0"/>
              <a:t>Accumulate urine in bladder till pressure in bladder overcomes tone of sphincter---</a:t>
            </a:r>
            <a:r>
              <a:rPr lang="en-US" dirty="0" err="1"/>
              <a:t>drippling</a:t>
            </a:r>
            <a:endParaRPr lang="en-US" dirty="0"/>
          </a:p>
          <a:p>
            <a:r>
              <a:rPr lang="en-US" dirty="0"/>
              <a:t>* no Sweating reflex ---skin is dry</a:t>
            </a:r>
          </a:p>
          <a:p>
            <a:r>
              <a:rPr lang="en-US" dirty="0"/>
              <a:t>* no erection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55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7056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4867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553200"/>
          </a:xfrm>
        </p:spPr>
        <p:txBody>
          <a:bodyPr/>
          <a:lstStyle/>
          <a:p>
            <a:r>
              <a:rPr lang="en-US" dirty="0"/>
              <a:t>Duration of spinal shock:</a:t>
            </a:r>
          </a:p>
          <a:p>
            <a:r>
              <a:rPr lang="en-US" dirty="0"/>
              <a:t>*The duration of the spinal shock depends on THE DEGREE OF DEVELOPMENT OF THE BRAIN (ENCEPHALIZATION)</a:t>
            </a:r>
          </a:p>
          <a:p>
            <a:r>
              <a:rPr lang="en-US" dirty="0"/>
              <a:t>*lower animals as frogs----1-2 hours</a:t>
            </a:r>
          </a:p>
          <a:p>
            <a:r>
              <a:rPr lang="en-US" dirty="0"/>
              <a:t>                                 dogs-----days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* in humans ------------------2-6 weeks</a:t>
            </a:r>
          </a:p>
          <a:p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29895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15400" cy="6705600"/>
          </a:xfrm>
        </p:spPr>
        <p:txBody>
          <a:bodyPr/>
          <a:lstStyle/>
          <a:p>
            <a:r>
              <a:rPr lang="en-US" dirty="0"/>
              <a:t>Cause of spinal shock:</a:t>
            </a:r>
          </a:p>
          <a:p>
            <a:r>
              <a:rPr lang="en-US" dirty="0"/>
              <a:t>Sudden withdraw of the supra spinal </a:t>
            </a:r>
            <a:r>
              <a:rPr lang="en-US" dirty="0" err="1"/>
              <a:t>facilitatory</a:t>
            </a:r>
            <a:r>
              <a:rPr lang="en-US" dirty="0"/>
              <a:t> impulses  form higher centers</a:t>
            </a:r>
          </a:p>
          <a:p>
            <a:r>
              <a:rPr lang="en-US" dirty="0"/>
              <a:t>                             this leads to</a:t>
            </a:r>
          </a:p>
          <a:p>
            <a:r>
              <a:rPr lang="en-US" dirty="0"/>
              <a:t>hyperpolarization of the neurons in spinal cord &amp; they do not respond so there will be no reflexes</a:t>
            </a:r>
          </a:p>
        </p:txBody>
      </p:sp>
    </p:spTree>
    <p:extLst>
      <p:ext uri="{BB962C8B-B14F-4D97-AF65-F5344CB8AC3E}">
        <p14:creationId xmlns:p14="http://schemas.microsoft.com/office/powerpoint/2010/main" val="26437252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915400" cy="6553200"/>
          </a:xfrm>
        </p:spPr>
        <p:txBody>
          <a:bodyPr>
            <a:normAutofit/>
          </a:bodyPr>
          <a:lstStyle/>
          <a:p>
            <a:r>
              <a:rPr lang="en-US" dirty="0"/>
              <a:t>Recovery of reflexes:(due to denervation </a:t>
            </a:r>
            <a:r>
              <a:rPr lang="en-US" dirty="0" err="1"/>
              <a:t>hypersenstivity</a:t>
            </a:r>
            <a:r>
              <a:rPr lang="en-US" dirty="0"/>
              <a:t>)</a:t>
            </a:r>
          </a:p>
          <a:p>
            <a:r>
              <a:rPr lang="en-US" dirty="0"/>
              <a:t>I- Early recovery of reflexes:</a:t>
            </a:r>
          </a:p>
          <a:p>
            <a:r>
              <a:rPr lang="en-US" dirty="0"/>
              <a:t>Immediately after the end of spinal shock (after 2-6 weeks).</a:t>
            </a:r>
          </a:p>
          <a:p>
            <a:r>
              <a:rPr lang="en-US" dirty="0"/>
              <a:t>The reflexes which return early are:</a:t>
            </a:r>
          </a:p>
          <a:p>
            <a:r>
              <a:rPr lang="en-US" dirty="0"/>
              <a:t>1- stretch reflex:</a:t>
            </a:r>
          </a:p>
          <a:p>
            <a:r>
              <a:rPr lang="en-US" dirty="0"/>
              <a:t>*first reflex to return</a:t>
            </a:r>
          </a:p>
          <a:p>
            <a:r>
              <a:rPr lang="en-US" dirty="0"/>
              <a:t>*the tone in the muscles are weak</a:t>
            </a:r>
          </a:p>
          <a:p>
            <a:r>
              <a:rPr lang="en-US" dirty="0"/>
              <a:t>*the tone appear in the flexor muscles at first---lead to ------ paraplegia in flexion.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50128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planter reflex: (NEW REFLEX APPEAR NOT PRESENT AT PAST)</a:t>
            </a:r>
          </a:p>
          <a:p>
            <a:r>
              <a:rPr lang="en-US" dirty="0"/>
              <a:t>Stimulus: ----scratch skin of foot</a:t>
            </a:r>
          </a:p>
          <a:p>
            <a:r>
              <a:rPr lang="en-US" dirty="0"/>
              <a:t>Response:----dorsiflexion of big toe  </a:t>
            </a:r>
          </a:p>
        </p:txBody>
      </p:sp>
    </p:spTree>
    <p:extLst>
      <p:ext uri="{BB962C8B-B14F-4D97-AF65-F5344CB8AC3E}">
        <p14:creationId xmlns:p14="http://schemas.microsoft.com/office/powerpoint/2010/main" val="4163366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91600" cy="6705600"/>
          </a:xfrm>
        </p:spPr>
        <p:txBody>
          <a:bodyPr/>
          <a:lstStyle/>
          <a:p>
            <a:r>
              <a:rPr lang="en-US" dirty="0"/>
              <a:t>Stretch reflex:</a:t>
            </a:r>
          </a:p>
          <a:p>
            <a:r>
              <a:rPr lang="en-US" dirty="0" err="1"/>
              <a:t>Def</a:t>
            </a:r>
            <a:r>
              <a:rPr lang="en-US" dirty="0"/>
              <a:t>: Reflex contraction of the muscle in response to stretch.</a:t>
            </a:r>
          </a:p>
          <a:p>
            <a:r>
              <a:rPr lang="en-US" b="1" dirty="0"/>
              <a:t>Components of the stretch reflex:</a:t>
            </a:r>
          </a:p>
          <a:p>
            <a:pPr marL="0" indent="0">
              <a:buNone/>
            </a:pPr>
            <a:r>
              <a:rPr lang="en-US" b="1" u="sng" dirty="0"/>
              <a:t>Stimulus </a:t>
            </a:r>
            <a:r>
              <a:rPr lang="en-US" dirty="0"/>
              <a:t>–stretch of the muscle </a:t>
            </a:r>
            <a:r>
              <a:rPr lang="en-US" dirty="0" err="1"/>
              <a:t>extrafusal</a:t>
            </a:r>
            <a:r>
              <a:rPr lang="en-US" dirty="0"/>
              <a:t> fibers</a:t>
            </a:r>
            <a:endParaRPr lang="en-US" b="1" u="sng" dirty="0"/>
          </a:p>
          <a:p>
            <a:pPr marL="0" indent="0">
              <a:buNone/>
            </a:pPr>
            <a:r>
              <a:rPr lang="en-US" b="1" u="sng" dirty="0"/>
              <a:t>Receptor </a:t>
            </a:r>
            <a:r>
              <a:rPr lang="en-US" dirty="0"/>
              <a:t>– Muscle spindle</a:t>
            </a:r>
            <a:endParaRPr lang="en-US" b="1" u="sng" dirty="0"/>
          </a:p>
          <a:p>
            <a:pPr marL="0" indent="0">
              <a:buNone/>
            </a:pPr>
            <a:r>
              <a:rPr lang="en-US" b="1" u="sng" dirty="0"/>
              <a:t>Afferent</a:t>
            </a:r>
            <a:r>
              <a:rPr lang="en-US" dirty="0"/>
              <a:t> -thick </a:t>
            </a:r>
            <a:r>
              <a:rPr lang="en-US" dirty="0" err="1"/>
              <a:t>myelinated</a:t>
            </a:r>
            <a:r>
              <a:rPr lang="en-US" dirty="0"/>
              <a:t> fibers (</a:t>
            </a:r>
            <a:r>
              <a:rPr lang="en-US" dirty="0" err="1"/>
              <a:t>primary,secondary</a:t>
            </a:r>
            <a:r>
              <a:rPr lang="en-US" dirty="0"/>
              <a:t>)</a:t>
            </a:r>
            <a:r>
              <a:rPr lang="en-US" b="1" u="sng" dirty="0"/>
              <a:t> </a:t>
            </a:r>
          </a:p>
          <a:p>
            <a:pPr marL="0" indent="0">
              <a:buNone/>
            </a:pPr>
            <a:r>
              <a:rPr lang="en-US" b="1" u="sng" dirty="0"/>
              <a:t>Center </a:t>
            </a:r>
            <a:r>
              <a:rPr lang="en-US" dirty="0"/>
              <a:t>– spinal cord (monosynaptic)</a:t>
            </a:r>
            <a:endParaRPr lang="en-US" b="1" u="sng" dirty="0"/>
          </a:p>
          <a:p>
            <a:pPr marL="0" indent="0">
              <a:buNone/>
            </a:pPr>
            <a:r>
              <a:rPr lang="en-US" b="1" u="sng" dirty="0"/>
              <a:t>Efferent</a:t>
            </a:r>
            <a:r>
              <a:rPr lang="en-US" dirty="0"/>
              <a:t> – thick </a:t>
            </a:r>
            <a:r>
              <a:rPr lang="en-US" dirty="0" err="1"/>
              <a:t>myelinated</a:t>
            </a:r>
            <a:r>
              <a:rPr lang="en-US" dirty="0"/>
              <a:t> A alpha fibers</a:t>
            </a:r>
            <a:endParaRPr lang="en-US" b="1" u="sng" dirty="0"/>
          </a:p>
          <a:p>
            <a:pPr marL="0" indent="0">
              <a:buNone/>
            </a:pPr>
            <a:r>
              <a:rPr lang="en-US" b="1" u="sng" dirty="0"/>
              <a:t>Response </a:t>
            </a:r>
            <a:r>
              <a:rPr lang="en-US" dirty="0"/>
              <a:t>– muscle contraction</a:t>
            </a:r>
            <a:endParaRPr lang="en-US" b="1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27404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0"/>
            <a:ext cx="8991600" cy="6781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3- Deep reflexes:</a:t>
            </a:r>
          </a:p>
          <a:p>
            <a:r>
              <a:rPr lang="en-US" dirty="0"/>
              <a:t>First knee jerk appear----weak</a:t>
            </a:r>
          </a:p>
          <a:p>
            <a:r>
              <a:rPr lang="en-US" dirty="0"/>
              <a:t>Later Ankle jerk ----------- weak</a:t>
            </a:r>
          </a:p>
          <a:p>
            <a:endParaRPr lang="en-US" dirty="0"/>
          </a:p>
          <a:p>
            <a:r>
              <a:rPr lang="en-US" dirty="0"/>
              <a:t>4- Mass reflex: (NEW ABNORMAL  REFLEX APPEAR NOT PRESENT AT PAST)</a:t>
            </a:r>
          </a:p>
          <a:p>
            <a:r>
              <a:rPr lang="en-US" dirty="0"/>
              <a:t>Stimulus: scratching the skin of the </a:t>
            </a:r>
          </a:p>
          <a:p>
            <a:r>
              <a:rPr lang="en-US" dirty="0"/>
              <a:t>*abdominal wall</a:t>
            </a:r>
          </a:p>
          <a:p>
            <a:r>
              <a:rPr lang="en-US" dirty="0"/>
              <a:t>*lower limb</a:t>
            </a:r>
          </a:p>
          <a:p>
            <a:r>
              <a:rPr lang="en-US" dirty="0"/>
              <a:t>                            lead to</a:t>
            </a:r>
          </a:p>
          <a:p>
            <a:r>
              <a:rPr lang="en-US" dirty="0"/>
              <a:t>Response: *flexion and withdraw lower limbs</a:t>
            </a:r>
          </a:p>
          <a:p>
            <a:r>
              <a:rPr lang="en-US" dirty="0"/>
              <a:t>                   *evacuate bladder , &amp; </a:t>
            </a:r>
            <a:r>
              <a:rPr lang="en-US" dirty="0" err="1"/>
              <a:t>retum</a:t>
            </a:r>
            <a:endParaRPr lang="en-US" dirty="0"/>
          </a:p>
          <a:p>
            <a:r>
              <a:rPr lang="en-US" dirty="0"/>
              <a:t>                   *sweating </a:t>
            </a:r>
          </a:p>
          <a:p>
            <a:r>
              <a:rPr lang="en-US" dirty="0"/>
              <a:t>                   *increase Blood pressure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9643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5-Autonomic reflexes:</a:t>
            </a:r>
          </a:p>
          <a:p>
            <a:r>
              <a:rPr lang="en-US" dirty="0"/>
              <a:t>*the patient will be shifted to the automatic bladder &amp; automatic rectum</a:t>
            </a:r>
          </a:p>
          <a:p>
            <a:r>
              <a:rPr lang="en-US" dirty="0"/>
              <a:t>(reflex micturition , reflex defecation)</a:t>
            </a:r>
          </a:p>
          <a:p>
            <a:endParaRPr lang="en-US" dirty="0"/>
          </a:p>
          <a:p>
            <a:r>
              <a:rPr lang="en-US" dirty="0"/>
              <a:t>*there will be increase in the BP</a:t>
            </a:r>
          </a:p>
          <a:p>
            <a:endParaRPr lang="en-US" dirty="0"/>
          </a:p>
          <a:p>
            <a:r>
              <a:rPr lang="en-US" dirty="0"/>
              <a:t>*there will be erection &amp; ejaculation on manipulating the glans but not the complete act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326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629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6- the skin will be warm , ulcers heal , good color due to increased BP</a:t>
            </a:r>
          </a:p>
          <a:p>
            <a:endParaRPr lang="en-US" dirty="0"/>
          </a:p>
          <a:p>
            <a:r>
              <a:rPr lang="en-US" dirty="0"/>
              <a:t>Late recovery:</a:t>
            </a:r>
          </a:p>
          <a:p>
            <a:r>
              <a:rPr lang="en-US" dirty="0"/>
              <a:t>*after 6 months</a:t>
            </a:r>
          </a:p>
          <a:p>
            <a:r>
              <a:rPr lang="en-US" dirty="0"/>
              <a:t>*marked reflex activity appear</a:t>
            </a:r>
          </a:p>
          <a:p>
            <a:r>
              <a:rPr lang="en-US" dirty="0"/>
              <a:t>*the tone in the extensor muscles become greater (paraplegia in extension)</a:t>
            </a:r>
          </a:p>
          <a:p>
            <a:r>
              <a:rPr lang="en-US" dirty="0"/>
              <a:t>*Mass reflex disappear</a:t>
            </a:r>
          </a:p>
          <a:p>
            <a:r>
              <a:rPr lang="en-US" dirty="0"/>
              <a:t>*FWR is accompanied by CER</a:t>
            </a:r>
          </a:p>
          <a:p>
            <a:r>
              <a:rPr lang="en-US" dirty="0"/>
              <a:t>*NEW REFLEXES APPEAR</a:t>
            </a:r>
          </a:p>
          <a:p>
            <a:r>
              <a:rPr lang="en-US" dirty="0"/>
              <a:t>  1-positive supporting reaction</a:t>
            </a:r>
          </a:p>
          <a:p>
            <a:r>
              <a:rPr lang="en-US" dirty="0"/>
              <a:t>  2-stepping reflex</a:t>
            </a:r>
          </a:p>
        </p:txBody>
      </p:sp>
    </p:spTree>
    <p:extLst>
      <p:ext uri="{BB962C8B-B14F-4D97-AF65-F5344CB8AC3E}">
        <p14:creationId xmlns:p14="http://schemas.microsoft.com/office/powerpoint/2010/main" val="30474368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629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NB: if the patient had :</a:t>
            </a:r>
          </a:p>
          <a:p>
            <a:r>
              <a:rPr lang="en-US" dirty="0"/>
              <a:t>*severe urinary tract infection</a:t>
            </a:r>
          </a:p>
          <a:p>
            <a:r>
              <a:rPr lang="en-US" dirty="0"/>
              <a:t>*severe bed sores</a:t>
            </a:r>
          </a:p>
          <a:p>
            <a:r>
              <a:rPr lang="en-US" dirty="0"/>
              <a:t>The patient will go to stage of FAILURE OF REFLEXES where reflexes disappear and patient die</a:t>
            </a:r>
          </a:p>
          <a:p>
            <a:r>
              <a:rPr lang="en-US" dirty="0"/>
              <a:t>Care of patient with complete T.S. of spinal cord:</a:t>
            </a:r>
          </a:p>
          <a:p>
            <a:r>
              <a:rPr lang="en-US" dirty="0"/>
              <a:t>The aim of the care is to pass the patient from stage of SPINAL SHOCK to RECOVERY OF REFLEXES</a:t>
            </a:r>
          </a:p>
          <a:p>
            <a:r>
              <a:rPr lang="en-US" dirty="0"/>
              <a:t>1-catheterization</a:t>
            </a:r>
          </a:p>
          <a:p>
            <a:r>
              <a:rPr lang="en-US" dirty="0"/>
              <a:t>2-rectal enema</a:t>
            </a:r>
          </a:p>
          <a:p>
            <a:r>
              <a:rPr lang="en-US" dirty="0"/>
              <a:t>3-frequent mobilization</a:t>
            </a:r>
          </a:p>
          <a:p>
            <a:r>
              <a:rPr lang="en-US" dirty="0"/>
              <a:t>4-antibiotics</a:t>
            </a:r>
          </a:p>
        </p:txBody>
      </p:sp>
    </p:spTree>
    <p:extLst>
      <p:ext uri="{BB962C8B-B14F-4D97-AF65-F5344CB8AC3E}">
        <p14:creationId xmlns:p14="http://schemas.microsoft.com/office/powerpoint/2010/main" val="106243822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Role of brain stem in controlling voluntary function:</a:t>
            </a:r>
          </a:p>
          <a:p>
            <a:pPr marL="0" indent="0">
              <a:buNone/>
            </a:pPr>
            <a:r>
              <a:rPr lang="en-US" dirty="0"/>
              <a:t>                                  brain stem</a:t>
            </a:r>
          </a:p>
          <a:p>
            <a:pPr marL="0" indent="0">
              <a:buNone/>
            </a:pPr>
            <a:r>
              <a:rPr lang="en-US" dirty="0"/>
              <a:t>Mid brain         pons          medulla         diencephalon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1-thalamus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2-subthalamus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3-hypothalamus</a:t>
            </a:r>
          </a:p>
          <a:p>
            <a:pPr marL="0" indent="0">
              <a:buNone/>
            </a:pPr>
            <a:r>
              <a:rPr lang="en-US" dirty="0"/>
              <a:t>NB: *brain stem is formed of dense network called RETICULAR FORMATION</a:t>
            </a:r>
          </a:p>
          <a:p>
            <a:pPr marL="0" indent="0">
              <a:buNone/>
            </a:pPr>
            <a:r>
              <a:rPr lang="en-US" dirty="0"/>
              <a:t>*The reticular formation include nuclei as CVC, </a:t>
            </a:r>
            <a:r>
              <a:rPr lang="en-US" dirty="0" err="1"/>
              <a:t>RC,sleep</a:t>
            </a:r>
            <a:r>
              <a:rPr lang="en-US" dirty="0"/>
              <a:t> centers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905000" y="1066800"/>
            <a:ext cx="1905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3352800" y="10668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114800" y="1066800"/>
            <a:ext cx="762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343400" y="1066800"/>
            <a:ext cx="2209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819836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The reticular nuclei are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2556"/>
              </p:ext>
            </p:extLst>
          </p:nvPr>
        </p:nvGraphicFramePr>
        <p:xfrm>
          <a:off x="457200" y="609600"/>
          <a:ext cx="8229600" cy="3873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4540">
                <a:tc>
                  <a:txBody>
                    <a:bodyPr/>
                    <a:lstStyle/>
                    <a:p>
                      <a:r>
                        <a:rPr lang="en-US" dirty="0"/>
                        <a:t>Pontine reticular nuclei</a:t>
                      </a:r>
                    </a:p>
                    <a:p>
                      <a:r>
                        <a:rPr lang="en-US" dirty="0"/>
                        <a:t>(</a:t>
                      </a:r>
                      <a:r>
                        <a:rPr lang="en-US" dirty="0" err="1"/>
                        <a:t>facilitatory</a:t>
                      </a:r>
                      <a:r>
                        <a:rPr lang="en-US" dirty="0"/>
                        <a:t> reticular formation)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medullary reticular formation</a:t>
                      </a:r>
                    </a:p>
                    <a:p>
                      <a:r>
                        <a:rPr lang="en-US" dirty="0"/>
                        <a:t>(inhibitory reticular formation)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5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*Discharge spontaneously</a:t>
                      </a:r>
                    </a:p>
                    <a:p>
                      <a:r>
                        <a:rPr lang="en-US" dirty="0"/>
                        <a:t>*Send</a:t>
                      </a:r>
                      <a:r>
                        <a:rPr lang="en-US" baseline="0" dirty="0"/>
                        <a:t> the excitatory impulses to</a:t>
                      </a:r>
                    </a:p>
                    <a:p>
                      <a:r>
                        <a:rPr lang="en-US" baseline="0" dirty="0"/>
                        <a:t>1-UP</a:t>
                      </a:r>
                    </a:p>
                    <a:p>
                      <a:r>
                        <a:rPr lang="en-US" baseline="0" dirty="0"/>
                        <a:t>-Ascending reticular activating system (RAS)</a:t>
                      </a:r>
                    </a:p>
                    <a:p>
                      <a:r>
                        <a:rPr lang="en-US" baseline="0" dirty="0"/>
                        <a:t>-This stimulate cortex -----lead to alertness</a:t>
                      </a:r>
                    </a:p>
                    <a:p>
                      <a:r>
                        <a:rPr lang="en-US" baseline="0" dirty="0"/>
                        <a:t>2-DOWN</a:t>
                      </a:r>
                    </a:p>
                    <a:p>
                      <a:r>
                        <a:rPr lang="en-US" baseline="0" dirty="0"/>
                        <a:t>-stimulate STRECH REFLEX----maintain tone in antigravity muscles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*Have</a:t>
                      </a:r>
                      <a:r>
                        <a:rPr lang="en-US" baseline="0" dirty="0"/>
                        <a:t> NO </a:t>
                      </a:r>
                      <a:r>
                        <a:rPr lang="en-US" baseline="0" dirty="0" err="1"/>
                        <a:t>intrensic</a:t>
                      </a:r>
                      <a:r>
                        <a:rPr lang="en-US" baseline="0" dirty="0"/>
                        <a:t> activity</a:t>
                      </a:r>
                    </a:p>
                    <a:p>
                      <a:r>
                        <a:rPr lang="en-US" baseline="0" dirty="0"/>
                        <a:t>*Activated by signals from </a:t>
                      </a:r>
                    </a:p>
                    <a:p>
                      <a:r>
                        <a:rPr lang="en-US" baseline="0" dirty="0"/>
                        <a:t>-BASAL GANGLIA</a:t>
                      </a:r>
                      <a:br>
                        <a:rPr lang="en-US" baseline="0" dirty="0"/>
                      </a:br>
                      <a:r>
                        <a:rPr lang="en-US" baseline="0" dirty="0"/>
                        <a:t>_RED NUCLEUS</a:t>
                      </a:r>
                      <a:br>
                        <a:rPr lang="en-US" baseline="0" dirty="0"/>
                      </a:br>
                      <a:r>
                        <a:rPr lang="en-US" baseline="0" dirty="0"/>
                        <a:t>_PALEOCEREBELLUM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*They send signals to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 -inhibit stretch reflex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930193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05600"/>
          </a:xfrm>
        </p:spPr>
        <p:txBody>
          <a:bodyPr/>
          <a:lstStyle/>
          <a:p>
            <a:r>
              <a:rPr lang="en-US" dirty="0"/>
              <a:t>RAS :</a:t>
            </a:r>
          </a:p>
          <a:p>
            <a:r>
              <a:rPr lang="en-US" dirty="0" err="1"/>
              <a:t>Def</a:t>
            </a:r>
            <a:r>
              <a:rPr lang="en-US" dirty="0"/>
              <a:t>: it is the ascending branches of the FACILITATORY RETICULAR FORMATION</a:t>
            </a:r>
          </a:p>
          <a:p>
            <a:r>
              <a:rPr lang="en-US" dirty="0"/>
              <a:t>*Fibers of the RAS go up to all area of the cerebral cortex</a:t>
            </a:r>
          </a:p>
          <a:p>
            <a:r>
              <a:rPr lang="en-US" dirty="0"/>
              <a:t>Function of the RAS:</a:t>
            </a:r>
          </a:p>
          <a:p>
            <a:r>
              <a:rPr lang="en-US" dirty="0"/>
              <a:t>1-it is responsible for ALERT,&amp; CONSCIOUSNESS</a:t>
            </a:r>
          </a:p>
          <a:p>
            <a:r>
              <a:rPr lang="en-US" dirty="0"/>
              <a:t>2-If depressed -----sleep &amp; its damage lead to coma</a:t>
            </a:r>
          </a:p>
        </p:txBody>
      </p:sp>
    </p:spTree>
    <p:extLst>
      <p:ext uri="{BB962C8B-B14F-4D97-AF65-F5344CB8AC3E}">
        <p14:creationId xmlns:p14="http://schemas.microsoft.com/office/powerpoint/2010/main" val="228471691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05600"/>
          </a:xfrm>
        </p:spPr>
        <p:txBody>
          <a:bodyPr/>
          <a:lstStyle/>
          <a:p>
            <a:r>
              <a:rPr lang="en-US" dirty="0"/>
              <a:t>Factors affecting activity of RAS: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20528"/>
              </p:ext>
            </p:extLst>
          </p:nvPr>
        </p:nvGraphicFramePr>
        <p:xfrm>
          <a:off x="457200" y="533400"/>
          <a:ext cx="8229600" cy="500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2640">
                <a:tc>
                  <a:txBody>
                    <a:bodyPr/>
                    <a:lstStyle/>
                    <a:p>
                      <a:r>
                        <a:rPr lang="en-US" dirty="0"/>
                        <a:t>Factors increase activity of 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Factors decrease activity of 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2640">
                <a:tc>
                  <a:txBody>
                    <a:bodyPr/>
                    <a:lstStyle/>
                    <a:p>
                      <a:r>
                        <a:rPr lang="en-US" dirty="0"/>
                        <a:t>1-sensory signals</a:t>
                      </a:r>
                    </a:p>
                    <a:p>
                      <a:r>
                        <a:rPr lang="en-US" dirty="0"/>
                        <a:t>     *Auditory signals more effective than </a:t>
                      </a:r>
                    </a:p>
                    <a:p>
                      <a:r>
                        <a:rPr lang="en-US" dirty="0"/>
                        <a:t>        visual signals</a:t>
                      </a:r>
                    </a:p>
                    <a:p>
                      <a:r>
                        <a:rPr lang="en-US" dirty="0"/>
                        <a:t>     *Pain</a:t>
                      </a:r>
                      <a:r>
                        <a:rPr lang="en-US" baseline="0" dirty="0"/>
                        <a:t> signals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2-Signals from cerebral cortex</a:t>
                      </a:r>
                    </a:p>
                    <a:p>
                      <a:r>
                        <a:rPr lang="en-US" baseline="0" dirty="0"/>
                        <a:t>      *From temporal lobe, Frontal lobe </a:t>
                      </a:r>
                    </a:p>
                    <a:p>
                      <a:r>
                        <a:rPr lang="en-US" baseline="0" dirty="0"/>
                        <a:t>         as in Emotions</a:t>
                      </a:r>
                    </a:p>
                    <a:p>
                      <a:r>
                        <a:rPr lang="en-US" baseline="0" dirty="0"/>
                        <a:t>      *Performing Voluntary movements </a:t>
                      </a:r>
                    </a:p>
                    <a:p>
                      <a:r>
                        <a:rPr lang="en-US" baseline="0" dirty="0"/>
                        <a:t>        this help to resist sleep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3-Drugs---*</a:t>
                      </a:r>
                      <a:r>
                        <a:rPr lang="en-US" baseline="0" dirty="0" err="1"/>
                        <a:t>sympathomymetics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                    (adrenaline)</a:t>
                      </a:r>
                    </a:p>
                    <a:p>
                      <a:r>
                        <a:rPr lang="en-US" baseline="0" dirty="0"/>
                        <a:t>                    (caffeine)</a:t>
                      </a:r>
                    </a:p>
                    <a:p>
                      <a:r>
                        <a:rPr lang="en-US" baseline="0" dirty="0"/>
                        <a:t>                    (amphetamine)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1-Decrease sensory signals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2-Decrease</a:t>
                      </a:r>
                      <a:r>
                        <a:rPr lang="en-US" baseline="0" dirty="0"/>
                        <a:t> signals from cerebral cortex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3-Damage of RAS as by tumors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4-General </a:t>
                      </a:r>
                      <a:r>
                        <a:rPr lang="en-US" baseline="0" dirty="0" err="1"/>
                        <a:t>anaesthesia</a:t>
                      </a:r>
                      <a:r>
                        <a:rPr lang="en-US" baseline="0" dirty="0"/>
                        <a:t> as by  *drugs</a:t>
                      </a:r>
                    </a:p>
                    <a:p>
                      <a:r>
                        <a:rPr lang="en-US" baseline="0" dirty="0"/>
                        <a:t>                                                    *alcohol</a:t>
                      </a:r>
                    </a:p>
                    <a:p>
                      <a:r>
                        <a:rPr lang="en-US" baseline="0" dirty="0"/>
                        <a:t>5- stimulation of sleep centers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24990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Electroencephalogram EEG:</a:t>
            </a:r>
          </a:p>
          <a:p>
            <a:r>
              <a:rPr lang="en-US" dirty="0" err="1"/>
              <a:t>Def</a:t>
            </a:r>
            <a:r>
              <a:rPr lang="en-US" dirty="0"/>
              <a:t>: recording electric activity of BRAIN through INTACT SKULL</a:t>
            </a:r>
          </a:p>
          <a:p>
            <a:r>
              <a:rPr lang="en-US" dirty="0"/>
              <a:t>The normal waves are:</a:t>
            </a:r>
          </a:p>
          <a:p>
            <a:r>
              <a:rPr lang="en-US" dirty="0"/>
              <a:t>ALPHA, BETA ,DELTA, THETA, LAMDA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289639"/>
              </p:ext>
            </p:extLst>
          </p:nvPr>
        </p:nvGraphicFramePr>
        <p:xfrm>
          <a:off x="533400" y="2971800"/>
          <a:ext cx="8153400" cy="2261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6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4291">
                <a:tc>
                  <a:txBody>
                    <a:bodyPr/>
                    <a:lstStyle/>
                    <a:p>
                      <a:r>
                        <a:rPr lang="en-US" dirty="0"/>
                        <a:t>Alpha waves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Beta waves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109">
                <a:tc>
                  <a:txBody>
                    <a:bodyPr/>
                    <a:lstStyle/>
                    <a:p>
                      <a:r>
                        <a:rPr lang="en-US" dirty="0"/>
                        <a:t>*low frequency</a:t>
                      </a:r>
                    </a:p>
                    <a:p>
                      <a:r>
                        <a:rPr lang="en-US" dirty="0"/>
                        <a:t>*high amplitude</a:t>
                      </a:r>
                    </a:p>
                    <a:p>
                      <a:r>
                        <a:rPr lang="en-US" dirty="0"/>
                        <a:t>*</a:t>
                      </a:r>
                      <a:r>
                        <a:rPr lang="en-US" dirty="0" err="1"/>
                        <a:t>recored</a:t>
                      </a:r>
                      <a:r>
                        <a:rPr lang="en-US" dirty="0"/>
                        <a:t> when</a:t>
                      </a:r>
                    </a:p>
                    <a:p>
                      <a:r>
                        <a:rPr lang="en-US" dirty="0"/>
                        <a:t>               1-person</a:t>
                      </a:r>
                      <a:r>
                        <a:rPr lang="en-US" baseline="0" dirty="0"/>
                        <a:t> relaxed</a:t>
                      </a:r>
                    </a:p>
                    <a:p>
                      <a:r>
                        <a:rPr lang="en-US" baseline="0" dirty="0"/>
                        <a:t>               2-closed eyes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*high frequency</a:t>
                      </a:r>
                    </a:p>
                    <a:p>
                      <a:r>
                        <a:rPr lang="en-US" dirty="0"/>
                        <a:t>*low amplitude</a:t>
                      </a:r>
                    </a:p>
                    <a:p>
                      <a:r>
                        <a:rPr lang="en-US" dirty="0"/>
                        <a:t>*</a:t>
                      </a:r>
                      <a:r>
                        <a:rPr lang="en-US" dirty="0" err="1"/>
                        <a:t>recored</a:t>
                      </a:r>
                      <a:r>
                        <a:rPr lang="en-US" baseline="0" dirty="0"/>
                        <a:t> when</a:t>
                      </a:r>
                    </a:p>
                    <a:p>
                      <a:r>
                        <a:rPr lang="en-US" baseline="0" dirty="0"/>
                        <a:t>                1-alert </a:t>
                      </a:r>
                    </a:p>
                    <a:p>
                      <a:r>
                        <a:rPr lang="en-US" baseline="0" dirty="0"/>
                        <a:t>                2-eyes open</a:t>
                      </a:r>
                    </a:p>
                    <a:p>
                      <a:r>
                        <a:rPr lang="en-US" baseline="0" dirty="0"/>
                        <a:t>                3-anxiety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Freeform 4"/>
          <p:cNvSpPr/>
          <p:nvPr/>
        </p:nvSpPr>
        <p:spPr>
          <a:xfrm>
            <a:off x="6594764" y="4862945"/>
            <a:ext cx="1911927" cy="249382"/>
          </a:xfrm>
          <a:custGeom>
            <a:avLst/>
            <a:gdLst>
              <a:gd name="connsiteX0" fmla="*/ 0 w 1911927"/>
              <a:gd name="connsiteY0" fmla="*/ 221673 h 249382"/>
              <a:gd name="connsiteX1" fmla="*/ 96981 w 1911927"/>
              <a:gd name="connsiteY1" fmla="*/ 249382 h 249382"/>
              <a:gd name="connsiteX2" fmla="*/ 138545 w 1911927"/>
              <a:gd name="connsiteY2" fmla="*/ 221673 h 249382"/>
              <a:gd name="connsiteX3" fmla="*/ 180109 w 1911927"/>
              <a:gd name="connsiteY3" fmla="*/ 207819 h 249382"/>
              <a:gd name="connsiteX4" fmla="*/ 221672 w 1911927"/>
              <a:gd name="connsiteY4" fmla="*/ 166255 h 249382"/>
              <a:gd name="connsiteX5" fmla="*/ 346363 w 1911927"/>
              <a:gd name="connsiteY5" fmla="*/ 83128 h 249382"/>
              <a:gd name="connsiteX6" fmla="*/ 374072 w 1911927"/>
              <a:gd name="connsiteY6" fmla="*/ 124691 h 249382"/>
              <a:gd name="connsiteX7" fmla="*/ 415636 w 1911927"/>
              <a:gd name="connsiteY7" fmla="*/ 138546 h 249382"/>
              <a:gd name="connsiteX8" fmla="*/ 554181 w 1911927"/>
              <a:gd name="connsiteY8" fmla="*/ 166255 h 249382"/>
              <a:gd name="connsiteX9" fmla="*/ 651163 w 1911927"/>
              <a:gd name="connsiteY9" fmla="*/ 207819 h 249382"/>
              <a:gd name="connsiteX10" fmla="*/ 983672 w 1911927"/>
              <a:gd name="connsiteY10" fmla="*/ 193964 h 249382"/>
              <a:gd name="connsiteX11" fmla="*/ 1066800 w 1911927"/>
              <a:gd name="connsiteY11" fmla="*/ 152400 h 249382"/>
              <a:gd name="connsiteX12" fmla="*/ 1122218 w 1911927"/>
              <a:gd name="connsiteY12" fmla="*/ 96982 h 249382"/>
              <a:gd name="connsiteX13" fmla="*/ 1163781 w 1911927"/>
              <a:gd name="connsiteY13" fmla="*/ 83128 h 249382"/>
              <a:gd name="connsiteX14" fmla="*/ 1177636 w 1911927"/>
              <a:gd name="connsiteY14" fmla="*/ 138546 h 249382"/>
              <a:gd name="connsiteX15" fmla="*/ 1191491 w 1911927"/>
              <a:gd name="connsiteY15" fmla="*/ 180110 h 249382"/>
              <a:gd name="connsiteX16" fmla="*/ 1233054 w 1911927"/>
              <a:gd name="connsiteY16" fmla="*/ 166255 h 249382"/>
              <a:gd name="connsiteX17" fmla="*/ 1385454 w 1911927"/>
              <a:gd name="connsiteY17" fmla="*/ 83128 h 249382"/>
              <a:gd name="connsiteX18" fmla="*/ 1427018 w 1911927"/>
              <a:gd name="connsiteY18" fmla="*/ 41564 h 249382"/>
              <a:gd name="connsiteX19" fmla="*/ 1468581 w 1911927"/>
              <a:gd name="connsiteY19" fmla="*/ 0 h 249382"/>
              <a:gd name="connsiteX20" fmla="*/ 1482436 w 1911927"/>
              <a:gd name="connsiteY20" fmla="*/ 55419 h 249382"/>
              <a:gd name="connsiteX21" fmla="*/ 1510145 w 1911927"/>
              <a:gd name="connsiteY21" fmla="*/ 138546 h 249382"/>
              <a:gd name="connsiteX22" fmla="*/ 1565563 w 1911927"/>
              <a:gd name="connsiteY22" fmla="*/ 166255 h 249382"/>
              <a:gd name="connsiteX23" fmla="*/ 1607127 w 1911927"/>
              <a:gd name="connsiteY23" fmla="*/ 180110 h 249382"/>
              <a:gd name="connsiteX24" fmla="*/ 1648691 w 1911927"/>
              <a:gd name="connsiteY24" fmla="*/ 166255 h 249382"/>
              <a:gd name="connsiteX25" fmla="*/ 1690254 w 1911927"/>
              <a:gd name="connsiteY25" fmla="*/ 110837 h 249382"/>
              <a:gd name="connsiteX26" fmla="*/ 1717963 w 1911927"/>
              <a:gd name="connsiteY26" fmla="*/ 152400 h 249382"/>
              <a:gd name="connsiteX27" fmla="*/ 1759527 w 1911927"/>
              <a:gd name="connsiteY27" fmla="*/ 166255 h 249382"/>
              <a:gd name="connsiteX28" fmla="*/ 1842654 w 1911927"/>
              <a:gd name="connsiteY28" fmla="*/ 138546 h 249382"/>
              <a:gd name="connsiteX29" fmla="*/ 1911927 w 1911927"/>
              <a:gd name="connsiteY29" fmla="*/ 166255 h 249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911927" h="249382">
                <a:moveTo>
                  <a:pt x="0" y="221673"/>
                </a:moveTo>
                <a:cubicBezTo>
                  <a:pt x="32327" y="230909"/>
                  <a:pt x="63360" y="249382"/>
                  <a:pt x="96981" y="249382"/>
                </a:cubicBezTo>
                <a:cubicBezTo>
                  <a:pt x="113632" y="249382"/>
                  <a:pt x="123652" y="229119"/>
                  <a:pt x="138545" y="221673"/>
                </a:cubicBezTo>
                <a:cubicBezTo>
                  <a:pt x="151607" y="215142"/>
                  <a:pt x="166254" y="212437"/>
                  <a:pt x="180109" y="207819"/>
                </a:cubicBezTo>
                <a:cubicBezTo>
                  <a:pt x="193963" y="193964"/>
                  <a:pt x="206796" y="179006"/>
                  <a:pt x="221672" y="166255"/>
                </a:cubicBezTo>
                <a:cubicBezTo>
                  <a:pt x="266564" y="127776"/>
                  <a:pt x="294688" y="114133"/>
                  <a:pt x="346363" y="83128"/>
                </a:cubicBezTo>
                <a:cubicBezTo>
                  <a:pt x="355599" y="96982"/>
                  <a:pt x="361070" y="114289"/>
                  <a:pt x="374072" y="124691"/>
                </a:cubicBezTo>
                <a:cubicBezTo>
                  <a:pt x="385476" y="133814"/>
                  <a:pt x="401406" y="135262"/>
                  <a:pt x="415636" y="138546"/>
                </a:cubicBezTo>
                <a:cubicBezTo>
                  <a:pt x="461526" y="149136"/>
                  <a:pt x="509502" y="151362"/>
                  <a:pt x="554181" y="166255"/>
                </a:cubicBezTo>
                <a:cubicBezTo>
                  <a:pt x="615338" y="186641"/>
                  <a:pt x="582683" y="173579"/>
                  <a:pt x="651163" y="207819"/>
                </a:cubicBezTo>
                <a:cubicBezTo>
                  <a:pt x="761999" y="203201"/>
                  <a:pt x="873043" y="202159"/>
                  <a:pt x="983672" y="193964"/>
                </a:cubicBezTo>
                <a:cubicBezTo>
                  <a:pt x="1010584" y="191970"/>
                  <a:pt x="1047802" y="168684"/>
                  <a:pt x="1066800" y="152400"/>
                </a:cubicBezTo>
                <a:cubicBezTo>
                  <a:pt x="1086635" y="135398"/>
                  <a:pt x="1100960" y="112166"/>
                  <a:pt x="1122218" y="96982"/>
                </a:cubicBezTo>
                <a:cubicBezTo>
                  <a:pt x="1134102" y="88494"/>
                  <a:pt x="1149927" y="87746"/>
                  <a:pt x="1163781" y="83128"/>
                </a:cubicBezTo>
                <a:cubicBezTo>
                  <a:pt x="1168399" y="101601"/>
                  <a:pt x="1172405" y="120237"/>
                  <a:pt x="1177636" y="138546"/>
                </a:cubicBezTo>
                <a:cubicBezTo>
                  <a:pt x="1181648" y="152588"/>
                  <a:pt x="1178429" y="173579"/>
                  <a:pt x="1191491" y="180110"/>
                </a:cubicBezTo>
                <a:cubicBezTo>
                  <a:pt x="1204553" y="186641"/>
                  <a:pt x="1219200" y="170873"/>
                  <a:pt x="1233054" y="166255"/>
                </a:cubicBezTo>
                <a:cubicBezTo>
                  <a:pt x="1332825" y="191199"/>
                  <a:pt x="1275008" y="193574"/>
                  <a:pt x="1385454" y="83128"/>
                </a:cubicBezTo>
                <a:lnTo>
                  <a:pt x="1427018" y="41564"/>
                </a:lnTo>
                <a:lnTo>
                  <a:pt x="1468581" y="0"/>
                </a:lnTo>
                <a:cubicBezTo>
                  <a:pt x="1473199" y="18473"/>
                  <a:pt x="1476964" y="37181"/>
                  <a:pt x="1482436" y="55419"/>
                </a:cubicBezTo>
                <a:cubicBezTo>
                  <a:pt x="1490829" y="83395"/>
                  <a:pt x="1510145" y="138546"/>
                  <a:pt x="1510145" y="138546"/>
                </a:cubicBezTo>
                <a:cubicBezTo>
                  <a:pt x="1593273" y="110836"/>
                  <a:pt x="1519382" y="120073"/>
                  <a:pt x="1565563" y="166255"/>
                </a:cubicBezTo>
                <a:cubicBezTo>
                  <a:pt x="1575890" y="176582"/>
                  <a:pt x="1593272" y="175492"/>
                  <a:pt x="1607127" y="180110"/>
                </a:cubicBezTo>
                <a:cubicBezTo>
                  <a:pt x="1620982" y="175492"/>
                  <a:pt x="1637472" y="175604"/>
                  <a:pt x="1648691" y="166255"/>
                </a:cubicBezTo>
                <a:cubicBezTo>
                  <a:pt x="1666430" y="151473"/>
                  <a:pt x="1667612" y="115366"/>
                  <a:pt x="1690254" y="110837"/>
                </a:cubicBezTo>
                <a:cubicBezTo>
                  <a:pt x="1706582" y="107571"/>
                  <a:pt x="1704961" y="141998"/>
                  <a:pt x="1717963" y="152400"/>
                </a:cubicBezTo>
                <a:cubicBezTo>
                  <a:pt x="1729367" y="161523"/>
                  <a:pt x="1745672" y="161637"/>
                  <a:pt x="1759527" y="166255"/>
                </a:cubicBezTo>
                <a:cubicBezTo>
                  <a:pt x="1787236" y="157019"/>
                  <a:pt x="1818352" y="122345"/>
                  <a:pt x="1842654" y="138546"/>
                </a:cubicBezTo>
                <a:cubicBezTo>
                  <a:pt x="1891903" y="171378"/>
                  <a:pt x="1867567" y="166255"/>
                  <a:pt x="1911927" y="16625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2244436" y="4946073"/>
            <a:ext cx="1745785" cy="221672"/>
          </a:xfrm>
          <a:custGeom>
            <a:avLst/>
            <a:gdLst>
              <a:gd name="connsiteX0" fmla="*/ 0 w 1745785"/>
              <a:gd name="connsiteY0" fmla="*/ 124691 h 221672"/>
              <a:gd name="connsiteX1" fmla="*/ 69273 w 1745785"/>
              <a:gd name="connsiteY1" fmla="*/ 166254 h 221672"/>
              <a:gd name="connsiteX2" fmla="*/ 110837 w 1745785"/>
              <a:gd name="connsiteY2" fmla="*/ 138545 h 221672"/>
              <a:gd name="connsiteX3" fmla="*/ 124691 w 1745785"/>
              <a:gd name="connsiteY3" fmla="*/ 96982 h 221672"/>
              <a:gd name="connsiteX4" fmla="*/ 152400 w 1745785"/>
              <a:gd name="connsiteY4" fmla="*/ 69272 h 221672"/>
              <a:gd name="connsiteX5" fmla="*/ 221673 w 1745785"/>
              <a:gd name="connsiteY5" fmla="*/ 0 h 221672"/>
              <a:gd name="connsiteX6" fmla="*/ 304800 w 1745785"/>
              <a:gd name="connsiteY6" fmla="*/ 13854 h 221672"/>
              <a:gd name="connsiteX7" fmla="*/ 346364 w 1745785"/>
              <a:gd name="connsiteY7" fmla="*/ 27709 h 221672"/>
              <a:gd name="connsiteX8" fmla="*/ 360219 w 1745785"/>
              <a:gd name="connsiteY8" fmla="*/ 69272 h 221672"/>
              <a:gd name="connsiteX9" fmla="*/ 387928 w 1745785"/>
              <a:gd name="connsiteY9" fmla="*/ 96982 h 221672"/>
              <a:gd name="connsiteX10" fmla="*/ 401782 w 1745785"/>
              <a:gd name="connsiteY10" fmla="*/ 152400 h 221672"/>
              <a:gd name="connsiteX11" fmla="*/ 484909 w 1745785"/>
              <a:gd name="connsiteY11" fmla="*/ 152400 h 221672"/>
              <a:gd name="connsiteX12" fmla="*/ 512619 w 1745785"/>
              <a:gd name="connsiteY12" fmla="*/ 124691 h 221672"/>
              <a:gd name="connsiteX13" fmla="*/ 526473 w 1745785"/>
              <a:gd name="connsiteY13" fmla="*/ 83127 h 221672"/>
              <a:gd name="connsiteX14" fmla="*/ 609600 w 1745785"/>
              <a:gd name="connsiteY14" fmla="*/ 41563 h 221672"/>
              <a:gd name="connsiteX15" fmla="*/ 651164 w 1745785"/>
              <a:gd name="connsiteY15" fmla="*/ 13854 h 221672"/>
              <a:gd name="connsiteX16" fmla="*/ 720437 w 1745785"/>
              <a:gd name="connsiteY16" fmla="*/ 27709 h 221672"/>
              <a:gd name="connsiteX17" fmla="*/ 734291 w 1745785"/>
              <a:gd name="connsiteY17" fmla="*/ 69272 h 221672"/>
              <a:gd name="connsiteX18" fmla="*/ 762000 w 1745785"/>
              <a:gd name="connsiteY18" fmla="*/ 96982 h 221672"/>
              <a:gd name="connsiteX19" fmla="*/ 803564 w 1745785"/>
              <a:gd name="connsiteY19" fmla="*/ 180109 h 221672"/>
              <a:gd name="connsiteX20" fmla="*/ 845128 w 1745785"/>
              <a:gd name="connsiteY20" fmla="*/ 193963 h 221672"/>
              <a:gd name="connsiteX21" fmla="*/ 914400 w 1745785"/>
              <a:gd name="connsiteY21" fmla="*/ 180109 h 221672"/>
              <a:gd name="connsiteX22" fmla="*/ 969819 w 1745785"/>
              <a:gd name="connsiteY22" fmla="*/ 96982 h 221672"/>
              <a:gd name="connsiteX23" fmla="*/ 997528 w 1745785"/>
              <a:gd name="connsiteY23" fmla="*/ 69272 h 221672"/>
              <a:gd name="connsiteX24" fmla="*/ 1080655 w 1745785"/>
              <a:gd name="connsiteY24" fmla="*/ 27709 h 221672"/>
              <a:gd name="connsiteX25" fmla="*/ 1122219 w 1745785"/>
              <a:gd name="connsiteY25" fmla="*/ 41563 h 221672"/>
              <a:gd name="connsiteX26" fmla="*/ 1219200 w 1745785"/>
              <a:gd name="connsiteY26" fmla="*/ 166254 h 221672"/>
              <a:gd name="connsiteX27" fmla="*/ 1246909 w 1745785"/>
              <a:gd name="connsiteY27" fmla="*/ 207818 h 221672"/>
              <a:gd name="connsiteX28" fmla="*/ 1343891 w 1745785"/>
              <a:gd name="connsiteY28" fmla="*/ 166254 h 221672"/>
              <a:gd name="connsiteX29" fmla="*/ 1371600 w 1745785"/>
              <a:gd name="connsiteY29" fmla="*/ 124691 h 221672"/>
              <a:gd name="connsiteX30" fmla="*/ 1413164 w 1745785"/>
              <a:gd name="connsiteY30" fmla="*/ 96982 h 221672"/>
              <a:gd name="connsiteX31" fmla="*/ 1482437 w 1745785"/>
              <a:gd name="connsiteY31" fmla="*/ 41563 h 221672"/>
              <a:gd name="connsiteX32" fmla="*/ 1579419 w 1745785"/>
              <a:gd name="connsiteY32" fmla="*/ 55418 h 221672"/>
              <a:gd name="connsiteX33" fmla="*/ 1648691 w 1745785"/>
              <a:gd name="connsiteY33" fmla="*/ 124691 h 221672"/>
              <a:gd name="connsiteX34" fmla="*/ 1690255 w 1745785"/>
              <a:gd name="connsiteY34" fmla="*/ 152400 h 221672"/>
              <a:gd name="connsiteX35" fmla="*/ 1704109 w 1745785"/>
              <a:gd name="connsiteY35" fmla="*/ 193963 h 221672"/>
              <a:gd name="connsiteX36" fmla="*/ 1745673 w 1745785"/>
              <a:gd name="connsiteY36" fmla="*/ 221672 h 22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745785" h="221672">
                <a:moveTo>
                  <a:pt x="0" y="124691"/>
                </a:moveTo>
                <a:cubicBezTo>
                  <a:pt x="23091" y="138545"/>
                  <a:pt x="42553" y="162914"/>
                  <a:pt x="69273" y="166254"/>
                </a:cubicBezTo>
                <a:cubicBezTo>
                  <a:pt x="85796" y="168319"/>
                  <a:pt x="100435" y="151547"/>
                  <a:pt x="110837" y="138545"/>
                </a:cubicBezTo>
                <a:cubicBezTo>
                  <a:pt x="119960" y="127141"/>
                  <a:pt x="117178" y="109505"/>
                  <a:pt x="124691" y="96982"/>
                </a:cubicBezTo>
                <a:cubicBezTo>
                  <a:pt x="131411" y="85781"/>
                  <a:pt x="144240" y="79472"/>
                  <a:pt x="152400" y="69272"/>
                </a:cubicBezTo>
                <a:cubicBezTo>
                  <a:pt x="205177" y="3300"/>
                  <a:pt x="150423" y="47500"/>
                  <a:pt x="221673" y="0"/>
                </a:cubicBezTo>
                <a:cubicBezTo>
                  <a:pt x="249382" y="4618"/>
                  <a:pt x="277378" y="7760"/>
                  <a:pt x="304800" y="13854"/>
                </a:cubicBezTo>
                <a:cubicBezTo>
                  <a:pt x="319056" y="17022"/>
                  <a:pt x="336037" y="17382"/>
                  <a:pt x="346364" y="27709"/>
                </a:cubicBezTo>
                <a:cubicBezTo>
                  <a:pt x="356691" y="38035"/>
                  <a:pt x="352705" y="56749"/>
                  <a:pt x="360219" y="69272"/>
                </a:cubicBezTo>
                <a:cubicBezTo>
                  <a:pt x="366940" y="80473"/>
                  <a:pt x="378692" y="87745"/>
                  <a:pt x="387928" y="96982"/>
                </a:cubicBezTo>
                <a:cubicBezTo>
                  <a:pt x="392546" y="115455"/>
                  <a:pt x="389887" y="137531"/>
                  <a:pt x="401782" y="152400"/>
                </a:cubicBezTo>
                <a:cubicBezTo>
                  <a:pt x="425115" y="181567"/>
                  <a:pt x="461576" y="160178"/>
                  <a:pt x="484909" y="152400"/>
                </a:cubicBezTo>
                <a:cubicBezTo>
                  <a:pt x="494146" y="143164"/>
                  <a:pt x="505898" y="135892"/>
                  <a:pt x="512619" y="124691"/>
                </a:cubicBezTo>
                <a:cubicBezTo>
                  <a:pt x="520133" y="112168"/>
                  <a:pt x="517350" y="94531"/>
                  <a:pt x="526473" y="83127"/>
                </a:cubicBezTo>
                <a:cubicBezTo>
                  <a:pt x="552941" y="50041"/>
                  <a:pt x="576137" y="58295"/>
                  <a:pt x="609600" y="41563"/>
                </a:cubicBezTo>
                <a:cubicBezTo>
                  <a:pt x="624493" y="34116"/>
                  <a:pt x="637309" y="23090"/>
                  <a:pt x="651164" y="13854"/>
                </a:cubicBezTo>
                <a:cubicBezTo>
                  <a:pt x="674255" y="18472"/>
                  <a:pt x="700844" y="14647"/>
                  <a:pt x="720437" y="27709"/>
                </a:cubicBezTo>
                <a:cubicBezTo>
                  <a:pt x="732588" y="35810"/>
                  <a:pt x="726778" y="56749"/>
                  <a:pt x="734291" y="69272"/>
                </a:cubicBezTo>
                <a:cubicBezTo>
                  <a:pt x="741011" y="80473"/>
                  <a:pt x="752764" y="87745"/>
                  <a:pt x="762000" y="96982"/>
                </a:cubicBezTo>
                <a:cubicBezTo>
                  <a:pt x="771127" y="124361"/>
                  <a:pt x="779149" y="160577"/>
                  <a:pt x="803564" y="180109"/>
                </a:cubicBezTo>
                <a:cubicBezTo>
                  <a:pt x="814968" y="189232"/>
                  <a:pt x="831273" y="189345"/>
                  <a:pt x="845128" y="193963"/>
                </a:cubicBezTo>
                <a:cubicBezTo>
                  <a:pt x="868219" y="189345"/>
                  <a:pt x="893338" y="190640"/>
                  <a:pt x="914400" y="180109"/>
                </a:cubicBezTo>
                <a:cubicBezTo>
                  <a:pt x="974794" y="149912"/>
                  <a:pt x="943430" y="140964"/>
                  <a:pt x="969819" y="96982"/>
                </a:cubicBezTo>
                <a:cubicBezTo>
                  <a:pt x="976540" y="85781"/>
                  <a:pt x="987328" y="77432"/>
                  <a:pt x="997528" y="69272"/>
                </a:cubicBezTo>
                <a:cubicBezTo>
                  <a:pt x="1035895" y="38578"/>
                  <a:pt x="1036755" y="42342"/>
                  <a:pt x="1080655" y="27709"/>
                </a:cubicBezTo>
                <a:cubicBezTo>
                  <a:pt x="1094510" y="32327"/>
                  <a:pt x="1110068" y="33462"/>
                  <a:pt x="1122219" y="41563"/>
                </a:cubicBezTo>
                <a:cubicBezTo>
                  <a:pt x="1161284" y="67606"/>
                  <a:pt x="1197184" y="133230"/>
                  <a:pt x="1219200" y="166254"/>
                </a:cubicBezTo>
                <a:lnTo>
                  <a:pt x="1246909" y="207818"/>
                </a:lnTo>
                <a:cubicBezTo>
                  <a:pt x="1289305" y="197219"/>
                  <a:pt x="1311998" y="198147"/>
                  <a:pt x="1343891" y="166254"/>
                </a:cubicBezTo>
                <a:cubicBezTo>
                  <a:pt x="1355665" y="154480"/>
                  <a:pt x="1359826" y="136465"/>
                  <a:pt x="1371600" y="124691"/>
                </a:cubicBezTo>
                <a:cubicBezTo>
                  <a:pt x="1383374" y="112917"/>
                  <a:pt x="1400162" y="107384"/>
                  <a:pt x="1413164" y="96982"/>
                </a:cubicBezTo>
                <a:cubicBezTo>
                  <a:pt x="1511872" y="18015"/>
                  <a:pt x="1354508" y="126848"/>
                  <a:pt x="1482437" y="41563"/>
                </a:cubicBezTo>
                <a:cubicBezTo>
                  <a:pt x="1514764" y="46181"/>
                  <a:pt x="1548141" y="46034"/>
                  <a:pt x="1579419" y="55418"/>
                </a:cubicBezTo>
                <a:cubicBezTo>
                  <a:pt x="1632198" y="71252"/>
                  <a:pt x="1614385" y="90385"/>
                  <a:pt x="1648691" y="124691"/>
                </a:cubicBezTo>
                <a:cubicBezTo>
                  <a:pt x="1660465" y="136465"/>
                  <a:pt x="1676400" y="143164"/>
                  <a:pt x="1690255" y="152400"/>
                </a:cubicBezTo>
                <a:cubicBezTo>
                  <a:pt x="1694873" y="166254"/>
                  <a:pt x="1693783" y="183637"/>
                  <a:pt x="1704109" y="193963"/>
                </a:cubicBezTo>
                <a:cubicBezTo>
                  <a:pt x="1750054" y="239908"/>
                  <a:pt x="1745673" y="183528"/>
                  <a:pt x="1745673" y="22167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10185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6EC0-DDC7-43F5-8C7B-AF31F152F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2BE9D75-C124-4A11-94CB-673C22DA39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82" y="533400"/>
            <a:ext cx="8643361" cy="5867400"/>
          </a:xfrm>
        </p:spPr>
      </p:pic>
    </p:spTree>
    <p:extLst>
      <p:ext uri="{BB962C8B-B14F-4D97-AF65-F5344CB8AC3E}">
        <p14:creationId xmlns:p14="http://schemas.microsoft.com/office/powerpoint/2010/main" val="1928241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629400"/>
          </a:xfrm>
        </p:spPr>
        <p:txBody>
          <a:bodyPr/>
          <a:lstStyle/>
          <a:p>
            <a:r>
              <a:rPr lang="en-US" dirty="0"/>
              <a:t>Structure of the muscle spindle:</a:t>
            </a:r>
          </a:p>
          <a:p>
            <a:r>
              <a:rPr lang="en-US" dirty="0"/>
              <a:t>1-mehanoreceptors</a:t>
            </a:r>
          </a:p>
          <a:p>
            <a:r>
              <a:rPr lang="en-US" dirty="0"/>
              <a:t>2-monitor change in muscle length</a:t>
            </a:r>
          </a:p>
          <a:p>
            <a:r>
              <a:rPr lang="en-US" dirty="0"/>
              <a:t>OR rate of change of muscle length</a:t>
            </a:r>
          </a:p>
          <a:p>
            <a:r>
              <a:rPr lang="en-US" dirty="0"/>
              <a:t>3-spindle shape</a:t>
            </a:r>
          </a:p>
          <a:p>
            <a:r>
              <a:rPr lang="en-US" dirty="0"/>
              <a:t>4-encapsulated &amp; ends of capsule are attached to tendons on both sides of muscle</a:t>
            </a:r>
          </a:p>
          <a:p>
            <a:r>
              <a:rPr lang="en-US" dirty="0"/>
              <a:t>5-distributed through out the muscle length</a:t>
            </a:r>
          </a:p>
          <a:p>
            <a:r>
              <a:rPr lang="en-US" dirty="0"/>
              <a:t>6-each muscle has many spindles</a:t>
            </a:r>
          </a:p>
          <a:p>
            <a:r>
              <a:rPr lang="en-US" dirty="0"/>
              <a:t>7-each spindle contain 2-10 </a:t>
            </a:r>
            <a:r>
              <a:rPr lang="en-US" dirty="0" err="1"/>
              <a:t>intrafusal</a:t>
            </a:r>
            <a:r>
              <a:rPr lang="en-US" dirty="0"/>
              <a:t> muscle fibers</a:t>
            </a:r>
          </a:p>
        </p:txBody>
      </p:sp>
    </p:spTree>
    <p:extLst>
      <p:ext uri="{BB962C8B-B14F-4D97-AF65-F5344CB8AC3E}">
        <p14:creationId xmlns:p14="http://schemas.microsoft.com/office/powerpoint/2010/main" val="132838368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Sleep :</a:t>
            </a:r>
          </a:p>
          <a:p>
            <a:r>
              <a:rPr lang="en-US" dirty="0" err="1"/>
              <a:t>Def</a:t>
            </a:r>
            <a:r>
              <a:rPr lang="en-US" dirty="0"/>
              <a:t>: state of unconsciousness from which person is easily aroused.</a:t>
            </a:r>
          </a:p>
          <a:p>
            <a:r>
              <a:rPr lang="en-US" dirty="0"/>
              <a:t>The sleep occur in 2 alternate types which are: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262093"/>
              </p:ext>
            </p:extLst>
          </p:nvPr>
        </p:nvGraphicFramePr>
        <p:xfrm>
          <a:off x="304800" y="2362200"/>
          <a:ext cx="8305800" cy="4364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/>
                        <a:t>Slow wave sleep(non REM) non Rapid Eye Movement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Rapid eye movement (REM)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8549">
                <a:tc>
                  <a:txBody>
                    <a:bodyPr/>
                    <a:lstStyle/>
                    <a:p>
                      <a:r>
                        <a:rPr lang="en-US" dirty="0"/>
                        <a:t>*first to occur</a:t>
                      </a:r>
                    </a:p>
                    <a:p>
                      <a:r>
                        <a:rPr lang="en-US" dirty="0"/>
                        <a:t>*represent 80% of sleep</a:t>
                      </a:r>
                    </a:p>
                    <a:p>
                      <a:r>
                        <a:rPr lang="en-US" dirty="0"/>
                        <a:t>*last for 90 min.</a:t>
                      </a:r>
                    </a:p>
                    <a:p>
                      <a:r>
                        <a:rPr lang="en-US" dirty="0"/>
                        <a:t>*No-------- rapid eye movement</a:t>
                      </a:r>
                    </a:p>
                    <a:p>
                      <a:r>
                        <a:rPr lang="en-US" dirty="0"/>
                        <a:t>                  -dreams</a:t>
                      </a:r>
                    </a:p>
                    <a:p>
                      <a:r>
                        <a:rPr lang="en-US" dirty="0"/>
                        <a:t>                  -swallowing</a:t>
                      </a:r>
                    </a:p>
                    <a:p>
                      <a:r>
                        <a:rPr lang="en-US" dirty="0"/>
                        <a:t>                  -teeth grinding</a:t>
                      </a:r>
                    </a:p>
                    <a:p>
                      <a:r>
                        <a:rPr lang="en-US" dirty="0"/>
                        <a:t>                  -erection , ejaculation</a:t>
                      </a:r>
                    </a:p>
                    <a:p>
                      <a:r>
                        <a:rPr lang="en-US" dirty="0"/>
                        <a:t>*decrease –HR</a:t>
                      </a:r>
                    </a:p>
                    <a:p>
                      <a:r>
                        <a:rPr lang="en-US" dirty="0"/>
                        <a:t>                   </a:t>
                      </a:r>
                      <a:r>
                        <a:rPr lang="en-US" baseline="0" dirty="0"/>
                        <a:t> -BP</a:t>
                      </a:r>
                    </a:p>
                    <a:p>
                      <a:r>
                        <a:rPr lang="en-US" baseline="0" dirty="0"/>
                        <a:t>                    -Respiratory rate</a:t>
                      </a:r>
                    </a:p>
                    <a:p>
                      <a:r>
                        <a:rPr lang="en-US" baseline="0" dirty="0"/>
                        <a:t>                    -Basal metabolic rate</a:t>
                      </a:r>
                    </a:p>
                    <a:p>
                      <a:r>
                        <a:rPr lang="en-US" baseline="0" dirty="0"/>
                        <a:t>                    -muscle tone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*Occur</a:t>
                      </a:r>
                      <a:r>
                        <a:rPr lang="en-US" baseline="0" dirty="0"/>
                        <a:t> later after the 4</a:t>
                      </a:r>
                      <a:r>
                        <a:rPr lang="en-US" baseline="30000" dirty="0"/>
                        <a:t>th</a:t>
                      </a:r>
                      <a:r>
                        <a:rPr lang="en-US" baseline="0" dirty="0"/>
                        <a:t> stage of non REM sleep.</a:t>
                      </a:r>
                    </a:p>
                    <a:p>
                      <a:r>
                        <a:rPr lang="en-US" baseline="0" dirty="0"/>
                        <a:t>*represent 20% of sleep</a:t>
                      </a:r>
                    </a:p>
                    <a:p>
                      <a:r>
                        <a:rPr lang="en-US" baseline="0" dirty="0"/>
                        <a:t>*Last 20 min.</a:t>
                      </a:r>
                    </a:p>
                    <a:p>
                      <a:r>
                        <a:rPr lang="en-US" baseline="0" dirty="0"/>
                        <a:t>*it is accompanied by:</a:t>
                      </a:r>
                    </a:p>
                    <a:p>
                      <a:r>
                        <a:rPr lang="en-US" baseline="0" dirty="0"/>
                        <a:t>          -dreams</a:t>
                      </a:r>
                    </a:p>
                    <a:p>
                      <a:r>
                        <a:rPr lang="en-US" baseline="0" dirty="0"/>
                        <a:t>          -rapid eye movement</a:t>
                      </a:r>
                    </a:p>
                    <a:p>
                      <a:r>
                        <a:rPr lang="en-US" baseline="0" dirty="0"/>
                        <a:t>          -increase HR</a:t>
                      </a:r>
                    </a:p>
                    <a:p>
                      <a:r>
                        <a:rPr lang="en-US" baseline="0" dirty="0"/>
                        <a:t>                           BP</a:t>
                      </a:r>
                    </a:p>
                    <a:p>
                      <a:r>
                        <a:rPr lang="en-US" baseline="0" dirty="0"/>
                        <a:t>                           Respiratory rate</a:t>
                      </a:r>
                    </a:p>
                    <a:p>
                      <a:r>
                        <a:rPr lang="en-US" baseline="0" dirty="0"/>
                        <a:t>          -teeth grinding</a:t>
                      </a:r>
                    </a:p>
                    <a:p>
                      <a:r>
                        <a:rPr lang="en-US" baseline="0" dirty="0"/>
                        <a:t>          -swallowing</a:t>
                      </a:r>
                    </a:p>
                    <a:p>
                      <a:r>
                        <a:rPr lang="en-US" baseline="0" dirty="0"/>
                        <a:t>          -erection , ejaculation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700548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4718588"/>
              </p:ext>
            </p:extLst>
          </p:nvPr>
        </p:nvGraphicFramePr>
        <p:xfrm>
          <a:off x="152400" y="457200"/>
          <a:ext cx="8763000" cy="530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r>
                        <a:rPr lang="en-US" dirty="0"/>
                        <a:t>Non REM</a:t>
                      </a:r>
                      <a:r>
                        <a:rPr lang="en-US" baseline="0" dirty="0"/>
                        <a:t> sleep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 sleep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4384">
                <a:tc>
                  <a:txBody>
                    <a:bodyPr/>
                    <a:lstStyle/>
                    <a:p>
                      <a:r>
                        <a:rPr lang="en-US" dirty="0"/>
                        <a:t>*EEG show</a:t>
                      </a:r>
                      <a:r>
                        <a:rPr lang="en-US" baseline="0" dirty="0"/>
                        <a:t> 4 stages:</a:t>
                      </a:r>
                    </a:p>
                    <a:p>
                      <a:r>
                        <a:rPr lang="en-US" baseline="0" dirty="0"/>
                        <a:t>Stage I ----waves are ---low amplitude</a:t>
                      </a:r>
                    </a:p>
                    <a:p>
                      <a:r>
                        <a:rPr lang="en-US" baseline="0" dirty="0"/>
                        <a:t>                   (BETA)          high frequency</a:t>
                      </a:r>
                    </a:p>
                    <a:p>
                      <a:r>
                        <a:rPr lang="en-US" baseline="0" dirty="0"/>
                        <a:t>                   </a:t>
                      </a:r>
                    </a:p>
                    <a:p>
                      <a:r>
                        <a:rPr lang="en-US" baseline="0" dirty="0"/>
                        <a:t>Stage II ----waves are – spindle shape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Stage III ---waves are –high amplitude </a:t>
                      </a:r>
                    </a:p>
                    <a:p>
                      <a:r>
                        <a:rPr lang="en-US" baseline="0" dirty="0"/>
                        <a:t>                    (ALPHA)     low frequency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Stage IV ---waves are –very large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*easy to be aroused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 -decrease muscle tone.</a:t>
                      </a:r>
                    </a:p>
                    <a:p>
                      <a:r>
                        <a:rPr lang="en-US" dirty="0"/>
                        <a:t>*EEG show </a:t>
                      </a:r>
                    </a:p>
                    <a:p>
                      <a:r>
                        <a:rPr lang="en-US" dirty="0"/>
                        <a:t>            -small </a:t>
                      </a:r>
                    </a:p>
                    <a:p>
                      <a:r>
                        <a:rPr lang="en-US" dirty="0"/>
                        <a:t>            -rapid </a:t>
                      </a:r>
                    </a:p>
                    <a:p>
                      <a:r>
                        <a:rPr lang="en-US" dirty="0"/>
                        <a:t>            -irregular</a:t>
                      </a:r>
                    </a:p>
                    <a:p>
                      <a:r>
                        <a:rPr lang="en-US" dirty="0"/>
                        <a:t>            -Beta waves</a:t>
                      </a:r>
                    </a:p>
                    <a:p>
                      <a:r>
                        <a:rPr lang="en-US" dirty="0"/>
                        <a:t>            -like</a:t>
                      </a:r>
                      <a:r>
                        <a:rPr lang="en-US" baseline="0" dirty="0"/>
                        <a:t> alert </a:t>
                      </a:r>
                    </a:p>
                    <a:p>
                      <a:r>
                        <a:rPr lang="en-US" baseline="0" dirty="0"/>
                        <a:t>*not easy to be aroused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533037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Mechanism of sleep:</a:t>
            </a:r>
          </a:p>
          <a:p>
            <a:r>
              <a:rPr lang="en-US" dirty="0"/>
              <a:t>The sleep is due to inhibition of the RAS by: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240900"/>
              </p:ext>
            </p:extLst>
          </p:nvPr>
        </p:nvGraphicFramePr>
        <p:xfrm>
          <a:off x="381000" y="1295400"/>
          <a:ext cx="8458200" cy="325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1640">
                <a:tc>
                  <a:txBody>
                    <a:bodyPr/>
                    <a:lstStyle/>
                    <a:p>
                      <a:r>
                        <a:rPr lang="en-US" dirty="0"/>
                        <a:t>Passive mechanism of sleep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Active mechanism of sleep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640">
                <a:tc>
                  <a:txBody>
                    <a:bodyPr/>
                    <a:lstStyle/>
                    <a:p>
                      <a:r>
                        <a:rPr lang="en-US" dirty="0"/>
                        <a:t>*passive inhibition of the RAS by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1-fatigue after long time wakefulness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2-eleminating the visual, auditory exciting  stimuli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*active inhibition of the RAS by:</a:t>
                      </a:r>
                    </a:p>
                    <a:p>
                      <a:r>
                        <a:rPr lang="en-US" dirty="0"/>
                        <a:t>                subcortical centers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        release chemical transmitters</a:t>
                      </a:r>
                    </a:p>
                    <a:p>
                      <a:r>
                        <a:rPr lang="en-US" dirty="0"/>
                        <a:t>                  1- serotonin</a:t>
                      </a:r>
                    </a:p>
                    <a:p>
                      <a:r>
                        <a:rPr lang="en-US" dirty="0"/>
                        <a:t>                  2-prostaglandin</a:t>
                      </a:r>
                    </a:p>
                    <a:p>
                      <a:r>
                        <a:rPr lang="en-US" dirty="0"/>
                        <a:t>                  3-acetylcholine</a:t>
                      </a:r>
                    </a:p>
                    <a:p>
                      <a:r>
                        <a:rPr lang="en-US" dirty="0"/>
                        <a:t>                  4-noradrenaline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                   inhibit 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6324600" y="2286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172200" y="39624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009973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Equilibrium is maintained by afferent fibers from:</a:t>
            </a:r>
          </a:p>
        </p:txBody>
      </p:sp>
    </p:spTree>
    <p:extLst>
      <p:ext uri="{BB962C8B-B14F-4D97-AF65-F5344CB8AC3E}">
        <p14:creationId xmlns:p14="http://schemas.microsoft.com/office/powerpoint/2010/main" val="83867506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8991600" cy="6629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1-Pressure receptors in foot</a:t>
            </a:r>
          </a:p>
          <a:p>
            <a:pPr marL="0" indent="0">
              <a:buNone/>
            </a:pPr>
            <a:r>
              <a:rPr lang="en-US" dirty="0"/>
              <a:t>(detect support)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2-Body proprioceptors</a:t>
            </a:r>
          </a:p>
          <a:p>
            <a:pPr marL="0" indent="0">
              <a:buNone/>
            </a:pPr>
            <a:r>
              <a:rPr lang="en-US" dirty="0"/>
              <a:t>(detect position of parts of body </a:t>
            </a:r>
          </a:p>
          <a:p>
            <a:pPr marL="0" indent="0">
              <a:buNone/>
            </a:pPr>
            <a:r>
              <a:rPr lang="en-US" dirty="0"/>
              <a:t>Related to each other)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3-neck proprioceptors</a:t>
            </a:r>
          </a:p>
          <a:p>
            <a:pPr marL="0" indent="0">
              <a:buNone/>
            </a:pPr>
            <a:r>
              <a:rPr lang="en-US" dirty="0"/>
              <a:t>(detect position of head related                         EQUILIBRIUM</a:t>
            </a:r>
          </a:p>
          <a:p>
            <a:pPr marL="0" indent="0">
              <a:buNone/>
            </a:pPr>
            <a:r>
              <a:rPr lang="en-US" dirty="0"/>
              <a:t>To body)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4-visual system (position in space)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5-vestibular system</a:t>
            </a:r>
          </a:p>
          <a:p>
            <a:pPr marL="0" indent="0">
              <a:buNone/>
            </a:pPr>
            <a:r>
              <a:rPr lang="en-US" dirty="0"/>
              <a:t>(detect position of head in space)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657600" y="533400"/>
            <a:ext cx="3276600" cy="2743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810000" y="2286000"/>
            <a:ext cx="27432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648200" y="3657600"/>
            <a:ext cx="16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953000" y="3886200"/>
            <a:ext cx="15240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800600" y="3886200"/>
            <a:ext cx="1981200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834051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vestibular system &amp; its role in maintenance of equilibrium:</a:t>
            </a:r>
          </a:p>
          <a:p>
            <a:r>
              <a:rPr lang="en-US" dirty="0"/>
              <a:t>               Vestibular apparatus(filled </a:t>
            </a:r>
            <a:r>
              <a:rPr lang="en-US" dirty="0" err="1"/>
              <a:t>Endolymph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Membranous labyrinth                   bony labyrinth</a:t>
            </a:r>
          </a:p>
          <a:p>
            <a:pPr marL="0" indent="0">
              <a:buNone/>
            </a:pPr>
            <a:r>
              <a:rPr lang="en-US" dirty="0"/>
              <a:t>*inside body of labyrinth</a:t>
            </a:r>
          </a:p>
          <a:p>
            <a:pPr marL="0" indent="0">
              <a:buNone/>
            </a:pPr>
            <a:r>
              <a:rPr lang="en-US" dirty="0"/>
              <a:t>*          formed of  </a:t>
            </a:r>
          </a:p>
          <a:p>
            <a:pPr marL="0" indent="0">
              <a:buNone/>
            </a:pPr>
            <a:r>
              <a:rPr lang="en-US" dirty="0"/>
              <a:t>Non Auditory labyrinth                Auditory labyrinth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Semicircular        Utricle &amp; </a:t>
            </a:r>
            <a:r>
              <a:rPr lang="en-US" dirty="0" err="1"/>
              <a:t>Saccule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canals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743200" y="1447800"/>
            <a:ext cx="914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1752600" y="3058391"/>
            <a:ext cx="609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743200" y="3048000"/>
            <a:ext cx="2743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114800" y="1524000"/>
            <a:ext cx="1524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524000" y="38100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209800" y="3810000"/>
            <a:ext cx="990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724906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/>
              <a:t>Semicircular canals</a:t>
            </a:r>
          </a:p>
          <a:p>
            <a:pPr marL="0" indent="0">
              <a:buNone/>
            </a:pPr>
            <a:r>
              <a:rPr lang="en-US" dirty="0"/>
              <a:t>                      3 in each vestibular apparatus</a:t>
            </a:r>
          </a:p>
          <a:p>
            <a:pPr marL="0" indent="0">
              <a:buNone/>
            </a:pPr>
            <a:r>
              <a:rPr lang="en-US" dirty="0"/>
              <a:t>Superior                    posterior vertical        Horizontal</a:t>
            </a:r>
          </a:p>
          <a:p>
            <a:pPr marL="0" indent="0">
              <a:buNone/>
            </a:pPr>
            <a:r>
              <a:rPr lang="en-US" dirty="0"/>
              <a:t>(Anterior vertical)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NB: the semicircular canals contain ENLARGEMENT AT ONE OF ITS ENDS _____AMPULLA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NB: inside the ampulla there present the RECEPTOR (CRISTA AMPULLARIS)</a:t>
            </a:r>
          </a:p>
          <a:p>
            <a:pPr marL="0" indent="0">
              <a:buNone/>
            </a:pPr>
            <a:r>
              <a:rPr lang="en-US" dirty="0"/>
              <a:t>*mechanoreceptor</a:t>
            </a:r>
          </a:p>
          <a:p>
            <a:pPr marL="0" indent="0">
              <a:buNone/>
            </a:pPr>
            <a:r>
              <a:rPr lang="en-US" dirty="0"/>
              <a:t>*found in the ampulla of the semicircular canals</a:t>
            </a:r>
          </a:p>
          <a:p>
            <a:pPr marL="0" indent="0">
              <a:buNone/>
            </a:pPr>
            <a:r>
              <a:rPr lang="en-US" dirty="0"/>
              <a:t>*formed of hair cells in gelatinous CUPOLA</a:t>
            </a:r>
          </a:p>
          <a:p>
            <a:pPr marL="0" indent="0">
              <a:buNone/>
            </a:pPr>
            <a:r>
              <a:rPr lang="en-US" dirty="0"/>
              <a:t>*detect ANGULAR ACCELERATION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676400" y="838200"/>
            <a:ext cx="990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114800" y="8382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334000" y="838200"/>
            <a:ext cx="1219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21944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553200"/>
          </a:xfrm>
        </p:spPr>
        <p:txBody>
          <a:bodyPr/>
          <a:lstStyle/>
          <a:p>
            <a:r>
              <a:rPr lang="en-US" dirty="0"/>
              <a:t>Mechanism of stimulation of semicircular canals:</a:t>
            </a:r>
          </a:p>
          <a:p>
            <a:pPr marL="0" indent="0">
              <a:buNone/>
            </a:pPr>
            <a:r>
              <a:rPr lang="en-US" dirty="0"/>
              <a:t>During rotation to right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882561"/>
              </p:ext>
            </p:extLst>
          </p:nvPr>
        </p:nvGraphicFramePr>
        <p:xfrm>
          <a:off x="152400" y="1295400"/>
          <a:ext cx="8686800" cy="5792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3392">
                <a:tc>
                  <a:txBody>
                    <a:bodyPr/>
                    <a:lstStyle/>
                    <a:p>
                      <a:r>
                        <a:rPr lang="en-US" dirty="0"/>
                        <a:t>At start of rotation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During rotation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 end of rotation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3008">
                <a:tc>
                  <a:txBody>
                    <a:bodyPr/>
                    <a:lstStyle/>
                    <a:p>
                      <a:r>
                        <a:rPr lang="en-US" dirty="0"/>
                        <a:t>*By</a:t>
                      </a:r>
                      <a:r>
                        <a:rPr lang="en-US" baseline="0" dirty="0"/>
                        <a:t> ENERTIA the ENDOLYMPH rotate to left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    this lead both CRISTAE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             bend to left</a:t>
                      </a:r>
                    </a:p>
                    <a:p>
                      <a:r>
                        <a:rPr lang="en-US" baseline="0" dirty="0"/>
                        <a:t>Left crista           Right crista</a:t>
                      </a:r>
                    </a:p>
                    <a:p>
                      <a:r>
                        <a:rPr lang="en-US" baseline="0" dirty="0"/>
                        <a:t>Bend                   </a:t>
                      </a:r>
                      <a:r>
                        <a:rPr lang="en-US" baseline="0" dirty="0" err="1"/>
                        <a:t>bend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Away from         towards</a:t>
                      </a:r>
                    </a:p>
                    <a:p>
                      <a:r>
                        <a:rPr lang="en-US" baseline="0" dirty="0"/>
                        <a:t>UTRICLE             </a:t>
                      </a:r>
                      <a:r>
                        <a:rPr lang="en-US" baseline="0" dirty="0" err="1"/>
                        <a:t>UTRICLE</a:t>
                      </a:r>
                      <a:endParaRPr lang="en-US" baseline="0" dirty="0"/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inhibited            stimulated</a:t>
                      </a:r>
                    </a:p>
                    <a:p>
                      <a:r>
                        <a:rPr lang="en-US" baseline="0" dirty="0"/>
                        <a:t>*the unbalanced discharge cause SENSE OF ROTATION TO RIGHT (you feel to rotate to right)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*constant speed</a:t>
                      </a:r>
                    </a:p>
                    <a:p>
                      <a:r>
                        <a:rPr lang="en-US" dirty="0"/>
                        <a:t>    </a:t>
                      </a:r>
                    </a:p>
                    <a:p>
                      <a:r>
                        <a:rPr lang="en-US" dirty="0"/>
                        <a:t>      within 30 seconds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 Both crista regain</a:t>
                      </a:r>
                      <a:r>
                        <a:rPr lang="en-US" baseline="0" dirty="0"/>
                        <a:t> normal </a:t>
                      </a:r>
                    </a:p>
                    <a:p>
                      <a:r>
                        <a:rPr lang="en-US" baseline="0" dirty="0"/>
                        <a:t>         resting position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 sense of rotation disappear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*By MOMENTUM the</a:t>
                      </a:r>
                      <a:r>
                        <a:rPr lang="en-US" baseline="0" dirty="0"/>
                        <a:t> ENDOLYMPH continue to rotate to right after stop rotation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     this lead both CRISTA 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          bend to right</a:t>
                      </a:r>
                    </a:p>
                    <a:p>
                      <a:r>
                        <a:rPr lang="en-US" baseline="0" dirty="0"/>
                        <a:t>Left crista             Right crista</a:t>
                      </a:r>
                    </a:p>
                    <a:p>
                      <a:r>
                        <a:rPr lang="en-US" baseline="0" dirty="0"/>
                        <a:t>Bend                     </a:t>
                      </a:r>
                      <a:r>
                        <a:rPr lang="en-US" baseline="0" dirty="0" err="1"/>
                        <a:t>bend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towards from       away from</a:t>
                      </a:r>
                    </a:p>
                    <a:p>
                      <a:r>
                        <a:rPr lang="en-US" baseline="0" dirty="0"/>
                        <a:t>UTRICLE                </a:t>
                      </a:r>
                      <a:r>
                        <a:rPr lang="en-US" baseline="0" dirty="0" err="1"/>
                        <a:t>UTRICLE</a:t>
                      </a:r>
                      <a:endParaRPr lang="en-US" baseline="0" dirty="0"/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Stimulated           inhibited</a:t>
                      </a:r>
                    </a:p>
                    <a:p>
                      <a:r>
                        <a:rPr lang="en-US" baseline="0" dirty="0"/>
                        <a:t>*person feel sense of rotation to left despite stop of rotation (VERTIGO)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1524000" y="2667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524000" y="32004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09600" y="4800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057400" y="4800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1143000" y="3733800"/>
            <a:ext cx="3048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447800" y="3771900"/>
            <a:ext cx="2286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267200" y="23622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267200" y="29718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267200" y="3771900"/>
            <a:ext cx="0" cy="26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7086600" y="3086100"/>
            <a:ext cx="0" cy="41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7086600" y="3733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6934200" y="4267200"/>
            <a:ext cx="152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7315200" y="4305300"/>
            <a:ext cx="2286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400800" y="54102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8001000" y="54102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13446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Effect of stimulation of semicircular canals: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732620"/>
              </p:ext>
            </p:extLst>
          </p:nvPr>
        </p:nvGraphicFramePr>
        <p:xfrm>
          <a:off x="76200" y="609600"/>
          <a:ext cx="8839200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11128">
                <a:tc>
                  <a:txBody>
                    <a:bodyPr/>
                    <a:lstStyle/>
                    <a:p>
                      <a:r>
                        <a:rPr lang="en-US" dirty="0" err="1"/>
                        <a:t>Nystagmus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Vertigo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Postural reflexes  (change in muscle tone)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Autonomic changes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4872">
                <a:tc>
                  <a:txBody>
                    <a:bodyPr/>
                    <a:lstStyle/>
                    <a:p>
                      <a:r>
                        <a:rPr lang="en-US" dirty="0"/>
                        <a:t>*</a:t>
                      </a:r>
                      <a:r>
                        <a:rPr lang="en-US" dirty="0" err="1"/>
                        <a:t>Def</a:t>
                      </a:r>
                      <a:r>
                        <a:rPr lang="en-US" dirty="0"/>
                        <a:t>:</a:t>
                      </a:r>
                      <a:r>
                        <a:rPr lang="en-US" baseline="0" dirty="0"/>
                        <a:t> oscillatory eye movement</a:t>
                      </a:r>
                    </a:p>
                    <a:p>
                      <a:r>
                        <a:rPr lang="en-US" dirty="0"/>
                        <a:t>*it has 2 components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FAST component—in same direction of rotation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SLOW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Component</a:t>
                      </a:r>
                      <a:r>
                        <a:rPr lang="en-US" baseline="0" dirty="0"/>
                        <a:t> –in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/>
                        <a:t>Opposite direction of rotation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/>
                        <a:t>*causes of </a:t>
                      </a:r>
                      <a:r>
                        <a:rPr lang="en-US" baseline="0" dirty="0" err="1"/>
                        <a:t>nystugmus</a:t>
                      </a:r>
                      <a:r>
                        <a:rPr lang="en-US" baseline="0" dirty="0"/>
                        <a:t>: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/>
                        <a:t>1-look from widow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/>
                        <a:t>   (</a:t>
                      </a:r>
                      <a:r>
                        <a:rPr lang="en-US" baseline="0" dirty="0" err="1"/>
                        <a:t>optokinetic</a:t>
                      </a:r>
                      <a:r>
                        <a:rPr lang="en-US" baseline="0" dirty="0"/>
                        <a:t>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/>
                        <a:t>2-Menier disease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/>
                        <a:t>  (enlarge SCCs)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/>
                        <a:t>3-Neocerebellar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/>
                        <a:t>lesion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Def</a:t>
                      </a:r>
                      <a:r>
                        <a:rPr lang="en-US" dirty="0"/>
                        <a:t>: false sense of rotation ----leads</a:t>
                      </a:r>
                      <a:r>
                        <a:rPr lang="en-US" baseline="0" dirty="0"/>
                        <a:t> to loss of balance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*causes of vertigo:</a:t>
                      </a:r>
                    </a:p>
                    <a:p>
                      <a:r>
                        <a:rPr lang="en-US" baseline="0" dirty="0"/>
                        <a:t>1-Alcohol toxicity</a:t>
                      </a:r>
                    </a:p>
                    <a:p>
                      <a:r>
                        <a:rPr lang="en-US" baseline="0" dirty="0"/>
                        <a:t>2-streptomycin drug</a:t>
                      </a:r>
                    </a:p>
                    <a:p>
                      <a:r>
                        <a:rPr lang="en-US" baseline="0" dirty="0"/>
                        <a:t>3-Motion sickness</a:t>
                      </a:r>
                    </a:p>
                    <a:p>
                      <a:r>
                        <a:rPr lang="en-US" baseline="0" dirty="0"/>
                        <a:t>4-Menier disease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Stimulation</a:t>
                      </a:r>
                      <a:r>
                        <a:rPr lang="en-US" baseline="0" dirty="0"/>
                        <a:t> of SCCs </a:t>
                      </a:r>
                    </a:p>
                    <a:p>
                      <a:r>
                        <a:rPr lang="en-US" baseline="0" dirty="0"/>
                        <a:t>During angular acceleration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Change muscle tone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To maintain balance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*stimulate SCCs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1-decrease</a:t>
                      </a:r>
                      <a:r>
                        <a:rPr lang="en-US" baseline="0" dirty="0"/>
                        <a:t> HR</a:t>
                      </a:r>
                    </a:p>
                    <a:p>
                      <a:r>
                        <a:rPr lang="en-US" baseline="0" dirty="0"/>
                        <a:t>2-decrease BP</a:t>
                      </a:r>
                    </a:p>
                    <a:p>
                      <a:r>
                        <a:rPr lang="en-US" baseline="0" dirty="0"/>
                        <a:t>3-increase RR</a:t>
                      </a:r>
                    </a:p>
                    <a:p>
                      <a:r>
                        <a:rPr lang="en-US" baseline="0" dirty="0"/>
                        <a:t>4-nausea</a:t>
                      </a:r>
                    </a:p>
                    <a:p>
                      <a:r>
                        <a:rPr lang="en-US" baseline="0" dirty="0"/>
                        <a:t>5-vomiting</a:t>
                      </a:r>
                    </a:p>
                    <a:p>
                      <a:r>
                        <a:rPr lang="en-US" baseline="0" dirty="0"/>
                        <a:t>6-sweating</a:t>
                      </a:r>
                    </a:p>
                    <a:p>
                      <a:r>
                        <a:rPr lang="en-US" baseline="0" dirty="0"/>
                        <a:t>7-pallor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5410200" y="2286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410200" y="28194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810039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629400"/>
          </a:xfrm>
        </p:spPr>
        <p:txBody>
          <a:bodyPr/>
          <a:lstStyle/>
          <a:p>
            <a:r>
              <a:rPr lang="en-US" dirty="0"/>
              <a:t>The UTRICLE &amp; SACCULE:</a:t>
            </a:r>
          </a:p>
          <a:p>
            <a:r>
              <a:rPr lang="en-US" dirty="0"/>
              <a:t>       Receptors (MACULAE)(OTOLITH ORGAN)</a:t>
            </a:r>
          </a:p>
          <a:p>
            <a:r>
              <a:rPr lang="en-US" dirty="0"/>
              <a:t>       mechanoreceptors</a:t>
            </a:r>
          </a:p>
          <a:p>
            <a:r>
              <a:rPr lang="en-US" dirty="0"/>
              <a:t>       in each UTRICLE &amp; SACCULE</a:t>
            </a:r>
          </a:p>
          <a:p>
            <a:r>
              <a:rPr lang="en-US" dirty="0"/>
              <a:t>Macula of utricle               Macula of </a:t>
            </a:r>
            <a:r>
              <a:rPr lang="en-US" dirty="0" err="1"/>
              <a:t>saccule</a:t>
            </a:r>
            <a:endParaRPr lang="en-US" dirty="0"/>
          </a:p>
          <a:p>
            <a:r>
              <a:rPr lang="en-US" dirty="0"/>
              <a:t>Lie horizontal                     lie vertical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743200" y="23622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191000" y="2362200"/>
            <a:ext cx="457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162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Galaxy\Downloads\str3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236" y="304800"/>
            <a:ext cx="7972164" cy="5821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Function of </a:t>
            </a:r>
            <a:r>
              <a:rPr lang="en-US" dirty="0" err="1"/>
              <a:t>otolith</a:t>
            </a:r>
            <a:r>
              <a:rPr lang="en-US" dirty="0"/>
              <a:t> organ: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035909"/>
              </p:ext>
            </p:extLst>
          </p:nvPr>
        </p:nvGraphicFramePr>
        <p:xfrm>
          <a:off x="228600" y="609600"/>
          <a:ext cx="8686800" cy="5738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r>
                        <a:rPr lang="en-US" dirty="0"/>
                        <a:t>Macula detect change in position of head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Macula detect linear acceleration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6327">
                <a:tc>
                  <a:txBody>
                    <a:bodyPr/>
                    <a:lstStyle/>
                    <a:p>
                      <a:r>
                        <a:rPr lang="en-US" dirty="0"/>
                        <a:t>*Detect tilt</a:t>
                      </a:r>
                      <a:r>
                        <a:rPr lang="en-US" baseline="0" dirty="0"/>
                        <a:t> of </a:t>
                      </a:r>
                      <a:r>
                        <a:rPr lang="en-US" dirty="0"/>
                        <a:t>head</a:t>
                      </a:r>
                      <a:r>
                        <a:rPr lang="en-US" baseline="0" dirty="0"/>
                        <a:t> to front &amp; back or side to side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*Macula of UTRICLE detect orientation of head in space when person is upright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*Macula of </a:t>
                      </a:r>
                      <a:r>
                        <a:rPr lang="en-US" baseline="0" dirty="0" err="1"/>
                        <a:t>saccule</a:t>
                      </a:r>
                      <a:r>
                        <a:rPr lang="en-US" baseline="0" dirty="0"/>
                        <a:t> detect orientation of head in space when person is lying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*Macula detect orientation of head in space during SWIMMING when</a:t>
                      </a:r>
                    </a:p>
                    <a:p>
                      <a:r>
                        <a:rPr lang="en-US" baseline="0" dirty="0"/>
                        <a:t>-No vision</a:t>
                      </a:r>
                    </a:p>
                    <a:p>
                      <a:r>
                        <a:rPr lang="en-US" baseline="0" dirty="0"/>
                        <a:t>-No proprioception</a:t>
                      </a:r>
                    </a:p>
                    <a:p>
                      <a:endParaRPr lang="en-US" baseline="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*Macula in utricle -----respond to horizontal acceleration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*Macula in </a:t>
                      </a:r>
                      <a:r>
                        <a:rPr lang="en-US" dirty="0" err="1"/>
                        <a:t>saccule</a:t>
                      </a:r>
                      <a:r>
                        <a:rPr lang="en-US" dirty="0"/>
                        <a:t> ----respond to vertical acceleration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93110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6294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78448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629400"/>
          </a:xfrm>
        </p:spPr>
        <p:txBody>
          <a:bodyPr/>
          <a:lstStyle/>
          <a:p>
            <a:r>
              <a:rPr lang="en-US" dirty="0"/>
              <a:t>Cortical control of motor action:</a:t>
            </a:r>
          </a:p>
          <a:p>
            <a:r>
              <a:rPr lang="en-US" dirty="0"/>
              <a:t>The motor cortex is divided into: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720670"/>
              </p:ext>
            </p:extLst>
          </p:nvPr>
        </p:nvGraphicFramePr>
        <p:xfrm>
          <a:off x="228600" y="1295400"/>
          <a:ext cx="8686800" cy="544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/>
                        <a:t>Primary motor cortex, (area 4) , (pyramidal area)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Premotor cortex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0848">
                <a:tc>
                  <a:txBody>
                    <a:bodyPr/>
                    <a:lstStyle/>
                    <a:p>
                      <a:r>
                        <a:rPr lang="en-US" dirty="0"/>
                        <a:t>1-in the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precentral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gyrus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2-contain large </a:t>
                      </a:r>
                      <a:r>
                        <a:rPr lang="en-US" baseline="0" dirty="0" err="1"/>
                        <a:t>neurones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3-contain highly excitable </a:t>
                      </a:r>
                      <a:r>
                        <a:rPr lang="en-US" baseline="0" dirty="0" err="1"/>
                        <a:t>neurones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4-neurones are giant cells (called BETZ cells)</a:t>
                      </a:r>
                    </a:p>
                    <a:p>
                      <a:r>
                        <a:rPr lang="en-US" baseline="0" dirty="0"/>
                        <a:t>5-body is represented  as:</a:t>
                      </a:r>
                    </a:p>
                    <a:p>
                      <a:r>
                        <a:rPr lang="en-US" baseline="0" dirty="0"/>
                        <a:t>                -crossed</a:t>
                      </a:r>
                    </a:p>
                    <a:p>
                      <a:r>
                        <a:rPr lang="en-US" baseline="0" dirty="0"/>
                        <a:t>                -inverted</a:t>
                      </a:r>
                    </a:p>
                    <a:p>
                      <a:r>
                        <a:rPr lang="en-US" baseline="0" dirty="0"/>
                        <a:t>                -depend on motor value (large area </a:t>
                      </a:r>
                    </a:p>
                    <a:p>
                      <a:r>
                        <a:rPr lang="en-US" baseline="0" dirty="0"/>
                        <a:t>                  for hands , lips , less for back</a:t>
                      </a:r>
                    </a:p>
                    <a:p>
                      <a:r>
                        <a:rPr lang="en-US" baseline="0" dirty="0"/>
                        <a:t>6-function:</a:t>
                      </a:r>
                    </a:p>
                    <a:p>
                      <a:r>
                        <a:rPr lang="en-US" baseline="0" dirty="0"/>
                        <a:t>*stimulate stretch reflex</a:t>
                      </a:r>
                    </a:p>
                    <a:p>
                      <a:r>
                        <a:rPr lang="en-US" baseline="0" dirty="0"/>
                        <a:t>*initiate &amp; control fine movement</a:t>
                      </a:r>
                    </a:p>
                    <a:p>
                      <a:r>
                        <a:rPr lang="en-US" baseline="0" dirty="0"/>
                        <a:t>7-if lesion occur in motor area 4 lead to:</a:t>
                      </a:r>
                    </a:p>
                    <a:p>
                      <a:r>
                        <a:rPr lang="en-US" baseline="0" dirty="0"/>
                        <a:t>*paralysis of opposite side of body</a:t>
                      </a:r>
                    </a:p>
                    <a:p>
                      <a:r>
                        <a:rPr lang="en-US" baseline="0" dirty="0"/>
                        <a:t>*</a:t>
                      </a:r>
                      <a:r>
                        <a:rPr lang="en-US" baseline="0" dirty="0" err="1"/>
                        <a:t>hypotonia</a:t>
                      </a:r>
                      <a:r>
                        <a:rPr lang="en-US" baseline="0" dirty="0"/>
                        <a:t> , </a:t>
                      </a:r>
                      <a:r>
                        <a:rPr lang="en-US" baseline="0" dirty="0" err="1"/>
                        <a:t>hyporeflexia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*loss of superficial reflexes</a:t>
                      </a:r>
                    </a:p>
                    <a:p>
                      <a:r>
                        <a:rPr lang="en-US" baseline="0" dirty="0"/>
                        <a:t>*+</a:t>
                      </a:r>
                      <a:r>
                        <a:rPr lang="en-US" baseline="0" dirty="0" err="1"/>
                        <a:t>ve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babiniski</a:t>
                      </a:r>
                      <a:r>
                        <a:rPr lang="en-US" baseline="0" dirty="0"/>
                        <a:t> sign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1-less</a:t>
                      </a:r>
                      <a:r>
                        <a:rPr lang="en-US" baseline="0" dirty="0"/>
                        <a:t> excitable</a:t>
                      </a:r>
                      <a:endParaRPr lang="en-US" dirty="0"/>
                    </a:p>
                    <a:p>
                      <a:r>
                        <a:rPr lang="en-US" dirty="0"/>
                        <a:t>2-the body is represented </a:t>
                      </a:r>
                    </a:p>
                    <a:p>
                      <a:r>
                        <a:rPr lang="en-US" dirty="0"/>
                        <a:t>                                               *crossed</a:t>
                      </a:r>
                    </a:p>
                    <a:p>
                      <a:r>
                        <a:rPr lang="en-US" baseline="0" dirty="0"/>
                        <a:t>                                               *inverted</a:t>
                      </a:r>
                    </a:p>
                    <a:p>
                      <a:r>
                        <a:rPr lang="en-US" baseline="0" dirty="0"/>
                        <a:t>3-function:</a:t>
                      </a:r>
                    </a:p>
                    <a:p>
                      <a:r>
                        <a:rPr lang="en-US" baseline="0" dirty="0"/>
                        <a:t>   *control voluntary movement need group </a:t>
                      </a:r>
                    </a:p>
                    <a:p>
                      <a:r>
                        <a:rPr lang="en-US" baseline="0" dirty="0"/>
                        <a:t>     of muscles to act together to form a task</a:t>
                      </a:r>
                    </a:p>
                    <a:p>
                      <a:r>
                        <a:rPr lang="en-US" baseline="0" dirty="0"/>
                        <a:t>   *inhibit stretch reflex</a:t>
                      </a:r>
                    </a:p>
                    <a:p>
                      <a:r>
                        <a:rPr lang="en-US" baseline="0" dirty="0"/>
                        <a:t>   *inhibit grasp reflex</a:t>
                      </a:r>
                    </a:p>
                    <a:p>
                      <a:r>
                        <a:rPr lang="en-US" baseline="0" dirty="0"/>
                        <a:t>   *contain specific areas:</a:t>
                      </a:r>
                    </a:p>
                    <a:p>
                      <a:r>
                        <a:rPr lang="en-US" baseline="0" dirty="0"/>
                        <a:t>1-word formation area----memory of words</a:t>
                      </a:r>
                    </a:p>
                    <a:p>
                      <a:r>
                        <a:rPr lang="en-US" baseline="0" dirty="0"/>
                        <a:t>2-Head rotation area</a:t>
                      </a:r>
                    </a:p>
                    <a:p>
                      <a:r>
                        <a:rPr lang="en-US" baseline="0" dirty="0"/>
                        <a:t>3-voluntary eye movement</a:t>
                      </a:r>
                    </a:p>
                    <a:p>
                      <a:r>
                        <a:rPr lang="en-US" baseline="0" dirty="0"/>
                        <a:t>4-hand skills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708176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067800" cy="6781800"/>
          </a:xfrm>
        </p:spPr>
        <p:txBody>
          <a:bodyPr/>
          <a:lstStyle/>
          <a:p>
            <a:r>
              <a:rPr lang="en-US" dirty="0" err="1"/>
              <a:t>Brocas</a:t>
            </a:r>
            <a:r>
              <a:rPr lang="en-US" dirty="0"/>
              <a:t> area: (word formation area) (speech area)</a:t>
            </a:r>
          </a:p>
          <a:p>
            <a:r>
              <a:rPr lang="en-US" dirty="0"/>
              <a:t>Function:</a:t>
            </a:r>
          </a:p>
          <a:p>
            <a:r>
              <a:rPr lang="en-US" dirty="0"/>
              <a:t>-coordinated </a:t>
            </a:r>
            <a:r>
              <a:rPr lang="en-US" dirty="0" err="1"/>
              <a:t>patern</a:t>
            </a:r>
            <a:r>
              <a:rPr lang="en-US" dirty="0"/>
              <a:t> of vocalization</a:t>
            </a:r>
          </a:p>
          <a:p>
            <a:r>
              <a:rPr lang="en-US" dirty="0"/>
              <a:t>-proper movement of tongue—form speech</a:t>
            </a:r>
          </a:p>
          <a:p>
            <a:r>
              <a:rPr lang="en-US" dirty="0"/>
              <a:t>Damage:</a:t>
            </a:r>
          </a:p>
          <a:p>
            <a:r>
              <a:rPr lang="en-US" dirty="0"/>
              <a:t>-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93973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991600" cy="6705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Upper &amp; lower motor neurons: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pyramidal tract(UMN)                   pyramidal tract (UMN)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             LMN                                                LMN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  </a:t>
            </a:r>
          </a:p>
        </p:txBody>
      </p:sp>
      <p:sp>
        <p:nvSpPr>
          <p:cNvPr id="4" name="Oval 3"/>
          <p:cNvSpPr/>
          <p:nvPr/>
        </p:nvSpPr>
        <p:spPr>
          <a:xfrm>
            <a:off x="4374573" y="852055"/>
            <a:ext cx="1752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Brain (cortex cells)</a:t>
            </a:r>
          </a:p>
        </p:txBody>
      </p:sp>
      <p:sp>
        <p:nvSpPr>
          <p:cNvPr id="5" name="Flowchart: Connector 4"/>
          <p:cNvSpPr/>
          <p:nvPr/>
        </p:nvSpPr>
        <p:spPr>
          <a:xfrm>
            <a:off x="4774623" y="3217718"/>
            <a:ext cx="1352550" cy="14478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Alpha motor cells  (spinal cord)</a:t>
            </a:r>
          </a:p>
        </p:txBody>
      </p:sp>
      <p:sp>
        <p:nvSpPr>
          <p:cNvPr id="8" name="Flowchart: Decision 7"/>
          <p:cNvSpPr/>
          <p:nvPr/>
        </p:nvSpPr>
        <p:spPr>
          <a:xfrm>
            <a:off x="7010400" y="4218709"/>
            <a:ext cx="1752600" cy="167944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muscle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791200" y="3761509"/>
            <a:ext cx="200025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362200" y="872837"/>
            <a:ext cx="1752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Brain (cortex cells)</a:t>
            </a:r>
          </a:p>
        </p:txBody>
      </p:sp>
      <p:sp>
        <p:nvSpPr>
          <p:cNvPr id="12" name="Flowchart: Connector 11"/>
          <p:cNvSpPr/>
          <p:nvPr/>
        </p:nvSpPr>
        <p:spPr>
          <a:xfrm>
            <a:off x="2562225" y="3266209"/>
            <a:ext cx="1352550" cy="14478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Alpha motor cells  (spinal cord)</a:t>
            </a:r>
          </a:p>
        </p:txBody>
      </p:sp>
      <p:sp>
        <p:nvSpPr>
          <p:cNvPr id="13" name="Flowchart: Decision 12"/>
          <p:cNvSpPr/>
          <p:nvPr/>
        </p:nvSpPr>
        <p:spPr>
          <a:xfrm>
            <a:off x="228600" y="4164815"/>
            <a:ext cx="1752600" cy="167944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muscle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1371600" y="3761509"/>
            <a:ext cx="1190625" cy="5818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3463556" y="1787236"/>
            <a:ext cx="1539795" cy="1454728"/>
          </a:xfrm>
          <a:custGeom>
            <a:avLst/>
            <a:gdLst>
              <a:gd name="connsiteX0" fmla="*/ 1524080 w 1539795"/>
              <a:gd name="connsiteY0" fmla="*/ 0 h 1454728"/>
              <a:gd name="connsiteX1" fmla="*/ 1524080 w 1539795"/>
              <a:gd name="connsiteY1" fmla="*/ 581891 h 1454728"/>
              <a:gd name="connsiteX2" fmla="*/ 1496371 w 1539795"/>
              <a:gd name="connsiteY2" fmla="*/ 623455 h 1454728"/>
              <a:gd name="connsiteX3" fmla="*/ 1413244 w 1539795"/>
              <a:gd name="connsiteY3" fmla="*/ 651164 h 1454728"/>
              <a:gd name="connsiteX4" fmla="*/ 1330117 w 1539795"/>
              <a:gd name="connsiteY4" fmla="*/ 678873 h 1454728"/>
              <a:gd name="connsiteX5" fmla="*/ 1288553 w 1539795"/>
              <a:gd name="connsiteY5" fmla="*/ 692728 h 1454728"/>
              <a:gd name="connsiteX6" fmla="*/ 1205426 w 1539795"/>
              <a:gd name="connsiteY6" fmla="*/ 706582 h 1454728"/>
              <a:gd name="connsiteX7" fmla="*/ 1122299 w 1539795"/>
              <a:gd name="connsiteY7" fmla="*/ 734291 h 1454728"/>
              <a:gd name="connsiteX8" fmla="*/ 1094589 w 1539795"/>
              <a:gd name="connsiteY8" fmla="*/ 762000 h 1454728"/>
              <a:gd name="connsiteX9" fmla="*/ 1011462 w 1539795"/>
              <a:gd name="connsiteY9" fmla="*/ 789709 h 1454728"/>
              <a:gd name="connsiteX10" fmla="*/ 969899 w 1539795"/>
              <a:gd name="connsiteY10" fmla="*/ 803564 h 1454728"/>
              <a:gd name="connsiteX11" fmla="*/ 942189 w 1539795"/>
              <a:gd name="connsiteY11" fmla="*/ 831273 h 1454728"/>
              <a:gd name="connsiteX12" fmla="*/ 859062 w 1539795"/>
              <a:gd name="connsiteY12" fmla="*/ 858982 h 1454728"/>
              <a:gd name="connsiteX13" fmla="*/ 817499 w 1539795"/>
              <a:gd name="connsiteY13" fmla="*/ 886691 h 1454728"/>
              <a:gd name="connsiteX14" fmla="*/ 775935 w 1539795"/>
              <a:gd name="connsiteY14" fmla="*/ 900546 h 1454728"/>
              <a:gd name="connsiteX15" fmla="*/ 720517 w 1539795"/>
              <a:gd name="connsiteY15" fmla="*/ 969819 h 1454728"/>
              <a:gd name="connsiteX16" fmla="*/ 678953 w 1539795"/>
              <a:gd name="connsiteY16" fmla="*/ 983673 h 1454728"/>
              <a:gd name="connsiteX17" fmla="*/ 637389 w 1539795"/>
              <a:gd name="connsiteY17" fmla="*/ 1025237 h 1454728"/>
              <a:gd name="connsiteX18" fmla="*/ 554262 w 1539795"/>
              <a:gd name="connsiteY18" fmla="*/ 1080655 h 1454728"/>
              <a:gd name="connsiteX19" fmla="*/ 471135 w 1539795"/>
              <a:gd name="connsiteY19" fmla="*/ 1136073 h 1454728"/>
              <a:gd name="connsiteX20" fmla="*/ 429571 w 1539795"/>
              <a:gd name="connsiteY20" fmla="*/ 1163782 h 1454728"/>
              <a:gd name="connsiteX21" fmla="*/ 346444 w 1539795"/>
              <a:gd name="connsiteY21" fmla="*/ 1191491 h 1454728"/>
              <a:gd name="connsiteX22" fmla="*/ 304880 w 1539795"/>
              <a:gd name="connsiteY22" fmla="*/ 1219200 h 1454728"/>
              <a:gd name="connsiteX23" fmla="*/ 263317 w 1539795"/>
              <a:gd name="connsiteY23" fmla="*/ 1233055 h 1454728"/>
              <a:gd name="connsiteX24" fmla="*/ 180189 w 1539795"/>
              <a:gd name="connsiteY24" fmla="*/ 1288473 h 1454728"/>
              <a:gd name="connsiteX25" fmla="*/ 138626 w 1539795"/>
              <a:gd name="connsiteY25" fmla="*/ 1316182 h 1454728"/>
              <a:gd name="connsiteX26" fmla="*/ 69353 w 1539795"/>
              <a:gd name="connsiteY26" fmla="*/ 1371600 h 1454728"/>
              <a:gd name="connsiteX27" fmla="*/ 41644 w 1539795"/>
              <a:gd name="connsiteY27" fmla="*/ 1413164 h 1454728"/>
              <a:gd name="connsiteX28" fmla="*/ 80 w 1539795"/>
              <a:gd name="connsiteY28" fmla="*/ 1454728 h 1454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539795" h="1454728">
                <a:moveTo>
                  <a:pt x="1524080" y="0"/>
                </a:moveTo>
                <a:cubicBezTo>
                  <a:pt x="1537837" y="233867"/>
                  <a:pt x="1551191" y="328857"/>
                  <a:pt x="1524080" y="581891"/>
                </a:cubicBezTo>
                <a:cubicBezTo>
                  <a:pt x="1522306" y="598447"/>
                  <a:pt x="1510491" y="614630"/>
                  <a:pt x="1496371" y="623455"/>
                </a:cubicBezTo>
                <a:cubicBezTo>
                  <a:pt x="1471603" y="638935"/>
                  <a:pt x="1440953" y="641928"/>
                  <a:pt x="1413244" y="651164"/>
                </a:cubicBezTo>
                <a:lnTo>
                  <a:pt x="1330117" y="678873"/>
                </a:lnTo>
                <a:cubicBezTo>
                  <a:pt x="1316262" y="683491"/>
                  <a:pt x="1302958" y="690327"/>
                  <a:pt x="1288553" y="692728"/>
                </a:cubicBezTo>
                <a:lnTo>
                  <a:pt x="1205426" y="706582"/>
                </a:lnTo>
                <a:cubicBezTo>
                  <a:pt x="1177717" y="715818"/>
                  <a:pt x="1142952" y="713638"/>
                  <a:pt x="1122299" y="734291"/>
                </a:cubicBezTo>
                <a:cubicBezTo>
                  <a:pt x="1113062" y="743527"/>
                  <a:pt x="1106272" y="756158"/>
                  <a:pt x="1094589" y="762000"/>
                </a:cubicBezTo>
                <a:cubicBezTo>
                  <a:pt x="1068465" y="775062"/>
                  <a:pt x="1039171" y="780473"/>
                  <a:pt x="1011462" y="789709"/>
                </a:cubicBezTo>
                <a:lnTo>
                  <a:pt x="969899" y="803564"/>
                </a:lnTo>
                <a:cubicBezTo>
                  <a:pt x="960662" y="812800"/>
                  <a:pt x="953872" y="825431"/>
                  <a:pt x="942189" y="831273"/>
                </a:cubicBezTo>
                <a:cubicBezTo>
                  <a:pt x="916065" y="844335"/>
                  <a:pt x="859062" y="858982"/>
                  <a:pt x="859062" y="858982"/>
                </a:cubicBezTo>
                <a:cubicBezTo>
                  <a:pt x="845208" y="868218"/>
                  <a:pt x="832392" y="879244"/>
                  <a:pt x="817499" y="886691"/>
                </a:cubicBezTo>
                <a:cubicBezTo>
                  <a:pt x="804437" y="893222"/>
                  <a:pt x="787339" y="891423"/>
                  <a:pt x="775935" y="900546"/>
                </a:cubicBezTo>
                <a:cubicBezTo>
                  <a:pt x="719307" y="945848"/>
                  <a:pt x="777002" y="935928"/>
                  <a:pt x="720517" y="969819"/>
                </a:cubicBezTo>
                <a:cubicBezTo>
                  <a:pt x="707994" y="977333"/>
                  <a:pt x="692808" y="979055"/>
                  <a:pt x="678953" y="983673"/>
                </a:cubicBezTo>
                <a:cubicBezTo>
                  <a:pt x="665098" y="997528"/>
                  <a:pt x="652855" y="1013208"/>
                  <a:pt x="637389" y="1025237"/>
                </a:cubicBezTo>
                <a:cubicBezTo>
                  <a:pt x="611102" y="1045683"/>
                  <a:pt x="581971" y="1062182"/>
                  <a:pt x="554262" y="1080655"/>
                </a:cubicBezTo>
                <a:lnTo>
                  <a:pt x="471135" y="1136073"/>
                </a:lnTo>
                <a:cubicBezTo>
                  <a:pt x="457280" y="1145309"/>
                  <a:pt x="445368" y="1158516"/>
                  <a:pt x="429571" y="1163782"/>
                </a:cubicBezTo>
                <a:lnTo>
                  <a:pt x="346444" y="1191491"/>
                </a:lnTo>
                <a:cubicBezTo>
                  <a:pt x="332589" y="1200727"/>
                  <a:pt x="319773" y="1211753"/>
                  <a:pt x="304880" y="1219200"/>
                </a:cubicBezTo>
                <a:cubicBezTo>
                  <a:pt x="291818" y="1225731"/>
                  <a:pt x="276083" y="1225963"/>
                  <a:pt x="263317" y="1233055"/>
                </a:cubicBezTo>
                <a:cubicBezTo>
                  <a:pt x="234206" y="1249228"/>
                  <a:pt x="207898" y="1270000"/>
                  <a:pt x="180189" y="1288473"/>
                </a:cubicBezTo>
                <a:lnTo>
                  <a:pt x="138626" y="1316182"/>
                </a:lnTo>
                <a:cubicBezTo>
                  <a:pt x="59216" y="1435299"/>
                  <a:pt x="164954" y="1295120"/>
                  <a:pt x="69353" y="1371600"/>
                </a:cubicBezTo>
                <a:cubicBezTo>
                  <a:pt x="56351" y="1382002"/>
                  <a:pt x="53418" y="1401390"/>
                  <a:pt x="41644" y="1413164"/>
                </a:cubicBezTo>
                <a:cubicBezTo>
                  <a:pt x="-3763" y="1458571"/>
                  <a:pt x="80" y="1420024"/>
                  <a:pt x="80" y="145472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588327" y="1828800"/>
            <a:ext cx="1648771" cy="1385455"/>
          </a:xfrm>
          <a:custGeom>
            <a:avLst/>
            <a:gdLst>
              <a:gd name="connsiteX0" fmla="*/ 0 w 1648771"/>
              <a:gd name="connsiteY0" fmla="*/ 0 h 1385455"/>
              <a:gd name="connsiteX1" fmla="*/ 13855 w 1648771"/>
              <a:gd name="connsiteY1" fmla="*/ 304800 h 1385455"/>
              <a:gd name="connsiteX2" fmla="*/ 27709 w 1648771"/>
              <a:gd name="connsiteY2" fmla="*/ 512618 h 1385455"/>
              <a:gd name="connsiteX3" fmla="*/ 41564 w 1648771"/>
              <a:gd name="connsiteY3" fmla="*/ 554182 h 1385455"/>
              <a:gd name="connsiteX4" fmla="*/ 166255 w 1648771"/>
              <a:gd name="connsiteY4" fmla="*/ 609600 h 1385455"/>
              <a:gd name="connsiteX5" fmla="*/ 207818 w 1648771"/>
              <a:gd name="connsiteY5" fmla="*/ 623455 h 1385455"/>
              <a:gd name="connsiteX6" fmla="*/ 471055 w 1648771"/>
              <a:gd name="connsiteY6" fmla="*/ 651164 h 1385455"/>
              <a:gd name="connsiteX7" fmla="*/ 609600 w 1648771"/>
              <a:gd name="connsiteY7" fmla="*/ 692727 h 1385455"/>
              <a:gd name="connsiteX8" fmla="*/ 651164 w 1648771"/>
              <a:gd name="connsiteY8" fmla="*/ 720436 h 1385455"/>
              <a:gd name="connsiteX9" fmla="*/ 734291 w 1648771"/>
              <a:gd name="connsiteY9" fmla="*/ 748145 h 1385455"/>
              <a:gd name="connsiteX10" fmla="*/ 803564 w 1648771"/>
              <a:gd name="connsiteY10" fmla="*/ 803564 h 1385455"/>
              <a:gd name="connsiteX11" fmla="*/ 845128 w 1648771"/>
              <a:gd name="connsiteY11" fmla="*/ 817418 h 1385455"/>
              <a:gd name="connsiteX12" fmla="*/ 886691 w 1648771"/>
              <a:gd name="connsiteY12" fmla="*/ 858982 h 1385455"/>
              <a:gd name="connsiteX13" fmla="*/ 928255 w 1648771"/>
              <a:gd name="connsiteY13" fmla="*/ 872836 h 1385455"/>
              <a:gd name="connsiteX14" fmla="*/ 969818 w 1648771"/>
              <a:gd name="connsiteY14" fmla="*/ 900545 h 1385455"/>
              <a:gd name="connsiteX15" fmla="*/ 1011382 w 1648771"/>
              <a:gd name="connsiteY15" fmla="*/ 914400 h 1385455"/>
              <a:gd name="connsiteX16" fmla="*/ 1094509 w 1648771"/>
              <a:gd name="connsiteY16" fmla="*/ 969818 h 1385455"/>
              <a:gd name="connsiteX17" fmla="*/ 1136073 w 1648771"/>
              <a:gd name="connsiteY17" fmla="*/ 997527 h 1385455"/>
              <a:gd name="connsiteX18" fmla="*/ 1177637 w 1648771"/>
              <a:gd name="connsiteY18" fmla="*/ 1025236 h 1385455"/>
              <a:gd name="connsiteX19" fmla="*/ 1205346 w 1648771"/>
              <a:gd name="connsiteY19" fmla="*/ 1066800 h 1385455"/>
              <a:gd name="connsiteX20" fmla="*/ 1246909 w 1648771"/>
              <a:gd name="connsiteY20" fmla="*/ 1094509 h 1385455"/>
              <a:gd name="connsiteX21" fmla="*/ 1260764 w 1648771"/>
              <a:gd name="connsiteY21" fmla="*/ 1136073 h 1385455"/>
              <a:gd name="connsiteX22" fmla="*/ 1357746 w 1648771"/>
              <a:gd name="connsiteY22" fmla="*/ 1177636 h 1385455"/>
              <a:gd name="connsiteX23" fmla="*/ 1427018 w 1648771"/>
              <a:gd name="connsiteY23" fmla="*/ 1246909 h 1385455"/>
              <a:gd name="connsiteX24" fmla="*/ 1454728 w 1648771"/>
              <a:gd name="connsiteY24" fmla="*/ 1274618 h 1385455"/>
              <a:gd name="connsiteX25" fmla="*/ 1537855 w 1648771"/>
              <a:gd name="connsiteY25" fmla="*/ 1302327 h 1385455"/>
              <a:gd name="connsiteX26" fmla="*/ 1579418 w 1648771"/>
              <a:gd name="connsiteY26" fmla="*/ 1316182 h 1385455"/>
              <a:gd name="connsiteX27" fmla="*/ 1607128 w 1648771"/>
              <a:gd name="connsiteY27" fmla="*/ 1343891 h 1385455"/>
              <a:gd name="connsiteX28" fmla="*/ 1648691 w 1648771"/>
              <a:gd name="connsiteY28" fmla="*/ 1385455 h 1385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648771" h="1385455">
                <a:moveTo>
                  <a:pt x="0" y="0"/>
                </a:moveTo>
                <a:cubicBezTo>
                  <a:pt x="4618" y="101600"/>
                  <a:pt x="8365" y="203243"/>
                  <a:pt x="13855" y="304800"/>
                </a:cubicBezTo>
                <a:cubicBezTo>
                  <a:pt x="17602" y="374125"/>
                  <a:pt x="20042" y="443616"/>
                  <a:pt x="27709" y="512618"/>
                </a:cubicBezTo>
                <a:cubicBezTo>
                  <a:pt x="29322" y="527133"/>
                  <a:pt x="32441" y="542778"/>
                  <a:pt x="41564" y="554182"/>
                </a:cubicBezTo>
                <a:cubicBezTo>
                  <a:pt x="65515" y="584121"/>
                  <a:pt x="140855" y="601133"/>
                  <a:pt x="166255" y="609600"/>
                </a:cubicBezTo>
                <a:cubicBezTo>
                  <a:pt x="180109" y="614218"/>
                  <a:pt x="193413" y="621054"/>
                  <a:pt x="207818" y="623455"/>
                </a:cubicBezTo>
                <a:cubicBezTo>
                  <a:pt x="350341" y="647208"/>
                  <a:pt x="262937" y="635154"/>
                  <a:pt x="471055" y="651164"/>
                </a:cubicBezTo>
                <a:cubicBezTo>
                  <a:pt x="572246" y="684894"/>
                  <a:pt x="525846" y="671789"/>
                  <a:pt x="609600" y="692727"/>
                </a:cubicBezTo>
                <a:cubicBezTo>
                  <a:pt x="623455" y="701963"/>
                  <a:pt x="635948" y="713673"/>
                  <a:pt x="651164" y="720436"/>
                </a:cubicBezTo>
                <a:cubicBezTo>
                  <a:pt x="677854" y="732298"/>
                  <a:pt x="734291" y="748145"/>
                  <a:pt x="734291" y="748145"/>
                </a:cubicBezTo>
                <a:cubicBezTo>
                  <a:pt x="760064" y="773919"/>
                  <a:pt x="768608" y="786086"/>
                  <a:pt x="803564" y="803564"/>
                </a:cubicBezTo>
                <a:cubicBezTo>
                  <a:pt x="816626" y="810095"/>
                  <a:pt x="831273" y="812800"/>
                  <a:pt x="845128" y="817418"/>
                </a:cubicBezTo>
                <a:cubicBezTo>
                  <a:pt x="858982" y="831273"/>
                  <a:pt x="870388" y="848114"/>
                  <a:pt x="886691" y="858982"/>
                </a:cubicBezTo>
                <a:cubicBezTo>
                  <a:pt x="898842" y="867083"/>
                  <a:pt x="915193" y="866305"/>
                  <a:pt x="928255" y="872836"/>
                </a:cubicBezTo>
                <a:cubicBezTo>
                  <a:pt x="943148" y="880282"/>
                  <a:pt x="954925" y="893098"/>
                  <a:pt x="969818" y="900545"/>
                </a:cubicBezTo>
                <a:cubicBezTo>
                  <a:pt x="982880" y="907076"/>
                  <a:pt x="998616" y="907308"/>
                  <a:pt x="1011382" y="914400"/>
                </a:cubicBezTo>
                <a:cubicBezTo>
                  <a:pt x="1040493" y="930573"/>
                  <a:pt x="1066800" y="951345"/>
                  <a:pt x="1094509" y="969818"/>
                </a:cubicBezTo>
                <a:lnTo>
                  <a:pt x="1136073" y="997527"/>
                </a:lnTo>
                <a:lnTo>
                  <a:pt x="1177637" y="1025236"/>
                </a:lnTo>
                <a:cubicBezTo>
                  <a:pt x="1186873" y="1039091"/>
                  <a:pt x="1193572" y="1055026"/>
                  <a:pt x="1205346" y="1066800"/>
                </a:cubicBezTo>
                <a:cubicBezTo>
                  <a:pt x="1217120" y="1078574"/>
                  <a:pt x="1236507" y="1081507"/>
                  <a:pt x="1246909" y="1094509"/>
                </a:cubicBezTo>
                <a:cubicBezTo>
                  <a:pt x="1256032" y="1105913"/>
                  <a:pt x="1250437" y="1125746"/>
                  <a:pt x="1260764" y="1136073"/>
                </a:cubicBezTo>
                <a:cubicBezTo>
                  <a:pt x="1277885" y="1153194"/>
                  <a:pt x="1332905" y="1169356"/>
                  <a:pt x="1357746" y="1177636"/>
                </a:cubicBezTo>
                <a:cubicBezTo>
                  <a:pt x="1405246" y="1248886"/>
                  <a:pt x="1361046" y="1194132"/>
                  <a:pt x="1427018" y="1246909"/>
                </a:cubicBezTo>
                <a:cubicBezTo>
                  <a:pt x="1437218" y="1255069"/>
                  <a:pt x="1443045" y="1268776"/>
                  <a:pt x="1454728" y="1274618"/>
                </a:cubicBezTo>
                <a:cubicBezTo>
                  <a:pt x="1480852" y="1287680"/>
                  <a:pt x="1510146" y="1293091"/>
                  <a:pt x="1537855" y="1302327"/>
                </a:cubicBezTo>
                <a:lnTo>
                  <a:pt x="1579418" y="1316182"/>
                </a:lnTo>
                <a:cubicBezTo>
                  <a:pt x="1588655" y="1325418"/>
                  <a:pt x="1596928" y="1335731"/>
                  <a:pt x="1607128" y="1343891"/>
                </a:cubicBezTo>
                <a:cubicBezTo>
                  <a:pt x="1652534" y="1380215"/>
                  <a:pt x="1648691" y="1353270"/>
                  <a:pt x="1648691" y="138545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7183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Function of pyramidal system:</a:t>
            </a:r>
          </a:p>
          <a:p>
            <a:r>
              <a:rPr lang="en-US" dirty="0"/>
              <a:t>1-complex skilled movement</a:t>
            </a:r>
          </a:p>
          <a:p>
            <a:r>
              <a:rPr lang="en-US" dirty="0"/>
              <a:t>2-facilitate Stretch reflex</a:t>
            </a:r>
          </a:p>
          <a:p>
            <a:r>
              <a:rPr lang="en-US" dirty="0"/>
              <a:t>Lesion in pyramidal pathway results in </a:t>
            </a:r>
          </a:p>
          <a:p>
            <a:r>
              <a:rPr lang="en-US" dirty="0"/>
              <a:t>1-paralysis of opposite side of body</a:t>
            </a:r>
          </a:p>
          <a:p>
            <a:r>
              <a:rPr lang="en-US" dirty="0"/>
              <a:t>2-hypotonia</a:t>
            </a:r>
          </a:p>
          <a:p>
            <a:r>
              <a:rPr lang="en-US" dirty="0"/>
              <a:t>3-hyporeflexia</a:t>
            </a:r>
          </a:p>
        </p:txBody>
      </p:sp>
    </p:spTree>
    <p:extLst>
      <p:ext uri="{BB962C8B-B14F-4D97-AF65-F5344CB8AC3E}">
        <p14:creationId xmlns:p14="http://schemas.microsoft.com/office/powerpoint/2010/main" val="3270540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>
            <a:normAutofit fontScale="92500"/>
          </a:bodyPr>
          <a:lstStyle/>
          <a:p>
            <a:r>
              <a:rPr lang="en-US" dirty="0"/>
              <a:t>The extra pyramidal system:</a:t>
            </a:r>
          </a:p>
          <a:p>
            <a:r>
              <a:rPr lang="en-US" dirty="0" err="1"/>
              <a:t>Def</a:t>
            </a:r>
            <a:r>
              <a:rPr lang="en-US" dirty="0"/>
              <a:t>: all parts of brain and brain stem concerned by motor control  other than pyramidal system</a:t>
            </a:r>
          </a:p>
          <a:p>
            <a:endParaRPr lang="en-US" dirty="0"/>
          </a:p>
          <a:p>
            <a:r>
              <a:rPr lang="en-US" dirty="0"/>
              <a:t>1-premotor area</a:t>
            </a:r>
          </a:p>
          <a:p>
            <a:r>
              <a:rPr lang="en-US" dirty="0"/>
              <a:t>2-basal ganglia</a:t>
            </a:r>
          </a:p>
          <a:p>
            <a:r>
              <a:rPr lang="en-US" dirty="0"/>
              <a:t>3-reticular formation</a:t>
            </a:r>
          </a:p>
          <a:p>
            <a:r>
              <a:rPr lang="en-US" dirty="0"/>
              <a:t>4- red nucleus</a:t>
            </a:r>
          </a:p>
          <a:p>
            <a:r>
              <a:rPr lang="en-US" dirty="0"/>
              <a:t>5- vestibular nucleus</a:t>
            </a:r>
          </a:p>
          <a:p>
            <a:endParaRPr lang="en-US" dirty="0"/>
          </a:p>
          <a:p>
            <a:r>
              <a:rPr lang="en-US" dirty="0"/>
              <a:t>Function of extra pyramidal system:</a:t>
            </a:r>
          </a:p>
          <a:p>
            <a:r>
              <a:rPr lang="en-US" dirty="0"/>
              <a:t>-control gross movements involving group of muscles</a:t>
            </a:r>
          </a:p>
        </p:txBody>
      </p:sp>
    </p:spTree>
    <p:extLst>
      <p:ext uri="{BB962C8B-B14F-4D97-AF65-F5344CB8AC3E}">
        <p14:creationId xmlns:p14="http://schemas.microsoft.com/office/powerpoint/2010/main" val="327383975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601041"/>
              </p:ext>
            </p:extLst>
          </p:nvPr>
        </p:nvGraphicFramePr>
        <p:xfrm>
          <a:off x="76200" y="76200"/>
          <a:ext cx="8915400" cy="6699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2771">
                <a:tc>
                  <a:txBody>
                    <a:bodyPr/>
                    <a:lstStyle/>
                    <a:p>
                      <a:r>
                        <a:rPr lang="en-US" dirty="0"/>
                        <a:t>UMNL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LMNL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8594">
                <a:tc>
                  <a:txBody>
                    <a:bodyPr/>
                    <a:lstStyle/>
                    <a:p>
                      <a:r>
                        <a:rPr lang="en-US" dirty="0"/>
                        <a:t>1-Causes:</a:t>
                      </a:r>
                    </a:p>
                    <a:p>
                      <a:r>
                        <a:rPr lang="en-US" dirty="0"/>
                        <a:t>*</a:t>
                      </a:r>
                      <a:r>
                        <a:rPr lang="en-US" b="1" u="sng" dirty="0"/>
                        <a:t>hemorrhage OR thrombosis </a:t>
                      </a:r>
                      <a:r>
                        <a:rPr lang="en-US" dirty="0"/>
                        <a:t>lead to  lesion in the </a:t>
                      </a:r>
                      <a:r>
                        <a:rPr lang="en-US" b="1" i="1" u="sng" dirty="0"/>
                        <a:t>posterior limb internal capsule .</a:t>
                      </a:r>
                    </a:p>
                    <a:p>
                      <a:r>
                        <a:rPr lang="en-US" b="0" i="0" u="none" dirty="0"/>
                        <a:t>2-Effects:</a:t>
                      </a:r>
                    </a:p>
                    <a:p>
                      <a:r>
                        <a:rPr lang="en-US" b="0" i="0" u="none" dirty="0"/>
                        <a:t>*paralysis:</a:t>
                      </a:r>
                    </a:p>
                    <a:p>
                      <a:r>
                        <a:rPr lang="en-US" b="0" i="0" u="none" dirty="0"/>
                        <a:t>-wide spread paralysis.</a:t>
                      </a:r>
                    </a:p>
                    <a:p>
                      <a:r>
                        <a:rPr lang="en-US" b="0" i="0" u="none" dirty="0"/>
                        <a:t>-contralateral hemiplegia</a:t>
                      </a:r>
                    </a:p>
                    <a:p>
                      <a:r>
                        <a:rPr lang="en-US" b="0" i="0" u="none" dirty="0"/>
                        <a:t>-permanent loss of voluntary movement</a:t>
                      </a:r>
                    </a:p>
                    <a:p>
                      <a:r>
                        <a:rPr lang="en-US" b="0" i="0" u="none" dirty="0"/>
                        <a:t>-increase muscle tone (spastic paralysis)</a:t>
                      </a:r>
                    </a:p>
                    <a:p>
                      <a:endParaRPr lang="en-US" b="0" i="0" u="none" dirty="0"/>
                    </a:p>
                    <a:p>
                      <a:r>
                        <a:rPr lang="en-US" b="0" i="0" u="none" dirty="0"/>
                        <a:t>*reflexes:</a:t>
                      </a:r>
                    </a:p>
                    <a:p>
                      <a:r>
                        <a:rPr lang="en-US" b="0" i="0" u="none" dirty="0"/>
                        <a:t>A-(stretch reflex) increased tone in</a:t>
                      </a:r>
                      <a:r>
                        <a:rPr lang="en-US" b="0" i="0" u="none" baseline="0" dirty="0"/>
                        <a:t> paralyzed muscles</a:t>
                      </a:r>
                      <a:endParaRPr lang="en-US" b="0" i="0" u="none" dirty="0"/>
                    </a:p>
                    <a:p>
                      <a:r>
                        <a:rPr lang="en-US" b="0" i="0" u="none" dirty="0"/>
                        <a:t>-in antigravity muscles</a:t>
                      </a:r>
                    </a:p>
                    <a:p>
                      <a:r>
                        <a:rPr lang="en-US" b="0" i="0" u="none" dirty="0"/>
                        <a:t>-clasp knife spasticity</a:t>
                      </a:r>
                    </a:p>
                    <a:p>
                      <a:r>
                        <a:rPr lang="en-US" b="0" i="0" u="none" dirty="0"/>
                        <a:t>-due</a:t>
                      </a:r>
                      <a:r>
                        <a:rPr lang="en-US" b="0" i="0" u="none" baseline="0" dirty="0"/>
                        <a:t> to cut inhibitory pathways</a:t>
                      </a:r>
                      <a:endParaRPr lang="en-US" b="0" i="0" u="none" dirty="0"/>
                    </a:p>
                    <a:p>
                      <a:r>
                        <a:rPr lang="en-US" b="0" i="0" u="none" dirty="0"/>
                        <a:t>B-exaggerated</a:t>
                      </a:r>
                      <a:r>
                        <a:rPr lang="en-US" b="0" i="0" u="none" baseline="0" dirty="0"/>
                        <a:t> tendon jerk</a:t>
                      </a:r>
                    </a:p>
                    <a:p>
                      <a:r>
                        <a:rPr lang="en-US" b="0" i="0" u="none" baseline="0" dirty="0"/>
                        <a:t>C-superficial reflexes absent</a:t>
                      </a:r>
                    </a:p>
                    <a:p>
                      <a:r>
                        <a:rPr lang="en-US" b="0" i="0" u="none" baseline="0" dirty="0"/>
                        <a:t>D-+</a:t>
                      </a:r>
                      <a:r>
                        <a:rPr lang="en-US" b="0" i="0" u="none" baseline="0" dirty="0" err="1"/>
                        <a:t>ve</a:t>
                      </a:r>
                      <a:r>
                        <a:rPr lang="en-US" b="0" i="0" u="none" baseline="0" dirty="0"/>
                        <a:t> </a:t>
                      </a:r>
                      <a:r>
                        <a:rPr lang="en-US" b="0" i="0" u="none" baseline="0" dirty="0" err="1"/>
                        <a:t>babiniski</a:t>
                      </a:r>
                      <a:r>
                        <a:rPr lang="en-US" b="0" i="0" u="none" baseline="0" dirty="0"/>
                        <a:t> sign</a:t>
                      </a:r>
                    </a:p>
                    <a:p>
                      <a:endParaRPr lang="en-US" b="0" i="0" u="none" baseline="0" dirty="0"/>
                    </a:p>
                    <a:p>
                      <a:endParaRPr lang="en-US" b="0" i="0" u="none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1-causes:</a:t>
                      </a:r>
                    </a:p>
                    <a:p>
                      <a:r>
                        <a:rPr lang="en-US" dirty="0"/>
                        <a:t>-Damage of LMN</a:t>
                      </a:r>
                      <a:r>
                        <a:rPr lang="en-US" baseline="0" dirty="0"/>
                        <a:t> ---poliomyelitis</a:t>
                      </a:r>
                    </a:p>
                    <a:p>
                      <a:r>
                        <a:rPr lang="en-US" baseline="0" dirty="0"/>
                        <a:t>                                   DM</a:t>
                      </a:r>
                    </a:p>
                    <a:p>
                      <a:r>
                        <a:rPr lang="en-US" baseline="0" dirty="0"/>
                        <a:t>                                   B12 deficiency</a:t>
                      </a:r>
                    </a:p>
                    <a:p>
                      <a:r>
                        <a:rPr lang="en-US" baseline="0" dirty="0"/>
                        <a:t>                                   myasthenia gravis</a:t>
                      </a:r>
                    </a:p>
                    <a:p>
                      <a:r>
                        <a:rPr lang="en-US" baseline="0" dirty="0"/>
                        <a:t>2-Effects:</a:t>
                      </a:r>
                    </a:p>
                    <a:p>
                      <a:r>
                        <a:rPr lang="en-US" baseline="0" dirty="0"/>
                        <a:t>*paralysis:</a:t>
                      </a:r>
                    </a:p>
                    <a:p>
                      <a:r>
                        <a:rPr lang="en-US" baseline="0" dirty="0"/>
                        <a:t>-on same side</a:t>
                      </a:r>
                    </a:p>
                    <a:p>
                      <a:r>
                        <a:rPr lang="en-US" baseline="0" dirty="0"/>
                        <a:t>-localized paralysis</a:t>
                      </a:r>
                    </a:p>
                    <a:p>
                      <a:r>
                        <a:rPr lang="en-US" baseline="0" dirty="0"/>
                        <a:t>-decrease muscle tone (flaccid paralysis)</a:t>
                      </a:r>
                    </a:p>
                    <a:p>
                      <a:r>
                        <a:rPr lang="en-US" baseline="0" dirty="0"/>
                        <a:t>-Recovery ----nerves have NEUROLEMMA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*Reflexes:</a:t>
                      </a:r>
                    </a:p>
                    <a:p>
                      <a:r>
                        <a:rPr lang="en-US" baseline="0" dirty="0"/>
                        <a:t>-</a:t>
                      </a:r>
                      <a:r>
                        <a:rPr lang="en-US" baseline="0" dirty="0" err="1"/>
                        <a:t>Atonia</a:t>
                      </a:r>
                      <a:r>
                        <a:rPr lang="en-US" baseline="0" dirty="0"/>
                        <a:t> ---absent stretch reflex</a:t>
                      </a:r>
                    </a:p>
                    <a:p>
                      <a:r>
                        <a:rPr lang="en-US" baseline="0" dirty="0"/>
                        <a:t>-Absent deep reflexes</a:t>
                      </a:r>
                    </a:p>
                    <a:p>
                      <a:r>
                        <a:rPr lang="en-US" baseline="0" dirty="0"/>
                        <a:t>-Absent superficial reflexes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*Muscle:</a:t>
                      </a:r>
                    </a:p>
                    <a:p>
                      <a:r>
                        <a:rPr lang="en-US" baseline="0" dirty="0"/>
                        <a:t>-marked atrophy</a:t>
                      </a:r>
                    </a:p>
                    <a:p>
                      <a:r>
                        <a:rPr lang="en-US" baseline="0" dirty="0"/>
                        <a:t>-abnormal response to electric stimulus</a:t>
                      </a:r>
                    </a:p>
                    <a:p>
                      <a:r>
                        <a:rPr lang="en-US" baseline="0" dirty="0"/>
                        <a:t>(reaction of degeneration)</a:t>
                      </a:r>
                    </a:p>
                    <a:p>
                      <a:r>
                        <a:rPr lang="en-US" baseline="0" dirty="0"/>
                        <a:t>-prolonged </a:t>
                      </a:r>
                      <a:r>
                        <a:rPr lang="en-US" baseline="0"/>
                        <a:t>Chronaxie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587984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1839948"/>
              </p:ext>
            </p:extLst>
          </p:nvPr>
        </p:nvGraphicFramePr>
        <p:xfrm>
          <a:off x="152400" y="76200"/>
          <a:ext cx="8909050" cy="66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4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4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6061">
                <a:tc>
                  <a:txBody>
                    <a:bodyPr/>
                    <a:lstStyle/>
                    <a:p>
                      <a:r>
                        <a:rPr lang="en-US" dirty="0"/>
                        <a:t>UMNL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LMNL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3339">
                <a:tc>
                  <a:txBody>
                    <a:bodyPr/>
                    <a:lstStyle/>
                    <a:p>
                      <a:r>
                        <a:rPr lang="en-US" dirty="0"/>
                        <a:t>*muscle</a:t>
                      </a:r>
                    </a:p>
                    <a:p>
                      <a:r>
                        <a:rPr lang="en-US" dirty="0"/>
                        <a:t>-minimal wasting of paralyzed muscles</a:t>
                      </a:r>
                    </a:p>
                    <a:p>
                      <a:r>
                        <a:rPr lang="en-US" dirty="0"/>
                        <a:t>-normal</a:t>
                      </a:r>
                      <a:r>
                        <a:rPr lang="en-US" baseline="0" dirty="0"/>
                        <a:t> response to electric stimuli (no reaction of degeneration).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*gait:</a:t>
                      </a:r>
                    </a:p>
                    <a:p>
                      <a:r>
                        <a:rPr lang="en-US" baseline="0" dirty="0"/>
                        <a:t>-circumduction gait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*contralateral hemi </a:t>
                      </a:r>
                      <a:r>
                        <a:rPr lang="en-US" baseline="0" dirty="0" err="1"/>
                        <a:t>anaesthesia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-cut sensory radiation</a:t>
                      </a:r>
                    </a:p>
                    <a:p>
                      <a:r>
                        <a:rPr lang="en-US" baseline="0" dirty="0"/>
                        <a:t>-some recovery for pain , temperature , touch 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*hemianopia</a:t>
                      </a:r>
                    </a:p>
                    <a:p>
                      <a:r>
                        <a:rPr lang="en-US" baseline="0" dirty="0"/>
                        <a:t>-lesion for optic radiation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*slight affection of hearing </a:t>
                      </a:r>
                    </a:p>
                    <a:p>
                      <a:r>
                        <a:rPr lang="en-US" baseline="0" dirty="0"/>
                        <a:t>-bilateral representation of hearing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31757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05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Basal ganglia:</a:t>
            </a:r>
          </a:p>
          <a:p>
            <a:r>
              <a:rPr lang="en-US" dirty="0"/>
              <a:t>-nuclei</a:t>
            </a:r>
          </a:p>
          <a:p>
            <a:r>
              <a:rPr lang="en-US" dirty="0"/>
              <a:t>-deep in cortex</a:t>
            </a:r>
          </a:p>
          <a:p>
            <a:r>
              <a:rPr lang="en-US" dirty="0"/>
              <a:t>-interconnected</a:t>
            </a:r>
          </a:p>
          <a:p>
            <a:r>
              <a:rPr lang="en-US" dirty="0"/>
              <a:t>-lateral to thalamus</a:t>
            </a:r>
          </a:p>
          <a:p>
            <a:r>
              <a:rPr lang="en-US" dirty="0"/>
              <a:t>-have high O2 consumption</a:t>
            </a:r>
          </a:p>
          <a:p>
            <a:r>
              <a:rPr lang="en-US" dirty="0"/>
              <a:t>-have high copper content</a:t>
            </a:r>
          </a:p>
          <a:p>
            <a:r>
              <a:rPr lang="en-US" dirty="0"/>
              <a:t>-5 on each side</a:t>
            </a:r>
          </a:p>
          <a:p>
            <a:r>
              <a:rPr lang="en-US" dirty="0"/>
              <a:t>-3 of them are large--*Caudate</a:t>
            </a:r>
          </a:p>
          <a:p>
            <a:r>
              <a:rPr lang="en-US" dirty="0"/>
              <a:t>                                      *Putamen     Corpus striatum</a:t>
            </a:r>
          </a:p>
          <a:p>
            <a:r>
              <a:rPr lang="en-US" dirty="0"/>
              <a:t>                                      *Globus </a:t>
            </a:r>
            <a:r>
              <a:rPr lang="en-US" dirty="0" err="1"/>
              <a:t>pallidus</a:t>
            </a:r>
            <a:endParaRPr lang="en-US" dirty="0"/>
          </a:p>
          <a:p>
            <a:r>
              <a:rPr lang="en-US" dirty="0"/>
              <a:t>-2 of them are related functionally</a:t>
            </a:r>
          </a:p>
          <a:p>
            <a:r>
              <a:rPr lang="en-US" dirty="0"/>
              <a:t>                                       *</a:t>
            </a:r>
            <a:r>
              <a:rPr lang="en-US" dirty="0" err="1"/>
              <a:t>Subthalamus</a:t>
            </a:r>
            <a:endParaRPr lang="en-US" dirty="0"/>
          </a:p>
          <a:p>
            <a:r>
              <a:rPr lang="en-US" dirty="0"/>
              <a:t>                                       *</a:t>
            </a:r>
            <a:r>
              <a:rPr lang="en-US" dirty="0" err="1"/>
              <a:t>Substantia</a:t>
            </a:r>
            <a:r>
              <a:rPr lang="en-US" dirty="0"/>
              <a:t> </a:t>
            </a:r>
            <a:r>
              <a:rPr lang="en-US" dirty="0" err="1"/>
              <a:t>nigra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518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629400"/>
          </a:xfrm>
        </p:spPr>
        <p:txBody>
          <a:bodyPr>
            <a:normAutofit/>
          </a:bodyPr>
          <a:lstStyle/>
          <a:p>
            <a:r>
              <a:rPr lang="en-US" dirty="0" err="1"/>
              <a:t>Intrafusal</a:t>
            </a:r>
            <a:r>
              <a:rPr lang="en-US" dirty="0"/>
              <a:t> muscle fibers:</a:t>
            </a:r>
          </a:p>
          <a:p>
            <a:r>
              <a:rPr lang="en-US" dirty="0"/>
              <a:t>-smaller than </a:t>
            </a:r>
            <a:r>
              <a:rPr lang="en-US" dirty="0" err="1"/>
              <a:t>extrafusal</a:t>
            </a:r>
            <a:r>
              <a:rPr lang="en-US" dirty="0"/>
              <a:t> fibers</a:t>
            </a:r>
          </a:p>
          <a:p>
            <a:r>
              <a:rPr lang="en-US" dirty="0"/>
              <a:t>-less striated than ordinary fibers</a:t>
            </a:r>
          </a:p>
          <a:p>
            <a:r>
              <a:rPr lang="en-US" dirty="0"/>
              <a:t>-Parallel with muscle fibers</a:t>
            </a:r>
          </a:p>
          <a:p>
            <a:r>
              <a:rPr lang="en-US" dirty="0"/>
              <a:t>-</a:t>
            </a:r>
            <a:r>
              <a:rPr lang="en-US" dirty="0" err="1"/>
              <a:t>intrafusal</a:t>
            </a:r>
            <a:r>
              <a:rPr lang="en-US" dirty="0"/>
              <a:t> muscle fibers are 2 types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-end of chain fibers are attached to side of bag fibers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327673"/>
              </p:ext>
            </p:extLst>
          </p:nvPr>
        </p:nvGraphicFramePr>
        <p:xfrm>
          <a:off x="1371600" y="3200400"/>
          <a:ext cx="6096000" cy="152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199">
                <a:tc>
                  <a:txBody>
                    <a:bodyPr/>
                    <a:lstStyle/>
                    <a:p>
                      <a:r>
                        <a:rPr lang="en-US" dirty="0"/>
                        <a:t>Nuclear bag fibers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Nuclear chain fibers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Thicker than nuclear chain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Longer</a:t>
                      </a:r>
                      <a:r>
                        <a:rPr lang="en-US" baseline="0" dirty="0"/>
                        <a:t> than nuclear chain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/>
                        <a:t>-    1-3 nuclei in each spindle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-thinner</a:t>
                      </a:r>
                    </a:p>
                    <a:p>
                      <a:r>
                        <a:rPr lang="en-US" dirty="0"/>
                        <a:t>-shorter</a:t>
                      </a:r>
                    </a:p>
                    <a:p>
                      <a:r>
                        <a:rPr lang="en-US" dirty="0"/>
                        <a:t>-3-9 nuclei in each spindle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217634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Nervous connection of basal ganglia:</a:t>
            </a:r>
          </a:p>
          <a:p>
            <a:endParaRPr lang="en-US" dirty="0"/>
          </a:p>
          <a:p>
            <a:r>
              <a:rPr lang="en-US" dirty="0"/>
              <a:t>                     (2)  cerebral cortex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basal ganglia</a:t>
            </a:r>
          </a:p>
          <a:p>
            <a:r>
              <a:rPr lang="en-US" dirty="0"/>
              <a:t>              (1)(interconnection between them)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(3)  Brain stem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962400" y="17526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733800" y="3505200"/>
            <a:ext cx="0" cy="1981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866020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05600"/>
          </a:xfrm>
        </p:spPr>
        <p:txBody>
          <a:bodyPr/>
          <a:lstStyle/>
          <a:p>
            <a:r>
              <a:rPr lang="en-US" dirty="0"/>
              <a:t>Neurotransmitters in basal ganglia:</a:t>
            </a:r>
          </a:p>
          <a:p>
            <a:r>
              <a:rPr lang="en-US" dirty="0"/>
              <a:t>-there are EXCITATORY &amp; INHIBITORY transmitters</a:t>
            </a:r>
          </a:p>
          <a:p>
            <a:r>
              <a:rPr lang="en-US" dirty="0"/>
              <a:t>-the normal function of BG depends on balance between them</a:t>
            </a:r>
          </a:p>
          <a:p>
            <a:r>
              <a:rPr lang="en-US" dirty="0"/>
              <a:t>-the EXCITATORY transmitters are:</a:t>
            </a:r>
          </a:p>
          <a:p>
            <a:r>
              <a:rPr lang="en-US" dirty="0"/>
              <a:t>1-Acetyl choline</a:t>
            </a:r>
          </a:p>
          <a:p>
            <a:r>
              <a:rPr lang="en-US" dirty="0"/>
              <a:t>2-Noradrenaline</a:t>
            </a:r>
          </a:p>
          <a:p>
            <a:r>
              <a:rPr lang="en-US" dirty="0"/>
              <a:t>-the INHIBITORY transmitters are:</a:t>
            </a:r>
          </a:p>
          <a:p>
            <a:r>
              <a:rPr lang="en-US" dirty="0"/>
              <a:t>1-Dopamine</a:t>
            </a:r>
          </a:p>
          <a:p>
            <a:r>
              <a:rPr lang="en-US" dirty="0"/>
              <a:t>2-GABA</a:t>
            </a:r>
          </a:p>
        </p:txBody>
      </p:sp>
    </p:spTree>
    <p:extLst>
      <p:ext uri="{BB962C8B-B14F-4D97-AF65-F5344CB8AC3E}">
        <p14:creationId xmlns:p14="http://schemas.microsoft.com/office/powerpoint/2010/main" val="258367838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553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Function of BG:</a:t>
            </a:r>
          </a:p>
          <a:p>
            <a:r>
              <a:rPr lang="en-US" b="1" dirty="0"/>
              <a:t>1-the BG in BIRDS,&amp; FISH do all voluntary movement</a:t>
            </a:r>
          </a:p>
          <a:p>
            <a:r>
              <a:rPr lang="en-US" dirty="0"/>
              <a:t>2-BG inhibit muscle tone</a:t>
            </a:r>
          </a:p>
          <a:p>
            <a:r>
              <a:rPr lang="en-US" dirty="0"/>
              <a:t>3-BG have a role in controlling voluntary movement:</a:t>
            </a:r>
          </a:p>
          <a:p>
            <a:pPr marL="0" indent="0">
              <a:buNone/>
            </a:pPr>
            <a:r>
              <a:rPr lang="en-US" dirty="0"/>
              <a:t>(1)*Caudate------Convert the thoughts into plans to </a:t>
            </a:r>
          </a:p>
          <a:p>
            <a:r>
              <a:rPr lang="en-US" dirty="0"/>
              <a:t>                         form complex goal</a:t>
            </a:r>
          </a:p>
          <a:p>
            <a:r>
              <a:rPr lang="en-US" dirty="0"/>
              <a:t>*if the caudate is damaged</a:t>
            </a:r>
          </a:p>
          <a:p>
            <a:r>
              <a:rPr lang="en-US" dirty="0"/>
              <a:t>                         -no thoughts are converted to plans</a:t>
            </a:r>
          </a:p>
          <a:p>
            <a:r>
              <a:rPr lang="en-US" dirty="0"/>
              <a:t>                         -person can not write, or draw</a:t>
            </a:r>
          </a:p>
          <a:p>
            <a:r>
              <a:rPr lang="en-US" dirty="0"/>
              <a:t>                         -no timing , no scaling of movement</a:t>
            </a:r>
          </a:p>
        </p:txBody>
      </p:sp>
    </p:spTree>
    <p:extLst>
      <p:ext uri="{BB962C8B-B14F-4D97-AF65-F5344CB8AC3E}">
        <p14:creationId xmlns:p14="http://schemas.microsoft.com/office/powerpoint/2010/main" val="4932314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81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(2)*the Putamen ----help to form SUBCONSCIOUS </a:t>
            </a:r>
          </a:p>
          <a:p>
            <a:r>
              <a:rPr lang="en-US" dirty="0"/>
              <a:t>                                LEARNED MOVEMENT</a:t>
            </a:r>
          </a:p>
          <a:p>
            <a:r>
              <a:rPr lang="en-US" dirty="0"/>
              <a:t>                                -store familiar automatic</a:t>
            </a:r>
          </a:p>
          <a:p>
            <a:r>
              <a:rPr lang="en-US" dirty="0"/>
              <a:t>                                 movement</a:t>
            </a:r>
          </a:p>
          <a:p>
            <a:r>
              <a:rPr lang="en-US" dirty="0"/>
              <a:t>                                - as in driving, walking, writing</a:t>
            </a:r>
          </a:p>
          <a:p>
            <a:r>
              <a:rPr lang="en-US" dirty="0"/>
              <a:t>*damage of Putamen—Apraxia (inability to do </a:t>
            </a:r>
          </a:p>
          <a:p>
            <a:r>
              <a:rPr lang="en-US" dirty="0"/>
              <a:t>                                          familiar movement with no</a:t>
            </a:r>
          </a:p>
          <a:p>
            <a:r>
              <a:rPr lang="en-US" dirty="0"/>
              <a:t>                                          paralysis.</a:t>
            </a:r>
          </a:p>
          <a:p>
            <a:pPr marL="0" indent="0">
              <a:buNone/>
            </a:pPr>
            <a:r>
              <a:rPr lang="en-US" dirty="0"/>
              <a:t>(3)*BG help planning &amp; programming of movement</a:t>
            </a:r>
          </a:p>
          <a:p>
            <a:pPr marL="0" indent="0">
              <a:buNone/>
            </a:pPr>
            <a:r>
              <a:rPr lang="en-US" dirty="0"/>
              <a:t>(4)*BG help to take posture (position) taken by body to do certain movement</a:t>
            </a:r>
          </a:p>
        </p:txBody>
      </p:sp>
    </p:spTree>
    <p:extLst>
      <p:ext uri="{BB962C8B-B14F-4D97-AF65-F5344CB8AC3E}">
        <p14:creationId xmlns:p14="http://schemas.microsoft.com/office/powerpoint/2010/main" val="44668941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05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Lesion of BG:</a:t>
            </a:r>
          </a:p>
          <a:p>
            <a:r>
              <a:rPr lang="en-US" dirty="0"/>
              <a:t>Involuntary movements</a:t>
            </a:r>
          </a:p>
          <a:p>
            <a:r>
              <a:rPr lang="en-US" dirty="0"/>
              <a:t>1-Chorea----rapid </a:t>
            </a:r>
          </a:p>
          <a:p>
            <a:r>
              <a:rPr lang="en-US" dirty="0"/>
              <a:t>                      involuntary</a:t>
            </a:r>
          </a:p>
          <a:p>
            <a:r>
              <a:rPr lang="en-US" dirty="0"/>
              <a:t>                      jerky </a:t>
            </a:r>
          </a:p>
          <a:p>
            <a:r>
              <a:rPr lang="en-US" dirty="0"/>
              <a:t>                      dancing movement</a:t>
            </a:r>
          </a:p>
          <a:p>
            <a:r>
              <a:rPr lang="en-US" dirty="0"/>
              <a:t>                      due to lesion in caudate , putamen</a:t>
            </a:r>
          </a:p>
          <a:p>
            <a:endParaRPr lang="en-US" dirty="0"/>
          </a:p>
          <a:p>
            <a:r>
              <a:rPr lang="en-US" dirty="0"/>
              <a:t>2-Athetosis---continuous </a:t>
            </a:r>
          </a:p>
          <a:p>
            <a:r>
              <a:rPr lang="en-US" dirty="0"/>
              <a:t>                        slow</a:t>
            </a:r>
          </a:p>
          <a:p>
            <a:r>
              <a:rPr lang="en-US" dirty="0"/>
              <a:t>                        snake like movement</a:t>
            </a:r>
          </a:p>
          <a:p>
            <a:r>
              <a:rPr lang="en-US" dirty="0"/>
              <a:t>                        due to lesion in </a:t>
            </a:r>
            <a:r>
              <a:rPr lang="en-US" dirty="0" err="1"/>
              <a:t>globus</a:t>
            </a:r>
            <a:r>
              <a:rPr lang="en-US" dirty="0"/>
              <a:t> </a:t>
            </a:r>
            <a:r>
              <a:rPr lang="en-US" dirty="0" err="1"/>
              <a:t>pallidus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25697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3-Hemiballismus: involuntary</a:t>
            </a:r>
          </a:p>
          <a:p>
            <a:r>
              <a:rPr lang="en-US" dirty="0"/>
              <a:t>                                intense</a:t>
            </a:r>
          </a:p>
          <a:p>
            <a:r>
              <a:rPr lang="en-US" dirty="0"/>
              <a:t>                                violent movement</a:t>
            </a:r>
          </a:p>
          <a:p>
            <a:r>
              <a:rPr lang="en-US" dirty="0"/>
              <a:t>                                due to lesion in </a:t>
            </a:r>
            <a:r>
              <a:rPr lang="en-US" dirty="0" err="1"/>
              <a:t>subthalamus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65963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915400" cy="6705600"/>
          </a:xfrm>
        </p:spPr>
        <p:txBody>
          <a:bodyPr/>
          <a:lstStyle/>
          <a:p>
            <a:r>
              <a:rPr lang="en-US" dirty="0"/>
              <a:t>Parkinsonism (paralysis </a:t>
            </a:r>
            <a:r>
              <a:rPr lang="en-US" dirty="0" err="1"/>
              <a:t>agitans</a:t>
            </a:r>
            <a:r>
              <a:rPr lang="en-US" dirty="0"/>
              <a:t>)</a:t>
            </a:r>
          </a:p>
          <a:p>
            <a:r>
              <a:rPr lang="en-US" dirty="0"/>
              <a:t>-disease</a:t>
            </a:r>
          </a:p>
          <a:p>
            <a:r>
              <a:rPr lang="en-US" dirty="0"/>
              <a:t>-due to lesion in </a:t>
            </a:r>
            <a:r>
              <a:rPr lang="en-US" dirty="0" err="1"/>
              <a:t>substantia</a:t>
            </a:r>
            <a:r>
              <a:rPr lang="en-US" dirty="0"/>
              <a:t> </a:t>
            </a:r>
            <a:r>
              <a:rPr lang="en-US" dirty="0" err="1"/>
              <a:t>nigra</a:t>
            </a:r>
            <a:endParaRPr lang="en-US" dirty="0"/>
          </a:p>
          <a:p>
            <a:r>
              <a:rPr lang="en-US" dirty="0"/>
              <a:t>-there is loss of Dopamine inhibitory transmitter</a:t>
            </a:r>
          </a:p>
          <a:p>
            <a:r>
              <a:rPr lang="en-US" dirty="0"/>
              <a:t>Causes of parkinsonism:</a:t>
            </a:r>
          </a:p>
          <a:p>
            <a:r>
              <a:rPr lang="en-US" dirty="0"/>
              <a:t>Idiopathic                       phenothiazine tranquilizers</a:t>
            </a:r>
          </a:p>
          <a:p>
            <a:r>
              <a:rPr lang="en-US" dirty="0"/>
              <a:t>-old age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286000" y="2895600"/>
            <a:ext cx="1295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581400" y="2895600"/>
            <a:ext cx="1295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767237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629400"/>
          </a:xfrm>
        </p:spPr>
        <p:txBody>
          <a:bodyPr/>
          <a:lstStyle/>
          <a:p>
            <a:r>
              <a:rPr lang="en-US" dirty="0"/>
              <a:t>Manifestation:</a:t>
            </a:r>
          </a:p>
          <a:p>
            <a:r>
              <a:rPr lang="en-US" dirty="0"/>
              <a:t>1-Rigidity:</a:t>
            </a:r>
          </a:p>
          <a:p>
            <a:r>
              <a:rPr lang="en-US" dirty="0"/>
              <a:t>(lead pipe) (Cog wheel) type of rigidity :</a:t>
            </a:r>
          </a:p>
          <a:p>
            <a:r>
              <a:rPr lang="en-US" dirty="0"/>
              <a:t>-there is resistance all through bending of limb</a:t>
            </a:r>
          </a:p>
          <a:p>
            <a:r>
              <a:rPr lang="en-US" dirty="0"/>
              <a:t>-occur in both antigravity , &amp; </a:t>
            </a:r>
            <a:r>
              <a:rPr lang="en-US" dirty="0" err="1"/>
              <a:t>progravity</a:t>
            </a:r>
            <a:r>
              <a:rPr lang="en-US" dirty="0"/>
              <a:t> muscles</a:t>
            </a:r>
          </a:p>
          <a:p>
            <a:r>
              <a:rPr lang="en-US" dirty="0"/>
              <a:t>-more in flexors (person has flexed position)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41534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2-hyperkinesia: (static tremors)</a:t>
            </a:r>
          </a:p>
          <a:p>
            <a:r>
              <a:rPr lang="en-US" dirty="0"/>
              <a:t>-rhythmic </a:t>
            </a:r>
          </a:p>
          <a:p>
            <a:r>
              <a:rPr lang="en-US" dirty="0"/>
              <a:t>-involuntary</a:t>
            </a:r>
          </a:p>
          <a:p>
            <a:r>
              <a:rPr lang="en-US" dirty="0"/>
              <a:t>-alternating contraction </a:t>
            </a:r>
          </a:p>
          <a:p>
            <a:r>
              <a:rPr lang="en-US" dirty="0"/>
              <a:t>-of antagonist muscles</a:t>
            </a:r>
          </a:p>
          <a:p>
            <a:r>
              <a:rPr lang="en-US" dirty="0"/>
              <a:t>-occur at distal joints</a:t>
            </a:r>
          </a:p>
          <a:p>
            <a:r>
              <a:rPr lang="en-US" dirty="0"/>
              <a:t>-with rate of 4-8/sec</a:t>
            </a:r>
          </a:p>
          <a:p>
            <a:r>
              <a:rPr lang="en-US" dirty="0"/>
              <a:t>-occur at rest</a:t>
            </a:r>
          </a:p>
          <a:p>
            <a:r>
              <a:rPr lang="en-US" dirty="0"/>
              <a:t>-disappear on voluntary movement</a:t>
            </a:r>
          </a:p>
          <a:p>
            <a:r>
              <a:rPr lang="en-US" dirty="0"/>
              <a:t>-have the form of up &amp; down movement of mandible , or pill rolling of hands</a:t>
            </a:r>
          </a:p>
        </p:txBody>
      </p:sp>
    </p:spTree>
    <p:extLst>
      <p:ext uri="{BB962C8B-B14F-4D97-AF65-F5344CB8AC3E}">
        <p14:creationId xmlns:p14="http://schemas.microsoft.com/office/powerpoint/2010/main" val="15024186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81800"/>
          </a:xfrm>
        </p:spPr>
        <p:txBody>
          <a:bodyPr/>
          <a:lstStyle/>
          <a:p>
            <a:r>
              <a:rPr lang="en-US" dirty="0"/>
              <a:t>3-Akinesia:</a:t>
            </a:r>
          </a:p>
          <a:p>
            <a:r>
              <a:rPr lang="en-US" dirty="0"/>
              <a:t>-difficult to initiate voluntary movement</a:t>
            </a:r>
          </a:p>
          <a:p>
            <a:r>
              <a:rPr lang="en-US" dirty="0"/>
              <a:t>-decrease associative movement</a:t>
            </a:r>
          </a:p>
          <a:p>
            <a:r>
              <a:rPr lang="en-US" dirty="0"/>
              <a:t>-mask face</a:t>
            </a:r>
          </a:p>
          <a:p>
            <a:r>
              <a:rPr lang="en-US" dirty="0"/>
              <a:t>-monotonous speech</a:t>
            </a:r>
          </a:p>
          <a:p>
            <a:r>
              <a:rPr lang="en-US" dirty="0"/>
              <a:t>-bent forward---flexors tone are stronger</a:t>
            </a:r>
          </a:p>
          <a:p>
            <a:r>
              <a:rPr lang="en-US" dirty="0"/>
              <a:t>-shuffling gait----short steps</a:t>
            </a:r>
          </a:p>
          <a:p>
            <a:r>
              <a:rPr lang="en-US" dirty="0"/>
              <a:t>                              no swinging arms</a:t>
            </a:r>
          </a:p>
          <a:p>
            <a:r>
              <a:rPr lang="en-US" dirty="0"/>
              <a:t>Treatment:</a:t>
            </a:r>
          </a:p>
          <a:p>
            <a:r>
              <a:rPr lang="en-US" dirty="0"/>
              <a:t>1-L-dopa----change in CNS to dopamine</a:t>
            </a:r>
          </a:p>
          <a:p>
            <a:r>
              <a:rPr lang="en-US" dirty="0"/>
              <a:t>2-Anticholinergic drugs---inhibit acetylcholine</a:t>
            </a:r>
          </a:p>
        </p:txBody>
      </p:sp>
    </p:spTree>
    <p:extLst>
      <p:ext uri="{BB962C8B-B14F-4D97-AF65-F5344CB8AC3E}">
        <p14:creationId xmlns:p14="http://schemas.microsoft.com/office/powerpoint/2010/main" val="873525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-the central portion of the </a:t>
            </a:r>
            <a:r>
              <a:rPr lang="en-US" dirty="0" err="1"/>
              <a:t>intrafusal</a:t>
            </a:r>
            <a:r>
              <a:rPr lang="en-US" dirty="0"/>
              <a:t> fibers is </a:t>
            </a:r>
          </a:p>
          <a:p>
            <a:r>
              <a:rPr lang="en-US" dirty="0"/>
              <a:t>*the receptor area</a:t>
            </a:r>
          </a:p>
          <a:p>
            <a:r>
              <a:rPr lang="en-US" dirty="0"/>
              <a:t>*</a:t>
            </a:r>
            <a:r>
              <a:rPr lang="en-US" dirty="0" err="1"/>
              <a:t>stretcheable</a:t>
            </a:r>
            <a:endParaRPr lang="en-US" dirty="0"/>
          </a:p>
          <a:p>
            <a:r>
              <a:rPr lang="en-US" dirty="0"/>
              <a:t>*not contractile</a:t>
            </a:r>
          </a:p>
          <a:p>
            <a:r>
              <a:rPr lang="en-US" dirty="0"/>
              <a:t>*contain no Actin or Myosin</a:t>
            </a:r>
          </a:p>
          <a:p>
            <a:r>
              <a:rPr lang="en-US" dirty="0"/>
              <a:t>-the peripheral part of </a:t>
            </a:r>
            <a:r>
              <a:rPr lang="en-US" dirty="0" err="1"/>
              <a:t>intrafusal</a:t>
            </a:r>
            <a:r>
              <a:rPr lang="en-US" dirty="0"/>
              <a:t> fibers is contractile (contain actin &amp; myosin)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48985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629400"/>
          </a:xfrm>
        </p:spPr>
        <p:txBody>
          <a:bodyPr/>
          <a:lstStyle/>
          <a:p>
            <a:r>
              <a:rPr lang="en-US" dirty="0"/>
              <a:t>Cerebellum:</a:t>
            </a:r>
          </a:p>
          <a:p>
            <a:r>
              <a:rPr lang="en-US" dirty="0"/>
              <a:t>It is divided functionally into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497464"/>
              </p:ext>
            </p:extLst>
          </p:nvPr>
        </p:nvGraphicFramePr>
        <p:xfrm>
          <a:off x="76200" y="1295400"/>
          <a:ext cx="89916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1640">
                <a:tc>
                  <a:txBody>
                    <a:bodyPr/>
                    <a:lstStyle/>
                    <a:p>
                      <a:r>
                        <a:rPr lang="en-US" dirty="0" err="1"/>
                        <a:t>Vestibulocerebellum</a:t>
                      </a:r>
                      <a:endParaRPr lang="en-US" dirty="0"/>
                    </a:p>
                    <a:p>
                      <a:r>
                        <a:rPr lang="en-US" dirty="0"/>
                        <a:t>(</a:t>
                      </a:r>
                      <a:r>
                        <a:rPr lang="en-US" dirty="0" err="1"/>
                        <a:t>flocculonodular</a:t>
                      </a:r>
                      <a:r>
                        <a:rPr lang="en-US" dirty="0"/>
                        <a:t> lobe)</a:t>
                      </a:r>
                    </a:p>
                    <a:p>
                      <a:r>
                        <a:rPr lang="en-US" dirty="0"/>
                        <a:t>(</a:t>
                      </a:r>
                      <a:r>
                        <a:rPr lang="en-US" dirty="0" err="1"/>
                        <a:t>Archicerebellum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Spinocerebellum</a:t>
                      </a:r>
                      <a:endParaRPr lang="en-US" dirty="0"/>
                    </a:p>
                    <a:p>
                      <a:r>
                        <a:rPr lang="en-US" dirty="0"/>
                        <a:t>(intermediate zone)</a:t>
                      </a:r>
                    </a:p>
                    <a:p>
                      <a:r>
                        <a:rPr lang="en-US" dirty="0"/>
                        <a:t>(</a:t>
                      </a:r>
                      <a:r>
                        <a:rPr lang="en-US" dirty="0" err="1"/>
                        <a:t>paleocerebellum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Cerebrocerebellum</a:t>
                      </a:r>
                      <a:endParaRPr lang="en-US" dirty="0"/>
                    </a:p>
                    <a:p>
                      <a:r>
                        <a:rPr lang="en-US" dirty="0"/>
                        <a:t>(lateral zone of hemisphere)</a:t>
                      </a:r>
                    </a:p>
                    <a:p>
                      <a:r>
                        <a:rPr lang="en-US" dirty="0"/>
                        <a:t>(</a:t>
                      </a:r>
                      <a:r>
                        <a:rPr lang="en-US" dirty="0" err="1"/>
                        <a:t>Neocerebellum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640">
                <a:tc>
                  <a:txBody>
                    <a:bodyPr/>
                    <a:lstStyle/>
                    <a:p>
                      <a:r>
                        <a:rPr lang="en-US" dirty="0"/>
                        <a:t>-concerned with equilibrium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-concerned with coordination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-concerned with planning and programming of movement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4194117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553200"/>
          </a:xfrm>
        </p:spPr>
        <p:txBody>
          <a:bodyPr/>
          <a:lstStyle/>
          <a:p>
            <a:r>
              <a:rPr lang="en-US" dirty="0"/>
              <a:t>Function of cerebellum:</a:t>
            </a:r>
          </a:p>
          <a:p>
            <a:r>
              <a:rPr lang="en-US" dirty="0"/>
              <a:t>1-control posture and equilibrium</a:t>
            </a:r>
          </a:p>
          <a:p>
            <a:r>
              <a:rPr lang="en-US" dirty="0"/>
              <a:t>2-effect on muscle tone</a:t>
            </a:r>
          </a:p>
          <a:p>
            <a:r>
              <a:rPr lang="en-US" dirty="0"/>
              <a:t>3-control voluntary movement </a:t>
            </a:r>
          </a:p>
          <a:p>
            <a:r>
              <a:rPr lang="en-US" dirty="0"/>
              <a:t>                   *</a:t>
            </a:r>
            <a:r>
              <a:rPr lang="en-US" dirty="0" err="1"/>
              <a:t>servocomparter</a:t>
            </a:r>
            <a:r>
              <a:rPr lang="en-US" dirty="0"/>
              <a:t> function</a:t>
            </a:r>
          </a:p>
          <a:p>
            <a:r>
              <a:rPr lang="en-US" dirty="0"/>
              <a:t>                   *prevent over shoot (damping function)</a:t>
            </a:r>
          </a:p>
          <a:p>
            <a:r>
              <a:rPr lang="en-US" dirty="0"/>
              <a:t>                   *timing of movement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31470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839200" cy="6629400"/>
          </a:xfrm>
        </p:spPr>
        <p:txBody>
          <a:bodyPr/>
          <a:lstStyle/>
          <a:p>
            <a:r>
              <a:rPr lang="en-US" dirty="0"/>
              <a:t>1-control posture and equilibrium:</a:t>
            </a:r>
          </a:p>
          <a:p>
            <a:r>
              <a:rPr lang="en-US" dirty="0"/>
              <a:t>During rapid movement</a:t>
            </a:r>
          </a:p>
          <a:p>
            <a:endParaRPr lang="en-US" dirty="0"/>
          </a:p>
          <a:p>
            <a:r>
              <a:rPr lang="en-US" dirty="0"/>
              <a:t>Vestibular apparatus send impulses to </a:t>
            </a:r>
            <a:r>
              <a:rPr lang="en-US" dirty="0" err="1"/>
              <a:t>vestibulocerebellum</a:t>
            </a:r>
            <a:r>
              <a:rPr lang="en-US" dirty="0"/>
              <a:t> (</a:t>
            </a:r>
            <a:r>
              <a:rPr lang="en-US" dirty="0" err="1"/>
              <a:t>archicerebellum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To maintain equilibrium through changing muscle tone</a:t>
            </a:r>
          </a:p>
        </p:txBody>
      </p:sp>
    </p:spTree>
    <p:extLst>
      <p:ext uri="{BB962C8B-B14F-4D97-AF65-F5344CB8AC3E}">
        <p14:creationId xmlns:p14="http://schemas.microsoft.com/office/powerpoint/2010/main" val="68507347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2-effect of cerebellum on muscle tone:</a:t>
            </a:r>
          </a:p>
          <a:p>
            <a:r>
              <a:rPr lang="en-US" dirty="0" err="1"/>
              <a:t>Neocerebellum</a:t>
            </a:r>
            <a:r>
              <a:rPr lang="en-US" dirty="0"/>
              <a:t> is </a:t>
            </a:r>
            <a:r>
              <a:rPr lang="en-US" dirty="0" err="1"/>
              <a:t>facilitatory</a:t>
            </a:r>
            <a:r>
              <a:rPr lang="en-US" dirty="0"/>
              <a:t> to SR---increase muscle tone</a:t>
            </a:r>
          </a:p>
          <a:p>
            <a:r>
              <a:rPr lang="en-US" dirty="0" err="1"/>
              <a:t>Paleocerebellum</a:t>
            </a:r>
            <a:r>
              <a:rPr lang="en-US" dirty="0"/>
              <a:t> is inhibitory to SR---inhibit muscle tone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63364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3-control voluntary movement:</a:t>
            </a:r>
          </a:p>
          <a:p>
            <a:r>
              <a:rPr lang="en-US" dirty="0"/>
              <a:t>A* </a:t>
            </a:r>
            <a:r>
              <a:rPr lang="en-US" dirty="0" err="1"/>
              <a:t>Servocomparter</a:t>
            </a:r>
            <a:r>
              <a:rPr lang="en-US" dirty="0"/>
              <a:t> function:</a:t>
            </a:r>
          </a:p>
          <a:p>
            <a:r>
              <a:rPr lang="en-US" dirty="0"/>
              <a:t>The </a:t>
            </a:r>
            <a:r>
              <a:rPr lang="en-US" dirty="0" err="1"/>
              <a:t>spinocerebellum</a:t>
            </a:r>
            <a:r>
              <a:rPr lang="en-US" dirty="0"/>
              <a:t> compares between the intended plan (intention) of motor cortex</a:t>
            </a:r>
          </a:p>
          <a:p>
            <a:r>
              <a:rPr lang="en-US" dirty="0"/>
              <a:t>                                     &amp;</a:t>
            </a:r>
          </a:p>
          <a:p>
            <a:r>
              <a:rPr lang="en-US" dirty="0"/>
              <a:t>The performance of the muscles </a:t>
            </a:r>
          </a:p>
          <a:p>
            <a:r>
              <a:rPr lang="en-US" dirty="0"/>
              <a:t>                                    &amp;</a:t>
            </a:r>
          </a:p>
          <a:p>
            <a:r>
              <a:rPr lang="en-US" dirty="0"/>
              <a:t>It sends corrective signals to motor cortex</a:t>
            </a:r>
          </a:p>
        </p:txBody>
      </p:sp>
    </p:spTree>
    <p:extLst>
      <p:ext uri="{BB962C8B-B14F-4D97-AF65-F5344CB8AC3E}">
        <p14:creationId xmlns:p14="http://schemas.microsoft.com/office/powerpoint/2010/main" val="26820541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B-cerebellum prevent over shoot (damping function)</a:t>
            </a:r>
          </a:p>
          <a:p>
            <a:r>
              <a:rPr lang="en-US" dirty="0"/>
              <a:t>*The cerebellum sends signals to stop movement at the intended point &amp;prevent over shoot</a:t>
            </a:r>
          </a:p>
          <a:p>
            <a:endParaRPr lang="en-US" dirty="0"/>
          </a:p>
          <a:p>
            <a:r>
              <a:rPr lang="en-US" dirty="0"/>
              <a:t>C-cerebellum function in timing of movement</a:t>
            </a:r>
          </a:p>
          <a:p>
            <a:r>
              <a:rPr lang="en-US" dirty="0"/>
              <a:t>*</a:t>
            </a:r>
            <a:r>
              <a:rPr lang="en-US" dirty="0" err="1"/>
              <a:t>Cerebrocerebellum</a:t>
            </a:r>
            <a:r>
              <a:rPr lang="en-US" dirty="0"/>
              <a:t> forms the timing for the start &amp; termination of each movement</a:t>
            </a:r>
          </a:p>
          <a:p>
            <a:r>
              <a:rPr lang="en-US" dirty="0"/>
              <a:t>                              this helps the ability </a:t>
            </a:r>
          </a:p>
          <a:p>
            <a:r>
              <a:rPr lang="en-US" dirty="0"/>
              <a:t>To progress smooth from one movement to the next (this is needed in complex movements ) writing, running</a:t>
            </a:r>
          </a:p>
        </p:txBody>
      </p:sp>
    </p:spTree>
    <p:extLst>
      <p:ext uri="{BB962C8B-B14F-4D97-AF65-F5344CB8AC3E}">
        <p14:creationId xmlns:p14="http://schemas.microsoft.com/office/powerpoint/2010/main" val="355416453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705600"/>
          </a:xfrm>
        </p:spPr>
        <p:txBody>
          <a:bodyPr/>
          <a:lstStyle/>
          <a:p>
            <a:r>
              <a:rPr lang="en-US" dirty="0"/>
              <a:t>Abnormalities of cerebellum:</a:t>
            </a:r>
          </a:p>
          <a:p>
            <a:r>
              <a:rPr lang="en-US" dirty="0"/>
              <a:t>-</a:t>
            </a:r>
            <a:r>
              <a:rPr lang="en-US" dirty="0" err="1"/>
              <a:t>neocerebellar</a:t>
            </a:r>
            <a:r>
              <a:rPr lang="en-US" dirty="0"/>
              <a:t> syndrome</a:t>
            </a:r>
          </a:p>
          <a:p>
            <a:r>
              <a:rPr lang="en-US" dirty="0"/>
              <a:t>-lesion in deep cerebellar nuclei</a:t>
            </a:r>
          </a:p>
          <a:p>
            <a:r>
              <a:rPr lang="en-US" dirty="0"/>
              <a:t>*Manifestation:</a:t>
            </a:r>
          </a:p>
          <a:p>
            <a:r>
              <a:rPr lang="en-US" dirty="0"/>
              <a:t>-on the same side of lesion</a:t>
            </a:r>
          </a:p>
          <a:p>
            <a:r>
              <a:rPr lang="en-US" dirty="0"/>
              <a:t>-</a:t>
            </a:r>
            <a:r>
              <a:rPr lang="en-US" dirty="0" err="1"/>
              <a:t>hypotonia</a:t>
            </a:r>
            <a:r>
              <a:rPr lang="en-US" dirty="0"/>
              <a:t>---due to loss of </a:t>
            </a:r>
            <a:r>
              <a:rPr lang="en-US" dirty="0" err="1"/>
              <a:t>facilitatory</a:t>
            </a:r>
            <a:r>
              <a:rPr lang="en-US" dirty="0"/>
              <a:t> effect of cerebellum on muscle tone</a:t>
            </a:r>
          </a:p>
          <a:p>
            <a:r>
              <a:rPr lang="en-US" dirty="0"/>
              <a:t>-Asthenia---muscle weakness ----due to difficult to maintain muscle contraction</a:t>
            </a:r>
          </a:p>
          <a:p>
            <a:r>
              <a:rPr lang="en-US" dirty="0"/>
              <a:t>-Ataxia ---incoordination of voluntary movement in absence of UMNL , or LMNL</a:t>
            </a:r>
          </a:p>
        </p:txBody>
      </p:sp>
    </p:spTree>
    <p:extLst>
      <p:ext uri="{BB962C8B-B14F-4D97-AF65-F5344CB8AC3E}">
        <p14:creationId xmlns:p14="http://schemas.microsoft.com/office/powerpoint/2010/main" val="3083158921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15400" cy="6553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Manifestation of ataxia:</a:t>
            </a:r>
          </a:p>
          <a:p>
            <a:r>
              <a:rPr lang="en-US" dirty="0"/>
              <a:t>-</a:t>
            </a:r>
            <a:r>
              <a:rPr lang="en-US" dirty="0" err="1"/>
              <a:t>dysmetria</a:t>
            </a:r>
            <a:r>
              <a:rPr lang="en-US" dirty="0"/>
              <a:t>----movement over shoot the intended point</a:t>
            </a:r>
          </a:p>
          <a:p>
            <a:r>
              <a:rPr lang="en-US" dirty="0"/>
              <a:t>-decomposition of movement</a:t>
            </a:r>
          </a:p>
          <a:p>
            <a:r>
              <a:rPr lang="en-US" dirty="0"/>
              <a:t>-</a:t>
            </a:r>
            <a:r>
              <a:rPr lang="en-US" dirty="0" err="1"/>
              <a:t>disdiadokinesia</a:t>
            </a:r>
            <a:r>
              <a:rPr lang="en-US" dirty="0"/>
              <a:t>----inability to do rapid alternating opposite movements</a:t>
            </a:r>
          </a:p>
          <a:p>
            <a:r>
              <a:rPr lang="en-US" dirty="0"/>
              <a:t>-dysarthria-----(</a:t>
            </a:r>
            <a:r>
              <a:rPr lang="en-US" dirty="0" err="1"/>
              <a:t>stacato</a:t>
            </a:r>
            <a:r>
              <a:rPr lang="en-US" dirty="0"/>
              <a:t>-speech)</a:t>
            </a:r>
          </a:p>
          <a:p>
            <a:r>
              <a:rPr lang="en-US" dirty="0"/>
              <a:t>Difficult to form correct speech----as the person can not progress from one movement to another</a:t>
            </a:r>
          </a:p>
          <a:p>
            <a:r>
              <a:rPr lang="en-US" dirty="0"/>
              <a:t>-eye ball tremors</a:t>
            </a:r>
          </a:p>
          <a:p>
            <a:r>
              <a:rPr lang="en-US" dirty="0"/>
              <a:t>-kinetic tremors (intention tremors )---due to absence of damping function </a:t>
            </a:r>
          </a:p>
        </p:txBody>
      </p:sp>
    </p:spTree>
    <p:extLst>
      <p:ext uri="{BB962C8B-B14F-4D97-AF65-F5344CB8AC3E}">
        <p14:creationId xmlns:p14="http://schemas.microsoft.com/office/powerpoint/2010/main" val="24763467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553200"/>
          </a:xfrm>
        </p:spPr>
        <p:txBody>
          <a:bodyPr/>
          <a:lstStyle/>
          <a:p>
            <a:r>
              <a:rPr lang="en-US" dirty="0"/>
              <a:t>-Rebound phenomenon:</a:t>
            </a:r>
          </a:p>
          <a:p>
            <a:r>
              <a:rPr lang="en-US" dirty="0"/>
              <a:t>Person can not stop the motor act at the intended point</a:t>
            </a:r>
          </a:p>
          <a:p>
            <a:endParaRPr lang="en-US" dirty="0"/>
          </a:p>
          <a:p>
            <a:r>
              <a:rPr lang="en-US" dirty="0"/>
              <a:t>-Staggering gait:</a:t>
            </a:r>
          </a:p>
          <a:p>
            <a:r>
              <a:rPr lang="en-US" dirty="0"/>
              <a:t>Patient walks on wide base</a:t>
            </a:r>
          </a:p>
        </p:txBody>
      </p:sp>
    </p:spTree>
    <p:extLst>
      <p:ext uri="{BB962C8B-B14F-4D97-AF65-F5344CB8AC3E}">
        <p14:creationId xmlns:p14="http://schemas.microsoft.com/office/powerpoint/2010/main" val="2185410124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51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14623</TotalTime>
  <Words>5216</Words>
  <Application>Microsoft Office PowerPoint</Application>
  <PresentationFormat>On-screen Show (4:3)</PresentationFormat>
  <Paragraphs>1076</Paragraphs>
  <Slides>105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105</vt:i4>
      </vt:variant>
    </vt:vector>
  </HeadingPairs>
  <TitlesOfParts>
    <vt:vector size="10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Dr.Ashraf Kotb-ellatief Ali</cp:lastModifiedBy>
  <cp:revision>176</cp:revision>
  <dcterms:created xsi:type="dcterms:W3CDTF">2012-02-08T14:46:01Z</dcterms:created>
  <dcterms:modified xsi:type="dcterms:W3CDTF">2024-11-07T10:57:25Z</dcterms:modified>
</cp:coreProperties>
</file>