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56EB-D8E1-40E6-9453-9DE576B8E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48EEAC-EE03-467E-8CC6-326A607B6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9B0B3-3F5B-4D44-9C86-B14B85F88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29703-3C64-49DA-9A56-C347E11E3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22194-A225-4A43-9184-DEE6CEED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0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E1F16-CC86-487A-98F3-652A341AC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29DD1-5245-451A-B2F6-318099763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3B974-A1B4-4555-A727-0EC3171DE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37F79-EBF0-4EDA-8D7A-B421EAF88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6F10F-C0E6-4217-A644-785E78159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0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CBC71C-6410-4D7E-9A9F-49EFACD9B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695DA-FFFB-41C1-89A4-CA5F4FE2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43799-F4BA-4E38-8346-461AD0B1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E56C3-75D0-4E48-8915-6192382CB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1E4A-6D8F-47C2-A5D5-0C046668D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9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7030-58BD-4830-8D29-A7A478CDC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A3AD8-DB5E-4D4D-90BC-2D4649647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885AA-3460-420C-B162-C5B56511F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4F2AC-83BF-41A1-BD15-FA685A2D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AEA2F-D4E2-414E-803D-C99A4A9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1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C89C-C944-4B72-AB0F-39A9B5E7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97FD4-7F33-4BED-9BE4-A0600860F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5FE20-728D-46F4-A4D1-9A1AED687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3D063-5ECB-4801-983E-FE5A684D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05E94-9579-47D9-8805-A7A1CFE0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5BA1F-53F3-49D0-8187-CE4710A83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48C3E-33D6-468E-ABE1-4B5D4CFC1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CA6692-6EFD-43D8-9F93-BDA9AC79D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5E10B-3FEB-4F9A-A728-98CD6EB0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C34BE-8A39-431E-B99C-84528947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F6CA2-D8F5-4BC2-97A9-27ECE0F3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9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45E05-8ABA-40EF-90AA-049654E97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10796-83E6-4792-B798-E3A22E3CA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ED6CB-6209-41B4-AA81-FA24752F8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8FD01D-004B-44CB-8DDD-4B9F2374B2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C4D64-4F75-420E-91C5-5F07189B1F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B83023-BD69-4C08-929C-8BECC19D4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AA0B6D-811A-48AD-824A-BD854382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3A351-55F8-439D-A21B-5B8716AE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2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85B28-9A75-4DB3-A064-CE4A464B9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EDA6ED-C09B-4BD6-A67E-3265EBE12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62C9E3-4091-4566-A555-880C5DB7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C18FD-1890-4DCA-84CA-01123E0E2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8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13642F-1AAF-4248-9981-BE62CE0C1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79795-B4D7-484A-B7B7-BF9FF296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CE9EC-EABA-4C34-AACB-0C7941C0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6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471E3-2B6B-426C-8F1B-58BFFFD8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7171A-0733-4141-B492-0F06A281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70B806-5E47-4333-B891-57B6C2755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58246-49C4-4BDA-AF97-2BACE728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4B366B-D96D-4474-B4AF-43F668DA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E95E2-78B5-4322-9668-440FC6284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12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4529-8AAB-4786-8031-6B7244ABF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97F17D-B69B-4FA5-A59E-BC2EDDB55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FA776-2771-4624-85FF-55144D0EC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AAF6D-18EC-41F3-89E7-9D2AB29CD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C3356-E825-4828-8ED0-93B466A0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761A7-CFBC-4126-99A1-89900A7E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5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6B360-6324-447E-AE5E-D691301E9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BE0BF-CBC1-474D-9C2E-7906FAC99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6AA01-EC90-4AD0-87D8-23C0B0078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3EEA5-15F5-46B8-85D4-C8BA6B32E67E}" type="datetimeFigureOut">
              <a:rPr lang="en-US" smtClean="0"/>
              <a:t>12/11/2022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E21E5-89EF-40B3-8BBF-0359268581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DF13A-D34B-4212-8149-B3665CB84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F7ADB-F753-4BF5-A1D7-76BA2686F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5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158DD2-C8AC-412B-A415-3BD435D4B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AAE4150-7A36-42EB-B14D-3367A0B65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29" y="172278"/>
            <a:ext cx="11741427" cy="6453809"/>
          </a:xfrm>
        </p:spPr>
        <p:txBody>
          <a:bodyPr/>
          <a:lstStyle/>
          <a:p>
            <a:r>
              <a:rPr lang="en-US" dirty="0"/>
              <a:t>Gastrointestinal hormones </a:t>
            </a:r>
          </a:p>
          <a:p>
            <a:r>
              <a:rPr lang="en-US" dirty="0"/>
              <a:t>-polypeptides</a:t>
            </a:r>
          </a:p>
          <a:p>
            <a:r>
              <a:rPr lang="en-US" dirty="0"/>
              <a:t>-secreted by APUD cells</a:t>
            </a:r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-Gastrin hormone </a:t>
            </a:r>
          </a:p>
          <a:p>
            <a:r>
              <a:rPr lang="en-US" dirty="0"/>
              <a:t>*secreted by G cells (in antrum of stomach and duodenum )</a:t>
            </a:r>
          </a:p>
          <a:p>
            <a:r>
              <a:rPr lang="en-US" dirty="0"/>
              <a:t>*It is secreted due to</a:t>
            </a:r>
          </a:p>
          <a:p>
            <a:r>
              <a:rPr lang="en-US" dirty="0"/>
              <a:t>-increase pH above 2 (occur after meals )</a:t>
            </a:r>
          </a:p>
          <a:p>
            <a:r>
              <a:rPr lang="en-US" dirty="0"/>
              <a:t>-distension of stomach (antrum )</a:t>
            </a:r>
          </a:p>
          <a:p>
            <a:r>
              <a:rPr lang="en-US" dirty="0"/>
              <a:t>-chemical stimulation ---presence of protein digestive product in stomach (soup)</a:t>
            </a:r>
          </a:p>
          <a:p>
            <a:r>
              <a:rPr lang="en-US" dirty="0"/>
              <a:t>-vagal stimulation by GRP ---not acetylcholine ---so the secretion of gastrin is not inhibited by atropine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95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6E286-9476-46F3-9A2D-652557B0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4073-5FD4-4795-B936-70AD48C84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29" y="185530"/>
            <a:ext cx="11767931" cy="6427305"/>
          </a:xfrm>
        </p:spPr>
        <p:txBody>
          <a:bodyPr/>
          <a:lstStyle/>
          <a:p>
            <a:r>
              <a:rPr lang="en-US" dirty="0"/>
              <a:t>Bolus in the pharynx is prevented from passing to nose by ----elevation of soft palate which close posterior nasal openings </a:t>
            </a:r>
          </a:p>
          <a:p>
            <a:endParaRPr lang="en-US" dirty="0"/>
          </a:p>
          <a:p>
            <a:r>
              <a:rPr lang="en-US" dirty="0"/>
              <a:t>Bolus in the pharynx is prevented from going back to mouth by ----elevation of tongue and contraction of mylohyoid muscle</a:t>
            </a:r>
          </a:p>
          <a:p>
            <a:endParaRPr lang="en-US" dirty="0"/>
          </a:p>
          <a:p>
            <a:r>
              <a:rPr lang="en-US" dirty="0"/>
              <a:t>Bolus in pharynx is prevented from going to larynx by elevation of larynx to and glottis to be closed by the epiglottis</a:t>
            </a:r>
          </a:p>
          <a:p>
            <a:r>
              <a:rPr lang="en-US" dirty="0"/>
              <a:t>Closure of the glottis (vocal cords)</a:t>
            </a:r>
          </a:p>
          <a:p>
            <a:r>
              <a:rPr lang="en-US" dirty="0"/>
              <a:t>apnea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93EC0-A57E-4182-9040-DAB6B76F6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81FB7-BC06-4A25-BA4C-1BD16D280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5" y="106017"/>
            <a:ext cx="11834191" cy="6559826"/>
          </a:xfrm>
        </p:spPr>
        <p:txBody>
          <a:bodyPr/>
          <a:lstStyle/>
          <a:p>
            <a:r>
              <a:rPr lang="en-US" dirty="0"/>
              <a:t>Esophageal phase </a:t>
            </a:r>
          </a:p>
          <a:p>
            <a:r>
              <a:rPr lang="en-US" dirty="0"/>
              <a:t>Involuntary </a:t>
            </a:r>
          </a:p>
          <a:p>
            <a:r>
              <a:rPr lang="en-US" dirty="0"/>
              <a:t>UES is closed but relaxes when food is passing </a:t>
            </a:r>
          </a:p>
          <a:p>
            <a:r>
              <a:rPr lang="en-US" dirty="0"/>
              <a:t>Through the esophagus the </a:t>
            </a:r>
          </a:p>
          <a:p>
            <a:r>
              <a:rPr lang="en-US" dirty="0"/>
              <a:t>Fluids ----pass by gravity</a:t>
            </a:r>
          </a:p>
          <a:p>
            <a:r>
              <a:rPr lang="en-US" dirty="0"/>
              <a:t>Semisolid ----</a:t>
            </a:r>
            <a:r>
              <a:rPr lang="en-US" dirty="0" err="1"/>
              <a:t>perystalysis</a:t>
            </a:r>
            <a:r>
              <a:rPr lang="en-US" dirty="0"/>
              <a:t> (primary and secondary )</a:t>
            </a:r>
          </a:p>
          <a:p>
            <a:r>
              <a:rPr lang="en-US" dirty="0"/>
              <a:t>Open LES which is a physiologic sphincter , tonic contracted , prevent heart burn by preventing </a:t>
            </a:r>
            <a:r>
              <a:rPr lang="en-US" dirty="0" err="1"/>
              <a:t>regurge</a:t>
            </a:r>
            <a:r>
              <a:rPr lang="en-US" dirty="0"/>
              <a:t> of food from stomach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4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7F1D-51EE-495D-8994-4B432C68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77FF1-968F-490D-9A07-E2F3BF4D0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72278"/>
            <a:ext cx="11926956" cy="6480313"/>
          </a:xfrm>
        </p:spPr>
        <p:txBody>
          <a:bodyPr/>
          <a:lstStyle/>
          <a:p>
            <a:r>
              <a:rPr lang="en-US" dirty="0"/>
              <a:t>Vomiting </a:t>
            </a:r>
          </a:p>
          <a:p>
            <a:r>
              <a:rPr lang="en-US" dirty="0"/>
              <a:t>Def –reflex emptying of stomach contents through mouth</a:t>
            </a:r>
          </a:p>
          <a:p>
            <a:r>
              <a:rPr lang="en-US" dirty="0"/>
              <a:t>Center ----medulla </a:t>
            </a:r>
          </a:p>
          <a:p>
            <a:r>
              <a:rPr lang="en-US" dirty="0"/>
              <a:t>Mechanism of vomiting </a:t>
            </a:r>
          </a:p>
          <a:p>
            <a:r>
              <a:rPr lang="en-US" dirty="0"/>
              <a:t>-nausea , salivation , sweating</a:t>
            </a:r>
          </a:p>
          <a:p>
            <a:r>
              <a:rPr lang="en-US" dirty="0"/>
              <a:t>-stomach is passive and relaxed</a:t>
            </a:r>
          </a:p>
          <a:p>
            <a:r>
              <a:rPr lang="en-US" dirty="0"/>
              <a:t>-relax LES , contract pyloric sphincter</a:t>
            </a:r>
          </a:p>
          <a:p>
            <a:r>
              <a:rPr lang="en-US" dirty="0"/>
              <a:t>-strong contraction of diaphragm on the relaxed stomach </a:t>
            </a:r>
          </a:p>
          <a:p>
            <a:r>
              <a:rPr lang="en-US" dirty="0"/>
              <a:t>-push contents up to esophagus </a:t>
            </a:r>
          </a:p>
          <a:p>
            <a:r>
              <a:rPr lang="en-US" dirty="0"/>
              <a:t>-when food reach pharynx same protective mechanisms as previously mentioned occur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8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D98B0-C1F9-4124-91FA-BCA70389A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8EDCB-B59E-4C0D-B012-429970E88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32522"/>
            <a:ext cx="11741426" cy="6360353"/>
          </a:xfrm>
        </p:spPr>
        <p:txBody>
          <a:bodyPr/>
          <a:lstStyle/>
          <a:p>
            <a:r>
              <a:rPr lang="en-US" dirty="0"/>
              <a:t>Types and causes of vomiting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1CAAF1-A874-4421-B0C7-C32C66731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128994"/>
              </p:ext>
            </p:extLst>
          </p:nvPr>
        </p:nvGraphicFramePr>
        <p:xfrm>
          <a:off x="238539" y="719664"/>
          <a:ext cx="11608904" cy="5585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4452">
                  <a:extLst>
                    <a:ext uri="{9D8B030D-6E8A-4147-A177-3AD203B41FA5}">
                      <a16:colId xmlns:a16="http://schemas.microsoft.com/office/drawing/2014/main" val="4106934140"/>
                    </a:ext>
                  </a:extLst>
                </a:gridCol>
                <a:gridCol w="5804452">
                  <a:extLst>
                    <a:ext uri="{9D8B030D-6E8A-4147-A177-3AD203B41FA5}">
                      <a16:colId xmlns:a16="http://schemas.microsoft.com/office/drawing/2014/main" val="3130200752"/>
                    </a:ext>
                  </a:extLst>
                </a:gridCol>
              </a:tblGrid>
              <a:tr h="658562">
                <a:tc>
                  <a:txBody>
                    <a:bodyPr/>
                    <a:lstStyle/>
                    <a:p>
                      <a:r>
                        <a:rPr lang="en-US" dirty="0"/>
                        <a:t>Reflex causes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Central causes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334274"/>
                  </a:ext>
                </a:extLst>
              </a:tr>
              <a:tr h="4926989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sz="2400" dirty="0"/>
                        <a:t>mechanical stimulation of tongue </a:t>
                      </a:r>
                    </a:p>
                    <a:p>
                      <a:r>
                        <a:rPr lang="en-US" sz="2400" dirty="0"/>
                        <a:t>-gastritis , peptic ulcer </a:t>
                      </a:r>
                    </a:p>
                    <a:p>
                      <a:r>
                        <a:rPr lang="en-US" sz="2400" dirty="0"/>
                        <a:t>-intestinal obstruction </a:t>
                      </a:r>
                    </a:p>
                    <a:p>
                      <a:r>
                        <a:rPr lang="en-US" sz="2400" dirty="0"/>
                        <a:t>-renal colic , appendicitis</a:t>
                      </a:r>
                    </a:p>
                    <a:p>
                      <a:r>
                        <a:rPr lang="en-US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sz="2400" dirty="0"/>
                        <a:t>stimulation of CTZ by</a:t>
                      </a:r>
                    </a:p>
                    <a:p>
                      <a:r>
                        <a:rPr lang="en-US" sz="2400" dirty="0"/>
                        <a:t>-drugs –morphine</a:t>
                      </a:r>
                    </a:p>
                    <a:p>
                      <a:r>
                        <a:rPr lang="en-US" sz="2400" dirty="0"/>
                        <a:t>-hypoxia</a:t>
                      </a:r>
                    </a:p>
                    <a:p>
                      <a:r>
                        <a:rPr lang="en-US" sz="2400" dirty="0"/>
                        <a:t>-uremia</a:t>
                      </a:r>
                    </a:p>
                    <a:p>
                      <a:r>
                        <a:rPr lang="en-US" sz="2400" dirty="0"/>
                        <a:t>-acidosis</a:t>
                      </a:r>
                    </a:p>
                    <a:p>
                      <a:r>
                        <a:rPr lang="en-US" sz="2400" dirty="0"/>
                        <a:t>-smells </a:t>
                      </a:r>
                    </a:p>
                    <a:p>
                      <a:r>
                        <a:rPr lang="en-US" sz="2400" dirty="0"/>
                        <a:t>-motion sickness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316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730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44AAE-1C1A-42EC-833F-2A4997509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52BBD-6ECA-40E8-91FF-446AB5C9F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25287"/>
            <a:ext cx="11701670" cy="6267588"/>
          </a:xfrm>
        </p:spPr>
        <p:txBody>
          <a:bodyPr/>
          <a:lstStyle/>
          <a:p>
            <a:r>
              <a:rPr lang="en-US" dirty="0"/>
              <a:t>Effect of vomiting </a:t>
            </a:r>
          </a:p>
          <a:p>
            <a:r>
              <a:rPr lang="en-US" dirty="0"/>
              <a:t>1-dehydration ---due to loss of fluids ---lead to hypotension , </a:t>
            </a:r>
            <a:r>
              <a:rPr lang="en-US" dirty="0" err="1"/>
              <a:t>tachcardia</a:t>
            </a:r>
            <a:endParaRPr lang="en-US" dirty="0"/>
          </a:p>
          <a:p>
            <a:r>
              <a:rPr lang="en-US" dirty="0"/>
              <a:t>2-alkalosis ---due to loss of acids</a:t>
            </a:r>
          </a:p>
          <a:p>
            <a:r>
              <a:rPr lang="en-US" dirty="0"/>
              <a:t>3-hypokalemia ---due to loss of potassium</a:t>
            </a:r>
          </a:p>
        </p:txBody>
      </p:sp>
    </p:spTree>
    <p:extLst>
      <p:ext uri="{BB962C8B-B14F-4D97-AF65-F5344CB8AC3E}">
        <p14:creationId xmlns:p14="http://schemas.microsoft.com/office/powerpoint/2010/main" val="3573726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5D3-5A20-4733-B7C3-C70CAB11C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D2B02-1F86-4131-97F4-4B9DF9CD4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1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C8955-D32E-46DA-8B9D-6BE377CA4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5B3D8-8264-4872-9355-AB3D00E94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92765"/>
            <a:ext cx="11887200" cy="6559826"/>
          </a:xfrm>
        </p:spPr>
        <p:txBody>
          <a:bodyPr/>
          <a:lstStyle/>
          <a:p>
            <a:r>
              <a:rPr lang="en-US" dirty="0"/>
              <a:t>Action of gastrin hormone </a:t>
            </a:r>
          </a:p>
          <a:p>
            <a:r>
              <a:rPr lang="en-US" dirty="0"/>
              <a:t>-gastrin stimulates HCL secretion , pepsin secretion (change pepsinogen to pepsin and provide the acidic pH needed for action of pepsin )</a:t>
            </a:r>
          </a:p>
          <a:p>
            <a:r>
              <a:rPr lang="en-US" dirty="0"/>
              <a:t>-contract LES</a:t>
            </a:r>
          </a:p>
          <a:p>
            <a:r>
              <a:rPr lang="en-US" dirty="0"/>
              <a:t>-it stimulates growth of GIT mucosa</a:t>
            </a:r>
          </a:p>
          <a:p>
            <a:r>
              <a:rPr lang="en-US" dirty="0" err="1"/>
              <a:t>Zolinger</a:t>
            </a:r>
            <a:r>
              <a:rPr lang="en-US" dirty="0"/>
              <a:t> Ellison syndrome -----</a:t>
            </a:r>
            <a:r>
              <a:rPr lang="en-US" dirty="0" err="1"/>
              <a:t>hypergastrinoma</a:t>
            </a:r>
            <a:r>
              <a:rPr lang="en-US" dirty="0"/>
              <a:t> ----increase gastrin hormone ----increase HCL secretion ------duodenal ulcer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6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A6172-3AEE-40AB-B097-9ECB4E95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DB58C7-D344-4EF8-A457-CA9F7B31F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98783"/>
            <a:ext cx="11728174" cy="6294092"/>
          </a:xfrm>
        </p:spPr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CCK ( </a:t>
            </a:r>
            <a:r>
              <a:rPr lang="en-US" dirty="0" err="1">
                <a:highlight>
                  <a:srgbClr val="FFFF00"/>
                </a:highlight>
              </a:rPr>
              <a:t>cholycystokinin</a:t>
            </a:r>
            <a:r>
              <a:rPr lang="en-US" dirty="0">
                <a:highlight>
                  <a:srgbClr val="FFFF00"/>
                </a:highlight>
              </a:rPr>
              <a:t> – pancreozymin )</a:t>
            </a:r>
          </a:p>
          <a:p>
            <a:r>
              <a:rPr lang="en-US" dirty="0"/>
              <a:t>-secreted by APUD cells in upper small intestine </a:t>
            </a:r>
          </a:p>
          <a:p>
            <a:r>
              <a:rPr lang="en-US" dirty="0"/>
              <a:t>-It is secreted due to presence of the followings in small intestine </a:t>
            </a:r>
          </a:p>
          <a:p>
            <a:r>
              <a:rPr lang="en-US" dirty="0"/>
              <a:t>*polypeptides, fat, amino acids, bile salts</a:t>
            </a:r>
          </a:p>
          <a:p>
            <a:r>
              <a:rPr lang="en-US" dirty="0"/>
              <a:t>-Actions of CCK </a:t>
            </a:r>
          </a:p>
          <a:p>
            <a:r>
              <a:rPr lang="en-US" dirty="0"/>
              <a:t>*evacuate gall bladder </a:t>
            </a:r>
          </a:p>
          <a:p>
            <a:r>
              <a:rPr lang="en-US" dirty="0"/>
              <a:t>*stimulates </a:t>
            </a:r>
            <a:r>
              <a:rPr lang="en-US" dirty="0" err="1"/>
              <a:t>pancrease</a:t>
            </a:r>
            <a:r>
              <a:rPr lang="en-US" dirty="0"/>
              <a:t> to secrete secretion </a:t>
            </a:r>
          </a:p>
          <a:p>
            <a:r>
              <a:rPr lang="en-US" dirty="0"/>
              <a:t>rich in enzymes</a:t>
            </a:r>
          </a:p>
          <a:p>
            <a:r>
              <a:rPr lang="en-US" dirty="0"/>
              <a:t>Poor in HCO3-</a:t>
            </a:r>
          </a:p>
          <a:p>
            <a:r>
              <a:rPr lang="en-US" dirty="0"/>
              <a:t>Small in volume</a:t>
            </a:r>
          </a:p>
          <a:p>
            <a:r>
              <a:rPr lang="en-US" dirty="0"/>
              <a:t>-inhibit gastrin secretion ( inhibit HCL secretion and gastric motility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7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2DDE5-CBBF-422D-9439-78037DD2C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31A32-101D-464D-86EA-A74AAB912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185530"/>
            <a:ext cx="11834192" cy="6307345"/>
          </a:xfrm>
        </p:spPr>
        <p:txBody>
          <a:bodyPr>
            <a:normAutofit lnSpcReduction="10000"/>
          </a:bodyPr>
          <a:lstStyle/>
          <a:p>
            <a:r>
              <a:rPr lang="en-US" dirty="0">
                <a:highlight>
                  <a:srgbClr val="FFFF00"/>
                </a:highlight>
              </a:rPr>
              <a:t>Secretin hormone </a:t>
            </a:r>
          </a:p>
          <a:p>
            <a:r>
              <a:rPr lang="en-US" dirty="0"/>
              <a:t>-it is polypeptide </a:t>
            </a:r>
          </a:p>
          <a:p>
            <a:r>
              <a:rPr lang="en-US" dirty="0"/>
              <a:t>-secreted by APUD cells in small intestine and duodenum</a:t>
            </a:r>
          </a:p>
          <a:p>
            <a:r>
              <a:rPr lang="en-US" dirty="0"/>
              <a:t>-It is secreted due to </a:t>
            </a:r>
          </a:p>
          <a:p>
            <a:r>
              <a:rPr lang="en-US" dirty="0"/>
              <a:t>Decrease pH of the duodenum due to acidity from the acid chyme reaching duodenum from stomach</a:t>
            </a:r>
          </a:p>
          <a:p>
            <a:r>
              <a:rPr lang="en-US" dirty="0"/>
              <a:t>Actions of secretin hormone </a:t>
            </a:r>
          </a:p>
          <a:p>
            <a:r>
              <a:rPr lang="en-US" dirty="0"/>
              <a:t>*inhibit HCL secretion </a:t>
            </a:r>
          </a:p>
          <a:p>
            <a:r>
              <a:rPr lang="en-US" dirty="0"/>
              <a:t>*inhibit HCL secretion and inhibit gastric motility (emptying )</a:t>
            </a:r>
          </a:p>
          <a:p>
            <a:r>
              <a:rPr lang="en-US" dirty="0"/>
              <a:t>*stimulates </a:t>
            </a:r>
            <a:r>
              <a:rPr lang="en-US" dirty="0" err="1"/>
              <a:t>pancrease</a:t>
            </a:r>
            <a:r>
              <a:rPr lang="en-US" dirty="0"/>
              <a:t> to secrete large volume of aqueous secretion</a:t>
            </a:r>
          </a:p>
          <a:p>
            <a:r>
              <a:rPr lang="en-US" dirty="0"/>
              <a:t>Poor in enzymes </a:t>
            </a:r>
          </a:p>
          <a:p>
            <a:r>
              <a:rPr lang="en-US" dirty="0"/>
              <a:t>Rich in HCO3-(elevate pH in duodenum to reach neutrality for action of enzymes )</a:t>
            </a:r>
          </a:p>
        </p:txBody>
      </p:sp>
    </p:spTree>
    <p:extLst>
      <p:ext uri="{BB962C8B-B14F-4D97-AF65-F5344CB8AC3E}">
        <p14:creationId xmlns:p14="http://schemas.microsoft.com/office/powerpoint/2010/main" val="149627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91836-FDE8-4B60-86F5-2EDB1A51C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4CC1B-92FC-44CF-ABC1-2BC6A82DA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85530"/>
            <a:ext cx="11860696" cy="6480313"/>
          </a:xfrm>
        </p:spPr>
        <p:txBody>
          <a:bodyPr/>
          <a:lstStyle/>
          <a:p>
            <a:r>
              <a:rPr lang="en-US" dirty="0"/>
              <a:t>Cigarette smoking -----inhibit secretin -----no HCO3-    the pH in duodenum become more acidic -----duodenal ulcer </a:t>
            </a:r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Gastric inhibitor peptide hormone (GIP )</a:t>
            </a:r>
          </a:p>
          <a:p>
            <a:r>
              <a:rPr lang="en-US" dirty="0"/>
              <a:t>-secreted by APUD cells in upper small intestine </a:t>
            </a:r>
          </a:p>
          <a:p>
            <a:r>
              <a:rPr lang="en-US" dirty="0"/>
              <a:t>-It is secreted due to</a:t>
            </a:r>
          </a:p>
          <a:p>
            <a:r>
              <a:rPr lang="en-US" dirty="0"/>
              <a:t>*presence of carbohydrates and fats</a:t>
            </a:r>
          </a:p>
          <a:p>
            <a:r>
              <a:rPr lang="en-US" dirty="0"/>
              <a:t>*decrease pH in upper small intestine </a:t>
            </a:r>
          </a:p>
          <a:p>
            <a:r>
              <a:rPr lang="en-US" dirty="0"/>
              <a:t>-Actions of GIP</a:t>
            </a:r>
          </a:p>
          <a:p>
            <a:r>
              <a:rPr lang="en-US" dirty="0"/>
              <a:t>*stimulates insulin secretion</a:t>
            </a:r>
          </a:p>
          <a:p>
            <a:r>
              <a:rPr lang="en-US" dirty="0"/>
              <a:t>*inhibit GIT secretion and motility</a:t>
            </a:r>
          </a:p>
        </p:txBody>
      </p:sp>
    </p:spTree>
    <p:extLst>
      <p:ext uri="{BB962C8B-B14F-4D97-AF65-F5344CB8AC3E}">
        <p14:creationId xmlns:p14="http://schemas.microsoft.com/office/powerpoint/2010/main" val="161113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D0913-7989-4764-9A68-A758F256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05FDC-2169-444D-95FD-5E2E63178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225286"/>
            <a:ext cx="11608905" cy="6453809"/>
          </a:xfrm>
        </p:spPr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Vasoactive intestinal peptide (VIP )</a:t>
            </a:r>
          </a:p>
          <a:p>
            <a:r>
              <a:rPr lang="en-US" dirty="0"/>
              <a:t>-it is secreted by APUD cells in upper small intestine </a:t>
            </a:r>
          </a:p>
          <a:p>
            <a:r>
              <a:rPr lang="en-US" dirty="0"/>
              <a:t>-It is stimulated due to</a:t>
            </a:r>
          </a:p>
          <a:p>
            <a:r>
              <a:rPr lang="en-US" dirty="0"/>
              <a:t>*presence of digestive products in upper small intestine</a:t>
            </a:r>
          </a:p>
          <a:p>
            <a:r>
              <a:rPr lang="en-US" dirty="0"/>
              <a:t>Actions of VIP</a:t>
            </a:r>
          </a:p>
          <a:p>
            <a:r>
              <a:rPr lang="en-US" dirty="0"/>
              <a:t>*dilate intestinal </a:t>
            </a:r>
            <a:r>
              <a:rPr lang="en-US" dirty="0" err="1"/>
              <a:t>vessles</a:t>
            </a:r>
            <a:endParaRPr lang="en-US" dirty="0"/>
          </a:p>
          <a:p>
            <a:r>
              <a:rPr lang="en-US" dirty="0"/>
              <a:t>*inhibit HCl secretion</a:t>
            </a:r>
          </a:p>
          <a:p>
            <a:r>
              <a:rPr lang="en-US" dirty="0"/>
              <a:t>*stimulate </a:t>
            </a:r>
            <a:r>
              <a:rPr lang="en-US" dirty="0" err="1"/>
              <a:t>pancrease</a:t>
            </a:r>
            <a:r>
              <a:rPr lang="en-US" dirty="0"/>
              <a:t> to secrete HCO3-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323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54CDB-429C-4B63-9799-2002FDC3C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CA2B7-7ABC-4CA3-87DB-D298DFC49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5" y="198783"/>
            <a:ext cx="11635408" cy="6294092"/>
          </a:xfrm>
        </p:spPr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Motilin </a:t>
            </a:r>
          </a:p>
          <a:p>
            <a:r>
              <a:rPr lang="en-US" dirty="0"/>
              <a:t>-secreted by cells in upper small intestine due to digestive products in it</a:t>
            </a:r>
          </a:p>
          <a:p>
            <a:r>
              <a:rPr lang="en-US" dirty="0"/>
              <a:t>Actions of motilin</a:t>
            </a:r>
          </a:p>
          <a:p>
            <a:r>
              <a:rPr lang="en-US" dirty="0"/>
              <a:t>*contract LES</a:t>
            </a:r>
          </a:p>
          <a:p>
            <a:r>
              <a:rPr lang="en-US" dirty="0"/>
              <a:t>*stimulate duodenal motility</a:t>
            </a:r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Somatostatin (GHRIH)</a:t>
            </a:r>
          </a:p>
          <a:p>
            <a:r>
              <a:rPr lang="en-US" dirty="0"/>
              <a:t>-secreted from upper small intestine</a:t>
            </a:r>
          </a:p>
          <a:p>
            <a:r>
              <a:rPr lang="en-US" dirty="0"/>
              <a:t>-due to HCL presence in acid chyme reaching duodenum</a:t>
            </a:r>
          </a:p>
          <a:p>
            <a:r>
              <a:rPr lang="en-US" dirty="0"/>
              <a:t>-it inhibits gastric motility and secretion</a:t>
            </a:r>
          </a:p>
          <a:p>
            <a:r>
              <a:rPr lang="en-US" dirty="0"/>
              <a:t>-inhibit pancreatic secretion ( both enzymes and hormones)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88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BFD91-9DF1-464A-991E-7EBAC4F73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CB977-8CE5-4BF1-92F1-76C85B121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72278"/>
            <a:ext cx="11714921" cy="6440557"/>
          </a:xfrm>
        </p:spPr>
        <p:txBody>
          <a:bodyPr/>
          <a:lstStyle/>
          <a:p>
            <a:r>
              <a:rPr lang="en-US" dirty="0"/>
              <a:t>Swallowing  - deglutition </a:t>
            </a:r>
          </a:p>
          <a:p>
            <a:r>
              <a:rPr lang="en-US" dirty="0"/>
              <a:t>-its center is in medulla</a:t>
            </a:r>
          </a:p>
          <a:p>
            <a:r>
              <a:rPr lang="en-US" dirty="0"/>
              <a:t>-it begins voluntary and end involuntarily</a:t>
            </a:r>
          </a:p>
          <a:p>
            <a:r>
              <a:rPr lang="en-US" dirty="0"/>
              <a:t>-phases </a:t>
            </a:r>
          </a:p>
          <a:p>
            <a:r>
              <a:rPr lang="en-US" dirty="0"/>
              <a:t>1-Buccal phase </a:t>
            </a:r>
          </a:p>
          <a:p>
            <a:r>
              <a:rPr lang="en-US" dirty="0"/>
              <a:t>*voluntary</a:t>
            </a:r>
          </a:p>
          <a:p>
            <a:r>
              <a:rPr lang="en-US" dirty="0"/>
              <a:t>*food is mixed with saliva ----bolus </a:t>
            </a:r>
          </a:p>
          <a:p>
            <a:r>
              <a:rPr lang="en-US" dirty="0"/>
              <a:t>*tongue is elevated up</a:t>
            </a:r>
          </a:p>
          <a:p>
            <a:r>
              <a:rPr lang="en-US" dirty="0"/>
              <a:t>*bolus is rolled back</a:t>
            </a:r>
          </a:p>
          <a:p>
            <a:r>
              <a:rPr lang="en-US" dirty="0"/>
              <a:t>*contraction of mylohyoid muscle ----push bolus to pharynx</a:t>
            </a:r>
          </a:p>
        </p:txBody>
      </p:sp>
    </p:spTree>
    <p:extLst>
      <p:ext uri="{BB962C8B-B14F-4D97-AF65-F5344CB8AC3E}">
        <p14:creationId xmlns:p14="http://schemas.microsoft.com/office/powerpoint/2010/main" val="1179720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255A9-045A-4256-AF70-FCCE2B6DE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334AF-E58F-4D67-A4C1-EF2A8BFF5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45774"/>
            <a:ext cx="11781182" cy="6533322"/>
          </a:xfrm>
        </p:spPr>
        <p:txBody>
          <a:bodyPr/>
          <a:lstStyle/>
          <a:p>
            <a:r>
              <a:rPr lang="en-US" dirty="0"/>
              <a:t>Pharyngeal phase </a:t>
            </a:r>
          </a:p>
          <a:p>
            <a:r>
              <a:rPr lang="en-US" dirty="0"/>
              <a:t>Involuntary phase</a:t>
            </a:r>
          </a:p>
          <a:p>
            <a:r>
              <a:rPr lang="en-US" dirty="0"/>
              <a:t>Presence of bolus of food in pharynx stimulates receptors and initiates reflex </a:t>
            </a:r>
          </a:p>
          <a:p>
            <a:r>
              <a:rPr lang="en-US" dirty="0"/>
              <a:t>Afferent ----5</a:t>
            </a:r>
            <a:r>
              <a:rPr lang="en-US" baseline="30000" dirty="0"/>
              <a:t>th</a:t>
            </a:r>
            <a:r>
              <a:rPr lang="en-US" dirty="0"/>
              <a:t> , 9</a:t>
            </a:r>
            <a:r>
              <a:rPr lang="en-US" baseline="30000" dirty="0"/>
              <a:t>th</a:t>
            </a:r>
            <a:r>
              <a:rPr lang="en-US" dirty="0"/>
              <a:t> cranial nerves</a:t>
            </a:r>
          </a:p>
          <a:p>
            <a:r>
              <a:rPr lang="en-US" dirty="0"/>
              <a:t>Center ----medulla</a:t>
            </a:r>
          </a:p>
          <a:p>
            <a:r>
              <a:rPr lang="en-US" dirty="0"/>
              <a:t>Efferent ---5, 7,9,12 cranial nerves</a:t>
            </a:r>
          </a:p>
          <a:p>
            <a:r>
              <a:rPr lang="en-US" dirty="0"/>
              <a:t>Effect ----successive contractions push bolus of food to esophagus</a:t>
            </a:r>
          </a:p>
          <a:p>
            <a:r>
              <a:rPr lang="en-US" dirty="0"/>
              <a:t>Then the UES relaxes ---food pass to esophagus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37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837</Words>
  <Application>Microsoft Office PowerPoint</Application>
  <PresentationFormat>Widescreen</PresentationFormat>
  <Paragraphs>128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Dr.Ashraf Kotb-ellatief Ali</dc:creator>
  <cp:lastModifiedBy>Dr.Ashraf Kotb-ellatief Ali</cp:lastModifiedBy>
  <cp:revision>12</cp:revision>
  <dcterms:created xsi:type="dcterms:W3CDTF">2022-12-11T17:29:34Z</dcterms:created>
  <dcterms:modified xsi:type="dcterms:W3CDTF">2022-12-12T08:27:11Z</dcterms:modified>
</cp:coreProperties>
</file>