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341" r:id="rId2"/>
    <p:sldId id="342" r:id="rId3"/>
    <p:sldId id="343" r:id="rId4"/>
    <p:sldId id="344" r:id="rId5"/>
    <p:sldId id="345" r:id="rId6"/>
    <p:sldId id="346" r:id="rId7"/>
    <p:sldId id="347" r:id="rId8"/>
    <p:sldId id="348" r:id="rId9"/>
    <p:sldId id="349" r:id="rId10"/>
    <p:sldId id="350" r:id="rId11"/>
    <p:sldId id="351" r:id="rId12"/>
    <p:sldId id="352" r:id="rId13"/>
    <p:sldId id="353" r:id="rId14"/>
    <p:sldId id="354" r:id="rId15"/>
    <p:sldId id="355" r:id="rId16"/>
    <p:sldId id="356" r:id="rId17"/>
    <p:sldId id="357" r:id="rId18"/>
    <p:sldId id="358" r:id="rId19"/>
    <p:sldId id="359" r:id="rId20"/>
    <p:sldId id="360" r:id="rId21"/>
    <p:sldId id="361" r:id="rId22"/>
    <p:sldId id="362" r:id="rId23"/>
    <p:sldId id="363" r:id="rId24"/>
    <p:sldId id="364" r:id="rId25"/>
    <p:sldId id="365" r:id="rId26"/>
    <p:sldId id="366" r:id="rId27"/>
    <p:sldId id="367" r:id="rId28"/>
    <p:sldId id="368" r:id="rId29"/>
    <p:sldId id="369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B4AB42-E0A0-4414-88A8-E3BCE313C353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170B4C-AFDE-456D-A12E-93D1295E6B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3980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76752-4633-44DD-A66A-67081835EA8F}" type="datetimeFigureOut">
              <a:rPr lang="en-US" smtClean="0"/>
              <a:pPr/>
              <a:t>9/29/2025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56BCB-C2FE-4CBE-A8F2-6874097DD9D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3045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76752-4633-44DD-A66A-67081835EA8F}" type="datetimeFigureOut">
              <a:rPr lang="en-US" smtClean="0"/>
              <a:pPr/>
              <a:t>9/29/2025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56BCB-C2FE-4CBE-A8F2-6874097DD9D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2688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76752-4633-44DD-A66A-67081835EA8F}" type="datetimeFigureOut">
              <a:rPr lang="en-US" smtClean="0"/>
              <a:pPr/>
              <a:t>9/29/2025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56BCB-C2FE-4CBE-A8F2-6874097DD9D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3537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76752-4633-44DD-A66A-67081835EA8F}" type="datetimeFigureOut">
              <a:rPr lang="en-US" smtClean="0"/>
              <a:pPr/>
              <a:t>9/29/2025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56BCB-C2FE-4CBE-A8F2-6874097DD9D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78661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76752-4633-44DD-A66A-67081835EA8F}" type="datetimeFigureOut">
              <a:rPr lang="en-US" smtClean="0"/>
              <a:pPr/>
              <a:t>9/29/2025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56BCB-C2FE-4CBE-A8F2-6874097DD9D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6397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76752-4633-44DD-A66A-67081835EA8F}" type="datetimeFigureOut">
              <a:rPr lang="en-US" smtClean="0"/>
              <a:pPr/>
              <a:t>9/29/2025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56BCB-C2FE-4CBE-A8F2-6874097DD9D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5543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76752-4633-44DD-A66A-67081835EA8F}" type="datetimeFigureOut">
              <a:rPr lang="en-US" smtClean="0"/>
              <a:pPr/>
              <a:t>9/29/2025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56BCB-C2FE-4CBE-A8F2-6874097DD9D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7877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76752-4633-44DD-A66A-67081835EA8F}" type="datetimeFigureOut">
              <a:rPr lang="en-US" smtClean="0"/>
              <a:pPr/>
              <a:t>9/29/2025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56BCB-C2FE-4CBE-A8F2-6874097DD9D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65681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76752-4633-44DD-A66A-67081835EA8F}" type="datetimeFigureOut">
              <a:rPr lang="en-US" smtClean="0"/>
              <a:pPr/>
              <a:t>9/29/2025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56BCB-C2FE-4CBE-A8F2-6874097DD9D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8327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76752-4633-44DD-A66A-67081835EA8F}" type="datetimeFigureOut">
              <a:rPr lang="en-US" smtClean="0"/>
              <a:pPr/>
              <a:t>9/29/2025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56BCB-C2FE-4CBE-A8F2-6874097DD9D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197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76752-4633-44DD-A66A-67081835EA8F}" type="datetimeFigureOut">
              <a:rPr lang="en-US" smtClean="0"/>
              <a:pPr/>
              <a:t>9/29/2025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56BCB-C2FE-4CBE-A8F2-6874097DD9D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8261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076752-4633-44DD-A66A-67081835EA8F}" type="datetimeFigureOut">
              <a:rPr lang="en-US" smtClean="0"/>
              <a:pPr/>
              <a:t>9/29/2025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C56BCB-C2FE-4CBE-A8F2-6874097DD9D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7248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27709"/>
            <a:ext cx="9047018" cy="6677891"/>
          </a:xfrm>
        </p:spPr>
        <p:txBody>
          <a:bodyPr/>
          <a:lstStyle/>
          <a:p>
            <a:r>
              <a:rPr lang="en-US" dirty="0"/>
              <a:t>Muscle:</a:t>
            </a:r>
          </a:p>
          <a:p>
            <a:r>
              <a:rPr lang="en-US" dirty="0"/>
              <a:t>Neuromuscular junction:</a:t>
            </a:r>
          </a:p>
          <a:p>
            <a:r>
              <a:rPr lang="en-US" dirty="0"/>
              <a:t>Neuromuscular transmission:</a:t>
            </a:r>
          </a:p>
          <a:p>
            <a:r>
              <a:rPr lang="en-US" dirty="0"/>
              <a:t>Motor end </a:t>
            </a:r>
            <a:r>
              <a:rPr lang="en-US" dirty="0" err="1"/>
              <a:t>plate:junction</a:t>
            </a:r>
            <a:r>
              <a:rPr lang="en-US" dirty="0"/>
              <a:t> between motor nerve and muscle</a:t>
            </a:r>
          </a:p>
          <a:p>
            <a:endParaRPr lang="en-US" dirty="0"/>
          </a:p>
          <a:p>
            <a:r>
              <a:rPr lang="en-US" dirty="0"/>
              <a:t>Events of neuromuscular transmission: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13463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0"/>
            <a:ext cx="8915400" cy="67056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Relaxation:</a:t>
            </a:r>
          </a:p>
          <a:p>
            <a:r>
              <a:rPr lang="en-US" dirty="0"/>
              <a:t>-</a:t>
            </a:r>
            <a:r>
              <a:rPr lang="en-US" dirty="0" err="1"/>
              <a:t>Ca</a:t>
            </a:r>
            <a:r>
              <a:rPr lang="en-US" dirty="0"/>
              <a:t>++ is removed from cytoplasm actively ---to the sarcoplasmic reticulum.</a:t>
            </a:r>
          </a:p>
          <a:p>
            <a:r>
              <a:rPr lang="en-US" dirty="0"/>
              <a:t>-break complex</a:t>
            </a:r>
          </a:p>
          <a:p>
            <a:r>
              <a:rPr lang="en-US" dirty="0"/>
              <a:t>-</a:t>
            </a:r>
            <a:r>
              <a:rPr lang="en-US" dirty="0" err="1"/>
              <a:t>tropomyosin</a:t>
            </a:r>
            <a:r>
              <a:rPr lang="en-US" dirty="0"/>
              <a:t> return to cover active site of actin</a:t>
            </a:r>
          </a:p>
          <a:p>
            <a:r>
              <a:rPr lang="en-US" dirty="0"/>
              <a:t>-relaxation</a:t>
            </a:r>
          </a:p>
          <a:p>
            <a:endParaRPr lang="en-US" dirty="0"/>
          </a:p>
          <a:p>
            <a:r>
              <a:rPr lang="en-US" dirty="0"/>
              <a:t>All Or Non law:</a:t>
            </a:r>
          </a:p>
          <a:p>
            <a:r>
              <a:rPr lang="en-US" dirty="0" err="1"/>
              <a:t>Def</a:t>
            </a:r>
            <a:r>
              <a:rPr lang="en-US" dirty="0"/>
              <a:t>: the muscle either contract maximally OR does not contract at all </a:t>
            </a:r>
          </a:p>
          <a:p>
            <a:r>
              <a:rPr lang="en-US" dirty="0"/>
              <a:t>        *the nerve, muscle, cardiac muscle, visceral </a:t>
            </a:r>
          </a:p>
          <a:p>
            <a:r>
              <a:rPr lang="en-US" dirty="0"/>
              <a:t>          muscle obey all or non law</a:t>
            </a:r>
          </a:p>
        </p:txBody>
      </p:sp>
    </p:spTree>
    <p:extLst>
      <p:ext uri="{BB962C8B-B14F-4D97-AF65-F5344CB8AC3E}">
        <p14:creationId xmlns:p14="http://schemas.microsoft.com/office/powerpoint/2010/main" val="13493260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915400" cy="6629400"/>
          </a:xfrm>
        </p:spPr>
        <p:txBody>
          <a:bodyPr/>
          <a:lstStyle/>
          <a:p>
            <a:r>
              <a:rPr lang="en-US" dirty="0"/>
              <a:t>Types of skeletal muscle contraction:</a:t>
            </a:r>
          </a:p>
          <a:p>
            <a:r>
              <a:rPr lang="en-US" dirty="0"/>
              <a:t>Isotonic contraction: muscle shorten----tension remain constant</a:t>
            </a:r>
          </a:p>
          <a:p>
            <a:endParaRPr lang="en-US" dirty="0"/>
          </a:p>
          <a:p>
            <a:r>
              <a:rPr lang="en-US" dirty="0"/>
              <a:t>Isometric contraction: tension increase while length of muscle remain constant</a:t>
            </a:r>
          </a:p>
        </p:txBody>
      </p:sp>
    </p:spTree>
    <p:extLst>
      <p:ext uri="{BB962C8B-B14F-4D97-AF65-F5344CB8AC3E}">
        <p14:creationId xmlns:p14="http://schemas.microsoft.com/office/powerpoint/2010/main" val="29753788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3160973"/>
              </p:ext>
            </p:extLst>
          </p:nvPr>
        </p:nvGraphicFramePr>
        <p:xfrm>
          <a:off x="76200" y="0"/>
          <a:ext cx="8991600" cy="68484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9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9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97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4772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Isometric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isotonic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7725">
                <a:tc>
                  <a:txBody>
                    <a:bodyPr/>
                    <a:lstStyle/>
                    <a:p>
                      <a:r>
                        <a:rPr lang="en-US" dirty="0"/>
                        <a:t>length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constant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Decrease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7725">
                <a:tc>
                  <a:txBody>
                    <a:bodyPr/>
                    <a:lstStyle/>
                    <a:p>
                      <a:r>
                        <a:rPr lang="en-US" dirty="0"/>
                        <a:t>Tension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increase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Constant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47725">
                <a:tc>
                  <a:txBody>
                    <a:bodyPr/>
                    <a:lstStyle/>
                    <a:p>
                      <a:r>
                        <a:rPr lang="en-US" dirty="0"/>
                        <a:t>work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 work done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Work is done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47725">
                <a:tc>
                  <a:txBody>
                    <a:bodyPr/>
                    <a:lstStyle/>
                    <a:p>
                      <a:r>
                        <a:rPr lang="en-US" dirty="0" err="1"/>
                        <a:t>Effeciency</a:t>
                      </a:r>
                      <a:r>
                        <a:rPr lang="en-US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Zero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47725">
                <a:tc>
                  <a:txBody>
                    <a:bodyPr/>
                    <a:lstStyle/>
                    <a:p>
                      <a:r>
                        <a:rPr lang="en-US" dirty="0"/>
                        <a:t>Energy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Less energy consumption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More energy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47725">
                <a:tc>
                  <a:txBody>
                    <a:bodyPr/>
                    <a:lstStyle/>
                    <a:p>
                      <a:r>
                        <a:rPr lang="en-US" dirty="0"/>
                        <a:t>Time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Less 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Long duration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47725">
                <a:tc>
                  <a:txBody>
                    <a:bodyPr/>
                    <a:lstStyle/>
                    <a:p>
                      <a:r>
                        <a:rPr lang="en-US" dirty="0"/>
                        <a:t>Example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Muscle contract to move weight which is too heavy to be removed or (push the wall)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Contract muscle---lift object—body moves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74587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991600" cy="6629400"/>
          </a:xfrm>
        </p:spPr>
        <p:txBody>
          <a:bodyPr/>
          <a:lstStyle/>
          <a:p>
            <a:r>
              <a:rPr lang="en-US" dirty="0"/>
              <a:t>Most muscles contract as a mixture of isometric &amp; isotonic </a:t>
            </a:r>
            <a:r>
              <a:rPr lang="en-US" dirty="0" err="1"/>
              <a:t>contractios</a:t>
            </a:r>
            <a:endParaRPr lang="en-US" dirty="0"/>
          </a:p>
          <a:p>
            <a:r>
              <a:rPr lang="en-US" dirty="0"/>
              <a:t>Muscles start contraction isometric &amp; completed isotonic</a:t>
            </a:r>
          </a:p>
          <a:p>
            <a:endParaRPr lang="en-US" dirty="0"/>
          </a:p>
          <a:p>
            <a:r>
              <a:rPr lang="en-US" dirty="0"/>
              <a:t>Factors affect muscle contraction:</a:t>
            </a:r>
          </a:p>
          <a:p>
            <a:r>
              <a:rPr lang="en-US" dirty="0"/>
              <a:t>1-muscle fiber</a:t>
            </a:r>
          </a:p>
          <a:p>
            <a:r>
              <a:rPr lang="en-US" dirty="0"/>
              <a:t>2-stimulus</a:t>
            </a:r>
          </a:p>
          <a:p>
            <a:r>
              <a:rPr lang="en-US" dirty="0"/>
              <a:t>3-length tension relation ship</a:t>
            </a:r>
          </a:p>
          <a:p>
            <a:r>
              <a:rPr lang="en-US" dirty="0"/>
              <a:t>4-load velocity relation</a:t>
            </a:r>
          </a:p>
          <a:p>
            <a:r>
              <a:rPr lang="en-US" dirty="0"/>
              <a:t>5-muscle fatigue</a:t>
            </a:r>
          </a:p>
        </p:txBody>
      </p:sp>
    </p:spTree>
    <p:extLst>
      <p:ext uri="{BB962C8B-B14F-4D97-AF65-F5344CB8AC3E}">
        <p14:creationId xmlns:p14="http://schemas.microsoft.com/office/powerpoint/2010/main" val="881248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flipH="1">
            <a:off x="228600" y="76200"/>
            <a:ext cx="8763000" cy="6636656"/>
          </a:xfrm>
        </p:spPr>
        <p:txBody>
          <a:bodyPr/>
          <a:lstStyle/>
          <a:p>
            <a:r>
              <a:rPr lang="en-US" dirty="0"/>
              <a:t>1- muscle fiber:</a:t>
            </a:r>
          </a:p>
          <a:p>
            <a:r>
              <a:rPr lang="en-US" dirty="0"/>
              <a:t>Each muscle is formed of slow fibers &amp; fast fibers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5834876"/>
              </p:ext>
            </p:extLst>
          </p:nvPr>
        </p:nvGraphicFramePr>
        <p:xfrm>
          <a:off x="152400" y="1295400"/>
          <a:ext cx="8839200" cy="5410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1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19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76275">
                <a:tc>
                  <a:txBody>
                    <a:bodyPr/>
                    <a:lstStyle/>
                    <a:p>
                      <a:r>
                        <a:rPr lang="en-US" dirty="0"/>
                        <a:t>Slow fibers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Fast fibers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6275">
                <a:tc>
                  <a:txBody>
                    <a:bodyPr/>
                    <a:lstStyle/>
                    <a:p>
                      <a:r>
                        <a:rPr lang="en-US" dirty="0"/>
                        <a:t>Small muscle fibers----supplied by slow conducting</a:t>
                      </a:r>
                      <a:r>
                        <a:rPr lang="en-US" baseline="0" dirty="0"/>
                        <a:t> fibers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Large fibers---supplied</a:t>
                      </a:r>
                      <a:r>
                        <a:rPr lang="en-US" baseline="0" dirty="0"/>
                        <a:t> by rapid conducting fibers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6275">
                <a:tc>
                  <a:txBody>
                    <a:bodyPr/>
                    <a:lstStyle/>
                    <a:p>
                      <a:r>
                        <a:rPr lang="en-US" dirty="0"/>
                        <a:t>Contain many OXIDATIVE enzymes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Contain many GLYCOLYTIC enzymes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6275">
                <a:tc>
                  <a:txBody>
                    <a:bodyPr/>
                    <a:lstStyle/>
                    <a:p>
                      <a:r>
                        <a:rPr lang="en-US" dirty="0"/>
                        <a:t>Have low ATPase activity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Have high ATPase activity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6275">
                <a:tc>
                  <a:txBody>
                    <a:bodyPr/>
                    <a:lstStyle/>
                    <a:p>
                      <a:r>
                        <a:rPr lang="en-US" dirty="0"/>
                        <a:t>Red due to ---contain myoglobin</a:t>
                      </a:r>
                    </a:p>
                    <a:p>
                      <a:r>
                        <a:rPr lang="en-US" dirty="0"/>
                        <a:t>                         has</a:t>
                      </a:r>
                      <a:r>
                        <a:rPr lang="en-US" baseline="0" dirty="0"/>
                        <a:t> high blood supply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Pale due to---less blood supply</a:t>
                      </a:r>
                    </a:p>
                    <a:p>
                      <a:r>
                        <a:rPr lang="en-US" dirty="0"/>
                        <a:t>                        less myoglobin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76275">
                <a:tc>
                  <a:txBody>
                    <a:bodyPr/>
                    <a:lstStyle/>
                    <a:p>
                      <a:r>
                        <a:rPr lang="en-US" dirty="0"/>
                        <a:t>Highly resist fatigue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Less resistance to fatigue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76275">
                <a:tc>
                  <a:txBody>
                    <a:bodyPr/>
                    <a:lstStyle/>
                    <a:p>
                      <a:r>
                        <a:rPr lang="en-US" dirty="0"/>
                        <a:t>Contract slowly &amp; relax slowly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dirty="0"/>
                        <a:t>Contract rapid  &amp; relax rapid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76275">
                <a:tc>
                  <a:txBody>
                    <a:bodyPr/>
                    <a:lstStyle/>
                    <a:p>
                      <a:r>
                        <a:rPr lang="en-US" dirty="0"/>
                        <a:t>Adapted for long posture maintaining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Adapted for skilled movement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11790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11430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0"/>
            <a:ext cx="8991600" cy="6781800"/>
          </a:xfrm>
        </p:spPr>
        <p:txBody>
          <a:bodyPr/>
          <a:lstStyle/>
          <a:p>
            <a:r>
              <a:rPr lang="en-US" dirty="0"/>
              <a:t>2-stimulus factors: </a:t>
            </a:r>
          </a:p>
          <a:p>
            <a:r>
              <a:rPr lang="en-US" dirty="0"/>
              <a:t>Strength of stimulus:</a:t>
            </a:r>
          </a:p>
          <a:p>
            <a:r>
              <a:rPr lang="en-US" dirty="0"/>
              <a:t>*increase strength of stimulus</a:t>
            </a:r>
          </a:p>
          <a:p>
            <a:r>
              <a:rPr lang="en-US" dirty="0"/>
              <a:t>Increase active muscle fibers</a:t>
            </a:r>
          </a:p>
          <a:p>
            <a:r>
              <a:rPr lang="en-US" dirty="0"/>
              <a:t>Increase force of contraction</a:t>
            </a:r>
          </a:p>
          <a:p>
            <a:endParaRPr lang="en-US" dirty="0"/>
          </a:p>
          <a:p>
            <a:r>
              <a:rPr lang="en-US" dirty="0"/>
              <a:t>Frequency of stimulation of muscle:</a:t>
            </a:r>
          </a:p>
          <a:p>
            <a:pPr marL="0" indent="0">
              <a:buNone/>
            </a:pPr>
            <a:r>
              <a:rPr lang="en-US" dirty="0"/>
              <a:t>Increase frequency of muscle stimulation</a:t>
            </a:r>
          </a:p>
          <a:p>
            <a:pPr marL="0" indent="0">
              <a:buNone/>
            </a:pPr>
            <a:r>
              <a:rPr lang="en-US" dirty="0"/>
              <a:t>Increase </a:t>
            </a:r>
            <a:r>
              <a:rPr lang="en-US" dirty="0" err="1"/>
              <a:t>Ca</a:t>
            </a:r>
            <a:r>
              <a:rPr lang="en-US" dirty="0"/>
              <a:t>++ released from Sarcoplasmic reticulum</a:t>
            </a:r>
          </a:p>
          <a:p>
            <a:pPr marL="0" indent="0">
              <a:buNone/>
            </a:pPr>
            <a:r>
              <a:rPr lang="en-US" dirty="0"/>
              <a:t>Increase force of contraction</a:t>
            </a:r>
          </a:p>
          <a:p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2978727" y="1676400"/>
            <a:ext cx="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2971800" y="2133600"/>
            <a:ext cx="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3352800" y="449580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3352800" y="510540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36967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8993690"/>
              </p:ext>
            </p:extLst>
          </p:nvPr>
        </p:nvGraphicFramePr>
        <p:xfrm>
          <a:off x="76200" y="228600"/>
          <a:ext cx="9067800" cy="6477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2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22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22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50510">
                <a:tc>
                  <a:txBody>
                    <a:bodyPr/>
                    <a:lstStyle/>
                    <a:p>
                      <a:r>
                        <a:rPr lang="en-US" dirty="0"/>
                        <a:t>Low  frequency of stimulation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Moderate frequency of stimulation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High  frequency of stimulation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26490">
                <a:tc>
                  <a:txBody>
                    <a:bodyPr/>
                    <a:lstStyle/>
                    <a:p>
                      <a:r>
                        <a:rPr lang="en-US" dirty="0"/>
                        <a:t>*Separate twitches</a:t>
                      </a:r>
                    </a:p>
                    <a:p>
                      <a:r>
                        <a:rPr lang="en-US" dirty="0"/>
                        <a:t>*enough time for relaxation</a:t>
                      </a:r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*clonus</a:t>
                      </a:r>
                    </a:p>
                    <a:p>
                      <a:r>
                        <a:rPr lang="en-US" dirty="0"/>
                        <a:t>*contraction with incomplete relaxation</a:t>
                      </a:r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*tetanus</a:t>
                      </a:r>
                    </a:p>
                    <a:p>
                      <a:r>
                        <a:rPr lang="en-US" dirty="0"/>
                        <a:t>*contraction with no relaxation</a:t>
                      </a:r>
                    </a:p>
                    <a:p>
                      <a:r>
                        <a:rPr lang="en-US" dirty="0"/>
                        <a:t>*no time for relaxation</a:t>
                      </a:r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cxnSp>
        <p:nvCxnSpPr>
          <p:cNvPr id="6" name="Straight Connector 5"/>
          <p:cNvCxnSpPr/>
          <p:nvPr/>
        </p:nvCxnSpPr>
        <p:spPr>
          <a:xfrm>
            <a:off x="381000" y="2286000"/>
            <a:ext cx="0" cy="2133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381000" y="4419600"/>
            <a:ext cx="2438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reeform 9"/>
          <p:cNvSpPr/>
          <p:nvPr/>
        </p:nvSpPr>
        <p:spPr>
          <a:xfrm>
            <a:off x="415636" y="2937164"/>
            <a:ext cx="1178341" cy="1538911"/>
          </a:xfrm>
          <a:custGeom>
            <a:avLst/>
            <a:gdLst>
              <a:gd name="connsiteX0" fmla="*/ 0 w 1178341"/>
              <a:gd name="connsiteY0" fmla="*/ 1482436 h 1538911"/>
              <a:gd name="connsiteX1" fmla="*/ 69273 w 1178341"/>
              <a:gd name="connsiteY1" fmla="*/ 1454727 h 1538911"/>
              <a:gd name="connsiteX2" fmla="*/ 193964 w 1178341"/>
              <a:gd name="connsiteY2" fmla="*/ 1316181 h 1538911"/>
              <a:gd name="connsiteX3" fmla="*/ 221673 w 1178341"/>
              <a:gd name="connsiteY3" fmla="*/ 1274618 h 1538911"/>
              <a:gd name="connsiteX4" fmla="*/ 290946 w 1178341"/>
              <a:gd name="connsiteY4" fmla="*/ 1163781 h 1538911"/>
              <a:gd name="connsiteX5" fmla="*/ 346364 w 1178341"/>
              <a:gd name="connsiteY5" fmla="*/ 969818 h 1538911"/>
              <a:gd name="connsiteX6" fmla="*/ 374073 w 1178341"/>
              <a:gd name="connsiteY6" fmla="*/ 886691 h 1538911"/>
              <a:gd name="connsiteX7" fmla="*/ 387928 w 1178341"/>
              <a:gd name="connsiteY7" fmla="*/ 845127 h 1538911"/>
              <a:gd name="connsiteX8" fmla="*/ 401782 w 1178341"/>
              <a:gd name="connsiteY8" fmla="*/ 762000 h 1538911"/>
              <a:gd name="connsiteX9" fmla="*/ 429491 w 1178341"/>
              <a:gd name="connsiteY9" fmla="*/ 720436 h 1538911"/>
              <a:gd name="connsiteX10" fmla="*/ 443346 w 1178341"/>
              <a:gd name="connsiteY10" fmla="*/ 540327 h 1538911"/>
              <a:gd name="connsiteX11" fmla="*/ 498764 w 1178341"/>
              <a:gd name="connsiteY11" fmla="*/ 263236 h 1538911"/>
              <a:gd name="connsiteX12" fmla="*/ 540328 w 1178341"/>
              <a:gd name="connsiteY12" fmla="*/ 152400 h 1538911"/>
              <a:gd name="connsiteX13" fmla="*/ 581891 w 1178341"/>
              <a:gd name="connsiteY13" fmla="*/ 69272 h 1538911"/>
              <a:gd name="connsiteX14" fmla="*/ 623455 w 1178341"/>
              <a:gd name="connsiteY14" fmla="*/ 27709 h 1538911"/>
              <a:gd name="connsiteX15" fmla="*/ 706582 w 1178341"/>
              <a:gd name="connsiteY15" fmla="*/ 0 h 1538911"/>
              <a:gd name="connsiteX16" fmla="*/ 775855 w 1178341"/>
              <a:gd name="connsiteY16" fmla="*/ 13854 h 1538911"/>
              <a:gd name="connsiteX17" fmla="*/ 789709 w 1178341"/>
              <a:gd name="connsiteY17" fmla="*/ 55418 h 1538911"/>
              <a:gd name="connsiteX18" fmla="*/ 817419 w 1178341"/>
              <a:gd name="connsiteY18" fmla="*/ 110836 h 1538911"/>
              <a:gd name="connsiteX19" fmla="*/ 858982 w 1178341"/>
              <a:gd name="connsiteY19" fmla="*/ 318654 h 1538911"/>
              <a:gd name="connsiteX20" fmla="*/ 900546 w 1178341"/>
              <a:gd name="connsiteY20" fmla="*/ 471054 h 1538911"/>
              <a:gd name="connsiteX21" fmla="*/ 914400 w 1178341"/>
              <a:gd name="connsiteY21" fmla="*/ 512618 h 1538911"/>
              <a:gd name="connsiteX22" fmla="*/ 942109 w 1178341"/>
              <a:gd name="connsiteY22" fmla="*/ 692727 h 1538911"/>
              <a:gd name="connsiteX23" fmla="*/ 955964 w 1178341"/>
              <a:gd name="connsiteY23" fmla="*/ 762000 h 1538911"/>
              <a:gd name="connsiteX24" fmla="*/ 969819 w 1178341"/>
              <a:gd name="connsiteY24" fmla="*/ 886691 h 1538911"/>
              <a:gd name="connsiteX25" fmla="*/ 983673 w 1178341"/>
              <a:gd name="connsiteY25" fmla="*/ 928254 h 1538911"/>
              <a:gd name="connsiteX26" fmla="*/ 1025237 w 1178341"/>
              <a:gd name="connsiteY26" fmla="*/ 1136072 h 1538911"/>
              <a:gd name="connsiteX27" fmla="*/ 1052946 w 1178341"/>
              <a:gd name="connsiteY27" fmla="*/ 1274618 h 1538911"/>
              <a:gd name="connsiteX28" fmla="*/ 1094509 w 1178341"/>
              <a:gd name="connsiteY28" fmla="*/ 1413163 h 1538911"/>
              <a:gd name="connsiteX29" fmla="*/ 1122219 w 1178341"/>
              <a:gd name="connsiteY29" fmla="*/ 1440872 h 1538911"/>
              <a:gd name="connsiteX30" fmla="*/ 1136073 w 1178341"/>
              <a:gd name="connsiteY30" fmla="*/ 1482436 h 1538911"/>
              <a:gd name="connsiteX31" fmla="*/ 1149928 w 1178341"/>
              <a:gd name="connsiteY31" fmla="*/ 1537854 h 1538911"/>
              <a:gd name="connsiteX32" fmla="*/ 1177637 w 1178341"/>
              <a:gd name="connsiteY32" fmla="*/ 1454727 h 1538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1178341" h="1538911">
                <a:moveTo>
                  <a:pt x="0" y="1482436"/>
                </a:moveTo>
                <a:cubicBezTo>
                  <a:pt x="23091" y="1473200"/>
                  <a:pt x="49160" y="1469355"/>
                  <a:pt x="69273" y="1454727"/>
                </a:cubicBezTo>
                <a:cubicBezTo>
                  <a:pt x="117466" y="1419678"/>
                  <a:pt x="159095" y="1364997"/>
                  <a:pt x="193964" y="1316181"/>
                </a:cubicBezTo>
                <a:cubicBezTo>
                  <a:pt x="203642" y="1302632"/>
                  <a:pt x="212734" y="1288666"/>
                  <a:pt x="221673" y="1274618"/>
                </a:cubicBezTo>
                <a:cubicBezTo>
                  <a:pt x="245064" y="1237861"/>
                  <a:pt x="290946" y="1163781"/>
                  <a:pt x="290946" y="1163781"/>
                </a:cubicBezTo>
                <a:cubicBezTo>
                  <a:pt x="357383" y="964471"/>
                  <a:pt x="276778" y="1213369"/>
                  <a:pt x="346364" y="969818"/>
                </a:cubicBezTo>
                <a:cubicBezTo>
                  <a:pt x="354388" y="941734"/>
                  <a:pt x="364837" y="914400"/>
                  <a:pt x="374073" y="886691"/>
                </a:cubicBezTo>
                <a:lnTo>
                  <a:pt x="387928" y="845127"/>
                </a:lnTo>
                <a:cubicBezTo>
                  <a:pt x="392546" y="817418"/>
                  <a:pt x="392899" y="788650"/>
                  <a:pt x="401782" y="762000"/>
                </a:cubicBezTo>
                <a:cubicBezTo>
                  <a:pt x="407047" y="746203"/>
                  <a:pt x="426422" y="736802"/>
                  <a:pt x="429491" y="720436"/>
                </a:cubicBezTo>
                <a:cubicBezTo>
                  <a:pt x="440588" y="661254"/>
                  <a:pt x="436696" y="600172"/>
                  <a:pt x="443346" y="540327"/>
                </a:cubicBezTo>
                <a:cubicBezTo>
                  <a:pt x="476763" y="239572"/>
                  <a:pt x="449696" y="443150"/>
                  <a:pt x="498764" y="263236"/>
                </a:cubicBezTo>
                <a:cubicBezTo>
                  <a:pt x="526420" y="161833"/>
                  <a:pt x="492107" y="224730"/>
                  <a:pt x="540328" y="152400"/>
                </a:cubicBezTo>
                <a:cubicBezTo>
                  <a:pt x="554213" y="110744"/>
                  <a:pt x="552050" y="105082"/>
                  <a:pt x="581891" y="69272"/>
                </a:cubicBezTo>
                <a:cubicBezTo>
                  <a:pt x="594434" y="54220"/>
                  <a:pt x="606327" y="37224"/>
                  <a:pt x="623455" y="27709"/>
                </a:cubicBezTo>
                <a:cubicBezTo>
                  <a:pt x="648987" y="13525"/>
                  <a:pt x="706582" y="0"/>
                  <a:pt x="706582" y="0"/>
                </a:cubicBezTo>
                <a:cubicBezTo>
                  <a:pt x="729673" y="4618"/>
                  <a:pt x="756262" y="792"/>
                  <a:pt x="775855" y="13854"/>
                </a:cubicBezTo>
                <a:cubicBezTo>
                  <a:pt x="788006" y="21955"/>
                  <a:pt x="783956" y="41995"/>
                  <a:pt x="789709" y="55418"/>
                </a:cubicBezTo>
                <a:cubicBezTo>
                  <a:pt x="797845" y="74401"/>
                  <a:pt x="809283" y="91853"/>
                  <a:pt x="817419" y="110836"/>
                </a:cubicBezTo>
                <a:cubicBezTo>
                  <a:pt x="844067" y="173014"/>
                  <a:pt x="847998" y="263736"/>
                  <a:pt x="858982" y="318654"/>
                </a:cubicBezTo>
                <a:cubicBezTo>
                  <a:pt x="878566" y="416571"/>
                  <a:pt x="865390" y="365583"/>
                  <a:pt x="900546" y="471054"/>
                </a:cubicBezTo>
                <a:lnTo>
                  <a:pt x="914400" y="512618"/>
                </a:lnTo>
                <a:cubicBezTo>
                  <a:pt x="924775" y="585242"/>
                  <a:pt x="929298" y="622264"/>
                  <a:pt x="942109" y="692727"/>
                </a:cubicBezTo>
                <a:cubicBezTo>
                  <a:pt x="946321" y="715895"/>
                  <a:pt x="952634" y="738688"/>
                  <a:pt x="955964" y="762000"/>
                </a:cubicBezTo>
                <a:cubicBezTo>
                  <a:pt x="961878" y="803399"/>
                  <a:pt x="962944" y="845441"/>
                  <a:pt x="969819" y="886691"/>
                </a:cubicBezTo>
                <a:cubicBezTo>
                  <a:pt x="972220" y="901096"/>
                  <a:pt x="980809" y="913934"/>
                  <a:pt x="983673" y="928254"/>
                </a:cubicBezTo>
                <a:cubicBezTo>
                  <a:pt x="1028836" y="1154070"/>
                  <a:pt x="989702" y="1029472"/>
                  <a:pt x="1025237" y="1136072"/>
                </a:cubicBezTo>
                <a:cubicBezTo>
                  <a:pt x="1048882" y="1301591"/>
                  <a:pt x="1025309" y="1177889"/>
                  <a:pt x="1052946" y="1274618"/>
                </a:cubicBezTo>
                <a:cubicBezTo>
                  <a:pt x="1060481" y="1300990"/>
                  <a:pt x="1081338" y="1399992"/>
                  <a:pt x="1094509" y="1413163"/>
                </a:cubicBezTo>
                <a:lnTo>
                  <a:pt x="1122219" y="1440872"/>
                </a:lnTo>
                <a:cubicBezTo>
                  <a:pt x="1126837" y="1454727"/>
                  <a:pt x="1132061" y="1468394"/>
                  <a:pt x="1136073" y="1482436"/>
                </a:cubicBezTo>
                <a:cubicBezTo>
                  <a:pt x="1141304" y="1500745"/>
                  <a:pt x="1131864" y="1531833"/>
                  <a:pt x="1149928" y="1537854"/>
                </a:cubicBezTo>
                <a:cubicBezTo>
                  <a:pt x="1185322" y="1549652"/>
                  <a:pt x="1177637" y="1458950"/>
                  <a:pt x="1177637" y="1454727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3429000" y="2133600"/>
            <a:ext cx="0" cy="2286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429000" y="4419600"/>
            <a:ext cx="2362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Freeform 14"/>
          <p:cNvSpPr/>
          <p:nvPr/>
        </p:nvSpPr>
        <p:spPr>
          <a:xfrm>
            <a:off x="3463636" y="2549236"/>
            <a:ext cx="2105891" cy="1898073"/>
          </a:xfrm>
          <a:custGeom>
            <a:avLst/>
            <a:gdLst>
              <a:gd name="connsiteX0" fmla="*/ 0 w 2105891"/>
              <a:gd name="connsiteY0" fmla="*/ 1898073 h 1898073"/>
              <a:gd name="connsiteX1" fmla="*/ 27709 w 2105891"/>
              <a:gd name="connsiteY1" fmla="*/ 1759528 h 1898073"/>
              <a:gd name="connsiteX2" fmla="*/ 55419 w 2105891"/>
              <a:gd name="connsiteY2" fmla="*/ 1648691 h 1898073"/>
              <a:gd name="connsiteX3" fmla="*/ 69273 w 2105891"/>
              <a:gd name="connsiteY3" fmla="*/ 1607128 h 1898073"/>
              <a:gd name="connsiteX4" fmla="*/ 83128 w 2105891"/>
              <a:gd name="connsiteY4" fmla="*/ 1524000 h 1898073"/>
              <a:gd name="connsiteX5" fmla="*/ 124691 w 2105891"/>
              <a:gd name="connsiteY5" fmla="*/ 1427019 h 1898073"/>
              <a:gd name="connsiteX6" fmla="*/ 138546 w 2105891"/>
              <a:gd name="connsiteY6" fmla="*/ 1385455 h 1898073"/>
              <a:gd name="connsiteX7" fmla="*/ 193964 w 2105891"/>
              <a:gd name="connsiteY7" fmla="*/ 1108364 h 1898073"/>
              <a:gd name="connsiteX8" fmla="*/ 207819 w 2105891"/>
              <a:gd name="connsiteY8" fmla="*/ 1039091 h 1898073"/>
              <a:gd name="connsiteX9" fmla="*/ 249382 w 2105891"/>
              <a:gd name="connsiteY9" fmla="*/ 942109 h 1898073"/>
              <a:gd name="connsiteX10" fmla="*/ 277091 w 2105891"/>
              <a:gd name="connsiteY10" fmla="*/ 803564 h 1898073"/>
              <a:gd name="connsiteX11" fmla="*/ 290946 w 2105891"/>
              <a:gd name="connsiteY11" fmla="*/ 748146 h 1898073"/>
              <a:gd name="connsiteX12" fmla="*/ 304800 w 2105891"/>
              <a:gd name="connsiteY12" fmla="*/ 637309 h 1898073"/>
              <a:gd name="connsiteX13" fmla="*/ 346364 w 2105891"/>
              <a:gd name="connsiteY13" fmla="*/ 443346 h 1898073"/>
              <a:gd name="connsiteX14" fmla="*/ 374073 w 2105891"/>
              <a:gd name="connsiteY14" fmla="*/ 263237 h 1898073"/>
              <a:gd name="connsiteX15" fmla="*/ 401782 w 2105891"/>
              <a:gd name="connsiteY15" fmla="*/ 207819 h 1898073"/>
              <a:gd name="connsiteX16" fmla="*/ 429491 w 2105891"/>
              <a:gd name="connsiteY16" fmla="*/ 83128 h 1898073"/>
              <a:gd name="connsiteX17" fmla="*/ 457200 w 2105891"/>
              <a:gd name="connsiteY17" fmla="*/ 41564 h 1898073"/>
              <a:gd name="connsiteX18" fmla="*/ 498764 w 2105891"/>
              <a:gd name="connsiteY18" fmla="*/ 0 h 1898073"/>
              <a:gd name="connsiteX19" fmla="*/ 540328 w 2105891"/>
              <a:gd name="connsiteY19" fmla="*/ 83128 h 1898073"/>
              <a:gd name="connsiteX20" fmla="*/ 568037 w 2105891"/>
              <a:gd name="connsiteY20" fmla="*/ 138546 h 1898073"/>
              <a:gd name="connsiteX21" fmla="*/ 581891 w 2105891"/>
              <a:gd name="connsiteY21" fmla="*/ 180109 h 1898073"/>
              <a:gd name="connsiteX22" fmla="*/ 623455 w 2105891"/>
              <a:gd name="connsiteY22" fmla="*/ 207819 h 1898073"/>
              <a:gd name="connsiteX23" fmla="*/ 665019 w 2105891"/>
              <a:gd name="connsiteY23" fmla="*/ 193964 h 1898073"/>
              <a:gd name="connsiteX24" fmla="*/ 692728 w 2105891"/>
              <a:gd name="connsiteY24" fmla="*/ 83128 h 1898073"/>
              <a:gd name="connsiteX25" fmla="*/ 734291 w 2105891"/>
              <a:gd name="connsiteY25" fmla="*/ 55419 h 1898073"/>
              <a:gd name="connsiteX26" fmla="*/ 762000 w 2105891"/>
              <a:gd name="connsiteY26" fmla="*/ 96982 h 1898073"/>
              <a:gd name="connsiteX27" fmla="*/ 775855 w 2105891"/>
              <a:gd name="connsiteY27" fmla="*/ 138546 h 1898073"/>
              <a:gd name="connsiteX28" fmla="*/ 858982 w 2105891"/>
              <a:gd name="connsiteY28" fmla="*/ 180109 h 1898073"/>
              <a:gd name="connsiteX29" fmla="*/ 900546 w 2105891"/>
              <a:gd name="connsiteY29" fmla="*/ 69273 h 1898073"/>
              <a:gd name="connsiteX30" fmla="*/ 928255 w 2105891"/>
              <a:gd name="connsiteY30" fmla="*/ 27709 h 1898073"/>
              <a:gd name="connsiteX31" fmla="*/ 983673 w 2105891"/>
              <a:gd name="connsiteY31" fmla="*/ 41564 h 1898073"/>
              <a:gd name="connsiteX32" fmla="*/ 1025237 w 2105891"/>
              <a:gd name="connsiteY32" fmla="*/ 124691 h 1898073"/>
              <a:gd name="connsiteX33" fmla="*/ 1039091 w 2105891"/>
              <a:gd name="connsiteY33" fmla="*/ 193964 h 1898073"/>
              <a:gd name="connsiteX34" fmla="*/ 1080655 w 2105891"/>
              <a:gd name="connsiteY34" fmla="*/ 207819 h 1898073"/>
              <a:gd name="connsiteX35" fmla="*/ 1177637 w 2105891"/>
              <a:gd name="connsiteY35" fmla="*/ 166255 h 1898073"/>
              <a:gd name="connsiteX36" fmla="*/ 1191491 w 2105891"/>
              <a:gd name="connsiteY36" fmla="*/ 110837 h 1898073"/>
              <a:gd name="connsiteX37" fmla="*/ 1288473 w 2105891"/>
              <a:gd name="connsiteY37" fmla="*/ 69273 h 1898073"/>
              <a:gd name="connsiteX38" fmla="*/ 1343891 w 2105891"/>
              <a:gd name="connsiteY38" fmla="*/ 96982 h 1898073"/>
              <a:gd name="connsiteX39" fmla="*/ 1371600 w 2105891"/>
              <a:gd name="connsiteY39" fmla="*/ 180109 h 1898073"/>
              <a:gd name="connsiteX40" fmla="*/ 1385455 w 2105891"/>
              <a:gd name="connsiteY40" fmla="*/ 221673 h 1898073"/>
              <a:gd name="connsiteX41" fmla="*/ 1399309 w 2105891"/>
              <a:gd name="connsiteY41" fmla="*/ 263237 h 1898073"/>
              <a:gd name="connsiteX42" fmla="*/ 1440873 w 2105891"/>
              <a:gd name="connsiteY42" fmla="*/ 277091 h 1898073"/>
              <a:gd name="connsiteX43" fmla="*/ 1482437 w 2105891"/>
              <a:gd name="connsiteY43" fmla="*/ 304800 h 1898073"/>
              <a:gd name="connsiteX44" fmla="*/ 1537855 w 2105891"/>
              <a:gd name="connsiteY44" fmla="*/ 235528 h 1898073"/>
              <a:gd name="connsiteX45" fmla="*/ 1634837 w 2105891"/>
              <a:gd name="connsiteY45" fmla="*/ 124691 h 1898073"/>
              <a:gd name="connsiteX46" fmla="*/ 1662546 w 2105891"/>
              <a:gd name="connsiteY46" fmla="*/ 83128 h 1898073"/>
              <a:gd name="connsiteX47" fmla="*/ 1759528 w 2105891"/>
              <a:gd name="connsiteY47" fmla="*/ 124691 h 1898073"/>
              <a:gd name="connsiteX48" fmla="*/ 1801091 w 2105891"/>
              <a:gd name="connsiteY48" fmla="*/ 207819 h 1898073"/>
              <a:gd name="connsiteX49" fmla="*/ 1828800 w 2105891"/>
              <a:gd name="connsiteY49" fmla="*/ 249382 h 1898073"/>
              <a:gd name="connsiteX50" fmla="*/ 1870364 w 2105891"/>
              <a:gd name="connsiteY50" fmla="*/ 332509 h 1898073"/>
              <a:gd name="connsiteX51" fmla="*/ 2008909 w 2105891"/>
              <a:gd name="connsiteY51" fmla="*/ 290946 h 1898073"/>
              <a:gd name="connsiteX52" fmla="*/ 2064328 w 2105891"/>
              <a:gd name="connsiteY52" fmla="*/ 207819 h 1898073"/>
              <a:gd name="connsiteX53" fmla="*/ 2105891 w 2105891"/>
              <a:gd name="connsiteY53" fmla="*/ 110837 h 1898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2105891" h="1898073">
                <a:moveTo>
                  <a:pt x="0" y="1898073"/>
                </a:moveTo>
                <a:cubicBezTo>
                  <a:pt x="9236" y="1851891"/>
                  <a:pt x="16286" y="1805218"/>
                  <a:pt x="27709" y="1759528"/>
                </a:cubicBezTo>
                <a:cubicBezTo>
                  <a:pt x="36946" y="1722582"/>
                  <a:pt x="43376" y="1684820"/>
                  <a:pt x="55419" y="1648691"/>
                </a:cubicBezTo>
                <a:cubicBezTo>
                  <a:pt x="60037" y="1634837"/>
                  <a:pt x="66105" y="1621384"/>
                  <a:pt x="69273" y="1607128"/>
                </a:cubicBezTo>
                <a:cubicBezTo>
                  <a:pt x="75367" y="1579705"/>
                  <a:pt x="77034" y="1551423"/>
                  <a:pt x="83128" y="1524000"/>
                </a:cubicBezTo>
                <a:cubicBezTo>
                  <a:pt x="93126" y="1479011"/>
                  <a:pt x="105141" y="1472635"/>
                  <a:pt x="124691" y="1427019"/>
                </a:cubicBezTo>
                <a:cubicBezTo>
                  <a:pt x="130444" y="1413596"/>
                  <a:pt x="133928" y="1399310"/>
                  <a:pt x="138546" y="1385455"/>
                </a:cubicBezTo>
                <a:cubicBezTo>
                  <a:pt x="192012" y="1011188"/>
                  <a:pt x="135930" y="1321153"/>
                  <a:pt x="193964" y="1108364"/>
                </a:cubicBezTo>
                <a:cubicBezTo>
                  <a:pt x="200160" y="1085645"/>
                  <a:pt x="200372" y="1061431"/>
                  <a:pt x="207819" y="1039091"/>
                </a:cubicBezTo>
                <a:cubicBezTo>
                  <a:pt x="238912" y="945812"/>
                  <a:pt x="231222" y="1020802"/>
                  <a:pt x="249382" y="942109"/>
                </a:cubicBezTo>
                <a:cubicBezTo>
                  <a:pt x="259972" y="896219"/>
                  <a:pt x="265668" y="849254"/>
                  <a:pt x="277091" y="803564"/>
                </a:cubicBezTo>
                <a:lnTo>
                  <a:pt x="290946" y="748146"/>
                </a:lnTo>
                <a:cubicBezTo>
                  <a:pt x="295564" y="711200"/>
                  <a:pt x="298679" y="674036"/>
                  <a:pt x="304800" y="637309"/>
                </a:cubicBezTo>
                <a:cubicBezTo>
                  <a:pt x="320522" y="542975"/>
                  <a:pt x="327442" y="519030"/>
                  <a:pt x="346364" y="443346"/>
                </a:cubicBezTo>
                <a:cubicBezTo>
                  <a:pt x="349758" y="416194"/>
                  <a:pt x="361380" y="301315"/>
                  <a:pt x="374073" y="263237"/>
                </a:cubicBezTo>
                <a:cubicBezTo>
                  <a:pt x="380604" y="243644"/>
                  <a:pt x="392546" y="226292"/>
                  <a:pt x="401782" y="207819"/>
                </a:cubicBezTo>
                <a:cubicBezTo>
                  <a:pt x="407103" y="175896"/>
                  <a:pt x="412439" y="117233"/>
                  <a:pt x="429491" y="83128"/>
                </a:cubicBezTo>
                <a:cubicBezTo>
                  <a:pt x="436938" y="68235"/>
                  <a:pt x="446540" y="54356"/>
                  <a:pt x="457200" y="41564"/>
                </a:cubicBezTo>
                <a:cubicBezTo>
                  <a:pt x="469743" y="26512"/>
                  <a:pt x="484909" y="13855"/>
                  <a:pt x="498764" y="0"/>
                </a:cubicBezTo>
                <a:cubicBezTo>
                  <a:pt x="552014" y="79876"/>
                  <a:pt x="505911" y="2823"/>
                  <a:pt x="540328" y="83128"/>
                </a:cubicBezTo>
                <a:cubicBezTo>
                  <a:pt x="548464" y="102111"/>
                  <a:pt x="559901" y="119563"/>
                  <a:pt x="568037" y="138546"/>
                </a:cubicBezTo>
                <a:cubicBezTo>
                  <a:pt x="573790" y="151969"/>
                  <a:pt x="572768" y="168705"/>
                  <a:pt x="581891" y="180109"/>
                </a:cubicBezTo>
                <a:cubicBezTo>
                  <a:pt x="592293" y="193112"/>
                  <a:pt x="609600" y="198582"/>
                  <a:pt x="623455" y="207819"/>
                </a:cubicBezTo>
                <a:cubicBezTo>
                  <a:pt x="637310" y="203201"/>
                  <a:pt x="656918" y="206115"/>
                  <a:pt x="665019" y="193964"/>
                </a:cubicBezTo>
                <a:cubicBezTo>
                  <a:pt x="675379" y="178424"/>
                  <a:pt x="675369" y="104827"/>
                  <a:pt x="692728" y="83128"/>
                </a:cubicBezTo>
                <a:cubicBezTo>
                  <a:pt x="703130" y="70126"/>
                  <a:pt x="720437" y="64655"/>
                  <a:pt x="734291" y="55419"/>
                </a:cubicBezTo>
                <a:cubicBezTo>
                  <a:pt x="743527" y="69273"/>
                  <a:pt x="754553" y="82089"/>
                  <a:pt x="762000" y="96982"/>
                </a:cubicBezTo>
                <a:cubicBezTo>
                  <a:pt x="768531" y="110044"/>
                  <a:pt x="766732" y="127142"/>
                  <a:pt x="775855" y="138546"/>
                </a:cubicBezTo>
                <a:cubicBezTo>
                  <a:pt x="795388" y="162962"/>
                  <a:pt x="831601" y="170982"/>
                  <a:pt x="858982" y="180109"/>
                </a:cubicBezTo>
                <a:cubicBezTo>
                  <a:pt x="870972" y="144140"/>
                  <a:pt x="883982" y="102401"/>
                  <a:pt x="900546" y="69273"/>
                </a:cubicBezTo>
                <a:cubicBezTo>
                  <a:pt x="907993" y="54380"/>
                  <a:pt x="919019" y="41564"/>
                  <a:pt x="928255" y="27709"/>
                </a:cubicBezTo>
                <a:cubicBezTo>
                  <a:pt x="946728" y="32327"/>
                  <a:pt x="967830" y="31002"/>
                  <a:pt x="983673" y="41564"/>
                </a:cubicBezTo>
                <a:cubicBezTo>
                  <a:pt x="1003989" y="55108"/>
                  <a:pt x="1019705" y="102563"/>
                  <a:pt x="1025237" y="124691"/>
                </a:cubicBezTo>
                <a:cubicBezTo>
                  <a:pt x="1030948" y="147536"/>
                  <a:pt x="1026029" y="174371"/>
                  <a:pt x="1039091" y="193964"/>
                </a:cubicBezTo>
                <a:cubicBezTo>
                  <a:pt x="1047192" y="206115"/>
                  <a:pt x="1066800" y="203201"/>
                  <a:pt x="1080655" y="207819"/>
                </a:cubicBezTo>
                <a:cubicBezTo>
                  <a:pt x="1108461" y="200867"/>
                  <a:pt x="1158502" y="194958"/>
                  <a:pt x="1177637" y="166255"/>
                </a:cubicBezTo>
                <a:cubicBezTo>
                  <a:pt x="1188199" y="150412"/>
                  <a:pt x="1180929" y="126680"/>
                  <a:pt x="1191491" y="110837"/>
                </a:cubicBezTo>
                <a:cubicBezTo>
                  <a:pt x="1210626" y="82134"/>
                  <a:pt x="1260667" y="76225"/>
                  <a:pt x="1288473" y="69273"/>
                </a:cubicBezTo>
                <a:cubicBezTo>
                  <a:pt x="1306946" y="78509"/>
                  <a:pt x="1331499" y="80460"/>
                  <a:pt x="1343891" y="96982"/>
                </a:cubicBezTo>
                <a:cubicBezTo>
                  <a:pt x="1361416" y="120348"/>
                  <a:pt x="1362364" y="152400"/>
                  <a:pt x="1371600" y="180109"/>
                </a:cubicBezTo>
                <a:lnTo>
                  <a:pt x="1385455" y="221673"/>
                </a:lnTo>
                <a:cubicBezTo>
                  <a:pt x="1390073" y="235528"/>
                  <a:pt x="1385454" y="258619"/>
                  <a:pt x="1399309" y="263237"/>
                </a:cubicBezTo>
                <a:lnTo>
                  <a:pt x="1440873" y="277091"/>
                </a:lnTo>
                <a:cubicBezTo>
                  <a:pt x="1454728" y="286327"/>
                  <a:pt x="1465786" y="304800"/>
                  <a:pt x="1482437" y="304800"/>
                </a:cubicBezTo>
                <a:cubicBezTo>
                  <a:pt x="1530789" y="304800"/>
                  <a:pt x="1523437" y="261480"/>
                  <a:pt x="1537855" y="235528"/>
                </a:cubicBezTo>
                <a:cubicBezTo>
                  <a:pt x="1585396" y="149954"/>
                  <a:pt x="1574120" y="165168"/>
                  <a:pt x="1634837" y="124691"/>
                </a:cubicBezTo>
                <a:cubicBezTo>
                  <a:pt x="1644073" y="110837"/>
                  <a:pt x="1646750" y="88393"/>
                  <a:pt x="1662546" y="83128"/>
                </a:cubicBezTo>
                <a:cubicBezTo>
                  <a:pt x="1692368" y="73187"/>
                  <a:pt x="1738630" y="110759"/>
                  <a:pt x="1759528" y="124691"/>
                </a:cubicBezTo>
                <a:cubicBezTo>
                  <a:pt x="1838941" y="243812"/>
                  <a:pt x="1743729" y="93093"/>
                  <a:pt x="1801091" y="207819"/>
                </a:cubicBezTo>
                <a:cubicBezTo>
                  <a:pt x="1808537" y="222712"/>
                  <a:pt x="1821353" y="234489"/>
                  <a:pt x="1828800" y="249382"/>
                </a:cubicBezTo>
                <a:cubicBezTo>
                  <a:pt x="1886160" y="364101"/>
                  <a:pt x="1790955" y="213397"/>
                  <a:pt x="1870364" y="332509"/>
                </a:cubicBezTo>
                <a:cubicBezTo>
                  <a:pt x="1919641" y="325470"/>
                  <a:pt x="1972905" y="332094"/>
                  <a:pt x="2008909" y="290946"/>
                </a:cubicBezTo>
                <a:cubicBezTo>
                  <a:pt x="2030839" y="265884"/>
                  <a:pt x="2064328" y="207819"/>
                  <a:pt x="2064328" y="207819"/>
                </a:cubicBezTo>
                <a:cubicBezTo>
                  <a:pt x="2094102" y="118495"/>
                  <a:pt x="2071384" y="145344"/>
                  <a:pt x="2105891" y="110837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6400800" y="2286000"/>
            <a:ext cx="0" cy="21613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6400800" y="4476075"/>
            <a:ext cx="2362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reeform 19"/>
          <p:cNvSpPr/>
          <p:nvPr/>
        </p:nvSpPr>
        <p:spPr>
          <a:xfrm>
            <a:off x="6428509" y="2590800"/>
            <a:ext cx="2521527" cy="1884218"/>
          </a:xfrm>
          <a:custGeom>
            <a:avLst/>
            <a:gdLst>
              <a:gd name="connsiteX0" fmla="*/ 0 w 2521527"/>
              <a:gd name="connsiteY0" fmla="*/ 1884218 h 1884218"/>
              <a:gd name="connsiteX1" fmla="*/ 110836 w 2521527"/>
              <a:gd name="connsiteY1" fmla="*/ 1773382 h 1884218"/>
              <a:gd name="connsiteX2" fmla="*/ 152400 w 2521527"/>
              <a:gd name="connsiteY2" fmla="*/ 1676400 h 1884218"/>
              <a:gd name="connsiteX3" fmla="*/ 180109 w 2521527"/>
              <a:gd name="connsiteY3" fmla="*/ 1634836 h 1884218"/>
              <a:gd name="connsiteX4" fmla="*/ 235527 w 2521527"/>
              <a:gd name="connsiteY4" fmla="*/ 1537855 h 1884218"/>
              <a:gd name="connsiteX5" fmla="*/ 290946 w 2521527"/>
              <a:gd name="connsiteY5" fmla="*/ 1482436 h 1884218"/>
              <a:gd name="connsiteX6" fmla="*/ 332509 w 2521527"/>
              <a:gd name="connsiteY6" fmla="*/ 1385455 h 1884218"/>
              <a:gd name="connsiteX7" fmla="*/ 360218 w 2521527"/>
              <a:gd name="connsiteY7" fmla="*/ 1246909 h 1884218"/>
              <a:gd name="connsiteX8" fmla="*/ 401782 w 2521527"/>
              <a:gd name="connsiteY8" fmla="*/ 1163782 h 1884218"/>
              <a:gd name="connsiteX9" fmla="*/ 415636 w 2521527"/>
              <a:gd name="connsiteY9" fmla="*/ 1108364 h 1884218"/>
              <a:gd name="connsiteX10" fmla="*/ 443346 w 2521527"/>
              <a:gd name="connsiteY10" fmla="*/ 1039091 h 1884218"/>
              <a:gd name="connsiteX11" fmla="*/ 471055 w 2521527"/>
              <a:gd name="connsiteY11" fmla="*/ 637309 h 1884218"/>
              <a:gd name="connsiteX12" fmla="*/ 498764 w 2521527"/>
              <a:gd name="connsiteY12" fmla="*/ 484909 h 1884218"/>
              <a:gd name="connsiteX13" fmla="*/ 526473 w 2521527"/>
              <a:gd name="connsiteY13" fmla="*/ 318655 h 1884218"/>
              <a:gd name="connsiteX14" fmla="*/ 540327 w 2521527"/>
              <a:gd name="connsiteY14" fmla="*/ 263236 h 1884218"/>
              <a:gd name="connsiteX15" fmla="*/ 581891 w 2521527"/>
              <a:gd name="connsiteY15" fmla="*/ 207818 h 1884218"/>
              <a:gd name="connsiteX16" fmla="*/ 637309 w 2521527"/>
              <a:gd name="connsiteY16" fmla="*/ 110836 h 1884218"/>
              <a:gd name="connsiteX17" fmla="*/ 678873 w 2521527"/>
              <a:gd name="connsiteY17" fmla="*/ 83127 h 1884218"/>
              <a:gd name="connsiteX18" fmla="*/ 775855 w 2521527"/>
              <a:gd name="connsiteY18" fmla="*/ 41564 h 1884218"/>
              <a:gd name="connsiteX19" fmla="*/ 817418 w 2521527"/>
              <a:gd name="connsiteY19" fmla="*/ 13855 h 1884218"/>
              <a:gd name="connsiteX20" fmla="*/ 858982 w 2521527"/>
              <a:gd name="connsiteY20" fmla="*/ 0 h 1884218"/>
              <a:gd name="connsiteX21" fmla="*/ 1330036 w 2521527"/>
              <a:gd name="connsiteY21" fmla="*/ 13855 h 1884218"/>
              <a:gd name="connsiteX22" fmla="*/ 1440873 w 2521527"/>
              <a:gd name="connsiteY22" fmla="*/ 27709 h 1884218"/>
              <a:gd name="connsiteX23" fmla="*/ 1496291 w 2521527"/>
              <a:gd name="connsiteY23" fmla="*/ 41564 h 1884218"/>
              <a:gd name="connsiteX24" fmla="*/ 1731818 w 2521527"/>
              <a:gd name="connsiteY24" fmla="*/ 27709 h 1884218"/>
              <a:gd name="connsiteX25" fmla="*/ 1981200 w 2521527"/>
              <a:gd name="connsiteY25" fmla="*/ 41564 h 1884218"/>
              <a:gd name="connsiteX26" fmla="*/ 2050473 w 2521527"/>
              <a:gd name="connsiteY26" fmla="*/ 55418 h 1884218"/>
              <a:gd name="connsiteX27" fmla="*/ 2327564 w 2521527"/>
              <a:gd name="connsiteY27" fmla="*/ 41564 h 1884218"/>
              <a:gd name="connsiteX28" fmla="*/ 2369127 w 2521527"/>
              <a:gd name="connsiteY28" fmla="*/ 27709 h 1884218"/>
              <a:gd name="connsiteX29" fmla="*/ 2521527 w 2521527"/>
              <a:gd name="connsiteY29" fmla="*/ 41564 h 18842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2521527" h="1884218">
                <a:moveTo>
                  <a:pt x="0" y="1884218"/>
                </a:moveTo>
                <a:cubicBezTo>
                  <a:pt x="36945" y="1847273"/>
                  <a:pt x="94313" y="1822949"/>
                  <a:pt x="110836" y="1773382"/>
                </a:cubicBezTo>
                <a:cubicBezTo>
                  <a:pt x="126380" y="1726752"/>
                  <a:pt x="125008" y="1724336"/>
                  <a:pt x="152400" y="1676400"/>
                </a:cubicBezTo>
                <a:cubicBezTo>
                  <a:pt x="160661" y="1661943"/>
                  <a:pt x="171848" y="1649293"/>
                  <a:pt x="180109" y="1634836"/>
                </a:cubicBezTo>
                <a:cubicBezTo>
                  <a:pt x="202572" y="1595525"/>
                  <a:pt x="206594" y="1571610"/>
                  <a:pt x="235527" y="1537855"/>
                </a:cubicBezTo>
                <a:cubicBezTo>
                  <a:pt x="252529" y="1518020"/>
                  <a:pt x="290946" y="1482436"/>
                  <a:pt x="290946" y="1482436"/>
                </a:cubicBezTo>
                <a:cubicBezTo>
                  <a:pt x="307889" y="1448549"/>
                  <a:pt x="324354" y="1422150"/>
                  <a:pt x="332509" y="1385455"/>
                </a:cubicBezTo>
                <a:cubicBezTo>
                  <a:pt x="339362" y="1354615"/>
                  <a:pt x="346419" y="1281407"/>
                  <a:pt x="360218" y="1246909"/>
                </a:cubicBezTo>
                <a:cubicBezTo>
                  <a:pt x="371724" y="1218145"/>
                  <a:pt x="387927" y="1191491"/>
                  <a:pt x="401782" y="1163782"/>
                </a:cubicBezTo>
                <a:cubicBezTo>
                  <a:pt x="406400" y="1145309"/>
                  <a:pt x="409615" y="1126428"/>
                  <a:pt x="415636" y="1108364"/>
                </a:cubicBezTo>
                <a:cubicBezTo>
                  <a:pt x="423501" y="1084770"/>
                  <a:pt x="440440" y="1063791"/>
                  <a:pt x="443346" y="1039091"/>
                </a:cubicBezTo>
                <a:cubicBezTo>
                  <a:pt x="459032" y="905765"/>
                  <a:pt x="438497" y="767546"/>
                  <a:pt x="471055" y="637309"/>
                </a:cubicBezTo>
                <a:cubicBezTo>
                  <a:pt x="495585" y="539184"/>
                  <a:pt x="477489" y="619651"/>
                  <a:pt x="498764" y="484909"/>
                </a:cubicBezTo>
                <a:cubicBezTo>
                  <a:pt x="507526" y="429414"/>
                  <a:pt x="512847" y="373160"/>
                  <a:pt x="526473" y="318655"/>
                </a:cubicBezTo>
                <a:cubicBezTo>
                  <a:pt x="531091" y="300182"/>
                  <a:pt x="531811" y="280267"/>
                  <a:pt x="540327" y="263236"/>
                </a:cubicBezTo>
                <a:cubicBezTo>
                  <a:pt x="550654" y="242583"/>
                  <a:pt x="569653" y="227399"/>
                  <a:pt x="581891" y="207818"/>
                </a:cubicBezTo>
                <a:cubicBezTo>
                  <a:pt x="600001" y="178842"/>
                  <a:pt x="611887" y="136258"/>
                  <a:pt x="637309" y="110836"/>
                </a:cubicBezTo>
                <a:cubicBezTo>
                  <a:pt x="649083" y="99062"/>
                  <a:pt x="664416" y="91388"/>
                  <a:pt x="678873" y="83127"/>
                </a:cubicBezTo>
                <a:cubicBezTo>
                  <a:pt x="726811" y="55734"/>
                  <a:pt x="729223" y="57107"/>
                  <a:pt x="775855" y="41564"/>
                </a:cubicBezTo>
                <a:cubicBezTo>
                  <a:pt x="789709" y="32328"/>
                  <a:pt x="802525" y="21302"/>
                  <a:pt x="817418" y="13855"/>
                </a:cubicBezTo>
                <a:cubicBezTo>
                  <a:pt x="830480" y="7324"/>
                  <a:pt x="844378" y="0"/>
                  <a:pt x="858982" y="0"/>
                </a:cubicBezTo>
                <a:cubicBezTo>
                  <a:pt x="1016068" y="0"/>
                  <a:pt x="1173018" y="9237"/>
                  <a:pt x="1330036" y="13855"/>
                </a:cubicBezTo>
                <a:cubicBezTo>
                  <a:pt x="1366982" y="18473"/>
                  <a:pt x="1404146" y="21588"/>
                  <a:pt x="1440873" y="27709"/>
                </a:cubicBezTo>
                <a:cubicBezTo>
                  <a:pt x="1459655" y="30839"/>
                  <a:pt x="1477250" y="41564"/>
                  <a:pt x="1496291" y="41564"/>
                </a:cubicBezTo>
                <a:cubicBezTo>
                  <a:pt x="1574936" y="41564"/>
                  <a:pt x="1653309" y="32327"/>
                  <a:pt x="1731818" y="27709"/>
                </a:cubicBezTo>
                <a:cubicBezTo>
                  <a:pt x="1814945" y="32327"/>
                  <a:pt x="1898257" y="34352"/>
                  <a:pt x="1981200" y="41564"/>
                </a:cubicBezTo>
                <a:cubicBezTo>
                  <a:pt x="2004660" y="43604"/>
                  <a:pt x="2026925" y="55418"/>
                  <a:pt x="2050473" y="55418"/>
                </a:cubicBezTo>
                <a:cubicBezTo>
                  <a:pt x="2142952" y="55418"/>
                  <a:pt x="2235200" y="46182"/>
                  <a:pt x="2327564" y="41564"/>
                </a:cubicBezTo>
                <a:cubicBezTo>
                  <a:pt x="2341418" y="36946"/>
                  <a:pt x="2354523" y="27709"/>
                  <a:pt x="2369127" y="27709"/>
                </a:cubicBezTo>
                <a:cubicBezTo>
                  <a:pt x="2420136" y="27709"/>
                  <a:pt x="2521527" y="41564"/>
                  <a:pt x="2521527" y="41564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6829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en-US" dirty="0"/>
              <a:t>3-length tension relation ship:</a:t>
            </a:r>
          </a:p>
          <a:p>
            <a:r>
              <a:rPr lang="en-US" dirty="0"/>
              <a:t>Starling law:</a:t>
            </a:r>
          </a:p>
          <a:p>
            <a:r>
              <a:rPr lang="en-US" dirty="0" err="1"/>
              <a:t>Def</a:t>
            </a:r>
            <a:r>
              <a:rPr lang="en-US" dirty="0"/>
              <a:t>: the more the initial length of the muscle (preload) the more the force of contraction (tension) within limits.</a:t>
            </a:r>
          </a:p>
          <a:p>
            <a:endParaRPr lang="en-US" dirty="0"/>
          </a:p>
          <a:p>
            <a:r>
              <a:rPr lang="en-US" dirty="0"/>
              <a:t>                                            maximal force (optimal</a:t>
            </a:r>
          </a:p>
          <a:p>
            <a:r>
              <a:rPr lang="en-US" dirty="0"/>
              <a:t>                                                   over lap Actin&amp; myosin</a:t>
            </a:r>
          </a:p>
          <a:p>
            <a:r>
              <a:rPr lang="en-US" dirty="0"/>
              <a:t>tension</a:t>
            </a:r>
          </a:p>
          <a:p>
            <a:endParaRPr lang="en-US" dirty="0"/>
          </a:p>
          <a:p>
            <a:r>
              <a:rPr lang="en-US" dirty="0"/>
              <a:t>                                           2.2micron</a:t>
            </a:r>
          </a:p>
          <a:p>
            <a:r>
              <a:rPr lang="en-US" dirty="0"/>
              <a:t>                      length of sarcomere</a:t>
            </a:r>
          </a:p>
          <a:p>
            <a:endParaRPr lang="en-US" dirty="0"/>
          </a:p>
          <a:p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2362200" y="2895600"/>
            <a:ext cx="0" cy="2819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362200" y="5715000"/>
            <a:ext cx="3429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2362200" y="3657600"/>
            <a:ext cx="1981200" cy="2057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reeform 9"/>
          <p:cNvSpPr/>
          <p:nvPr/>
        </p:nvSpPr>
        <p:spPr>
          <a:xfrm>
            <a:off x="4364182" y="3602182"/>
            <a:ext cx="595761" cy="678873"/>
          </a:xfrm>
          <a:custGeom>
            <a:avLst/>
            <a:gdLst>
              <a:gd name="connsiteX0" fmla="*/ 0 w 595761"/>
              <a:gd name="connsiteY0" fmla="*/ 83127 h 678873"/>
              <a:gd name="connsiteX1" fmla="*/ 110836 w 595761"/>
              <a:gd name="connsiteY1" fmla="*/ 0 h 678873"/>
              <a:gd name="connsiteX2" fmla="*/ 193963 w 595761"/>
              <a:gd name="connsiteY2" fmla="*/ 13854 h 678873"/>
              <a:gd name="connsiteX3" fmla="*/ 290945 w 595761"/>
              <a:gd name="connsiteY3" fmla="*/ 96982 h 678873"/>
              <a:gd name="connsiteX4" fmla="*/ 332509 w 595761"/>
              <a:gd name="connsiteY4" fmla="*/ 180109 h 678873"/>
              <a:gd name="connsiteX5" fmla="*/ 374073 w 595761"/>
              <a:gd name="connsiteY5" fmla="*/ 249382 h 678873"/>
              <a:gd name="connsiteX6" fmla="*/ 387927 w 595761"/>
              <a:gd name="connsiteY6" fmla="*/ 290945 h 678873"/>
              <a:gd name="connsiteX7" fmla="*/ 443345 w 595761"/>
              <a:gd name="connsiteY7" fmla="*/ 374073 h 678873"/>
              <a:gd name="connsiteX8" fmla="*/ 484909 w 595761"/>
              <a:gd name="connsiteY8" fmla="*/ 457200 h 678873"/>
              <a:gd name="connsiteX9" fmla="*/ 526473 w 595761"/>
              <a:gd name="connsiteY9" fmla="*/ 540327 h 678873"/>
              <a:gd name="connsiteX10" fmla="*/ 540327 w 595761"/>
              <a:gd name="connsiteY10" fmla="*/ 581891 h 678873"/>
              <a:gd name="connsiteX11" fmla="*/ 595745 w 595761"/>
              <a:gd name="connsiteY11" fmla="*/ 678873 h 6788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5761" h="678873">
                <a:moveTo>
                  <a:pt x="0" y="83127"/>
                </a:moveTo>
                <a:cubicBezTo>
                  <a:pt x="25529" y="57598"/>
                  <a:pt x="62473" y="0"/>
                  <a:pt x="110836" y="0"/>
                </a:cubicBezTo>
                <a:cubicBezTo>
                  <a:pt x="138927" y="0"/>
                  <a:pt x="166254" y="9236"/>
                  <a:pt x="193963" y="13854"/>
                </a:cubicBezTo>
                <a:cubicBezTo>
                  <a:pt x="261156" y="81047"/>
                  <a:pt x="227645" y="54781"/>
                  <a:pt x="290945" y="96982"/>
                </a:cubicBezTo>
                <a:cubicBezTo>
                  <a:pt x="325773" y="201461"/>
                  <a:pt x="278790" y="72668"/>
                  <a:pt x="332509" y="180109"/>
                </a:cubicBezTo>
                <a:cubicBezTo>
                  <a:pt x="368478" y="252049"/>
                  <a:pt x="319950" y="195261"/>
                  <a:pt x="374073" y="249382"/>
                </a:cubicBezTo>
                <a:cubicBezTo>
                  <a:pt x="378691" y="263236"/>
                  <a:pt x="380835" y="278179"/>
                  <a:pt x="387927" y="290945"/>
                </a:cubicBezTo>
                <a:cubicBezTo>
                  <a:pt x="404100" y="320057"/>
                  <a:pt x="432813" y="342480"/>
                  <a:pt x="443345" y="374073"/>
                </a:cubicBezTo>
                <a:cubicBezTo>
                  <a:pt x="462466" y="431433"/>
                  <a:pt x="449099" y="403485"/>
                  <a:pt x="484909" y="457200"/>
                </a:cubicBezTo>
                <a:cubicBezTo>
                  <a:pt x="519732" y="561672"/>
                  <a:pt x="472757" y="432895"/>
                  <a:pt x="526473" y="540327"/>
                </a:cubicBezTo>
                <a:cubicBezTo>
                  <a:pt x="533004" y="553389"/>
                  <a:pt x="533235" y="569125"/>
                  <a:pt x="540327" y="581891"/>
                </a:cubicBezTo>
                <a:cubicBezTo>
                  <a:pt x="598307" y="686256"/>
                  <a:pt x="595745" y="629304"/>
                  <a:pt x="595745" y="67887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4495800" y="4114800"/>
            <a:ext cx="0" cy="1600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99349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9067800" cy="662940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                                        decrease force(decrease </a:t>
            </a:r>
          </a:p>
          <a:p>
            <a:pPr marL="0" indent="0">
              <a:buNone/>
            </a:pPr>
            <a:r>
              <a:rPr lang="en-US" dirty="0"/>
              <a:t>Tension                                  overlap actin &amp; myosin)</a:t>
            </a:r>
          </a:p>
          <a:p>
            <a:r>
              <a:rPr lang="en-US" dirty="0"/>
              <a:t>                                           cross bridges with no actin </a:t>
            </a:r>
          </a:p>
          <a:p>
            <a:endParaRPr lang="en-US" dirty="0"/>
          </a:p>
          <a:p>
            <a:r>
              <a:rPr lang="en-US" dirty="0"/>
              <a:t>                                     &gt;2.2 micron  </a:t>
            </a:r>
          </a:p>
          <a:p>
            <a:r>
              <a:rPr lang="en-US" dirty="0"/>
              <a:t>               length of sarcomere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1600200" y="381000"/>
            <a:ext cx="0" cy="2895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600200" y="3276600"/>
            <a:ext cx="3962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1600200" y="1371600"/>
            <a:ext cx="1981200" cy="1905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reeform 9"/>
          <p:cNvSpPr/>
          <p:nvPr/>
        </p:nvSpPr>
        <p:spPr>
          <a:xfrm>
            <a:off x="3588327" y="1302327"/>
            <a:ext cx="928255" cy="803564"/>
          </a:xfrm>
          <a:custGeom>
            <a:avLst/>
            <a:gdLst>
              <a:gd name="connsiteX0" fmla="*/ 0 w 928255"/>
              <a:gd name="connsiteY0" fmla="*/ 96982 h 803564"/>
              <a:gd name="connsiteX1" fmla="*/ 69273 w 928255"/>
              <a:gd name="connsiteY1" fmla="*/ 83128 h 803564"/>
              <a:gd name="connsiteX2" fmla="*/ 96982 w 928255"/>
              <a:gd name="connsiteY2" fmla="*/ 55418 h 803564"/>
              <a:gd name="connsiteX3" fmla="*/ 221673 w 928255"/>
              <a:gd name="connsiteY3" fmla="*/ 0 h 803564"/>
              <a:gd name="connsiteX4" fmla="*/ 318655 w 928255"/>
              <a:gd name="connsiteY4" fmla="*/ 13855 h 803564"/>
              <a:gd name="connsiteX5" fmla="*/ 401782 w 928255"/>
              <a:gd name="connsiteY5" fmla="*/ 41564 h 803564"/>
              <a:gd name="connsiteX6" fmla="*/ 443346 w 928255"/>
              <a:gd name="connsiteY6" fmla="*/ 83128 h 803564"/>
              <a:gd name="connsiteX7" fmla="*/ 498764 w 928255"/>
              <a:gd name="connsiteY7" fmla="*/ 166255 h 803564"/>
              <a:gd name="connsiteX8" fmla="*/ 540328 w 928255"/>
              <a:gd name="connsiteY8" fmla="*/ 193964 h 803564"/>
              <a:gd name="connsiteX9" fmla="*/ 609600 w 928255"/>
              <a:gd name="connsiteY9" fmla="*/ 318655 h 803564"/>
              <a:gd name="connsiteX10" fmla="*/ 637309 w 928255"/>
              <a:gd name="connsiteY10" fmla="*/ 360218 h 803564"/>
              <a:gd name="connsiteX11" fmla="*/ 720437 w 928255"/>
              <a:gd name="connsiteY11" fmla="*/ 457200 h 803564"/>
              <a:gd name="connsiteX12" fmla="*/ 762000 w 928255"/>
              <a:gd name="connsiteY12" fmla="*/ 540328 h 803564"/>
              <a:gd name="connsiteX13" fmla="*/ 775855 w 928255"/>
              <a:gd name="connsiteY13" fmla="*/ 581891 h 803564"/>
              <a:gd name="connsiteX14" fmla="*/ 858982 w 928255"/>
              <a:gd name="connsiteY14" fmla="*/ 692728 h 803564"/>
              <a:gd name="connsiteX15" fmla="*/ 872837 w 928255"/>
              <a:gd name="connsiteY15" fmla="*/ 734291 h 803564"/>
              <a:gd name="connsiteX16" fmla="*/ 928255 w 928255"/>
              <a:gd name="connsiteY16" fmla="*/ 803564 h 8035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928255" h="803564">
                <a:moveTo>
                  <a:pt x="0" y="96982"/>
                </a:moveTo>
                <a:cubicBezTo>
                  <a:pt x="23091" y="92364"/>
                  <a:pt x="47629" y="92404"/>
                  <a:pt x="69273" y="83128"/>
                </a:cubicBezTo>
                <a:cubicBezTo>
                  <a:pt x="81279" y="77982"/>
                  <a:pt x="85299" y="61260"/>
                  <a:pt x="96982" y="55418"/>
                </a:cubicBezTo>
                <a:cubicBezTo>
                  <a:pt x="294845" y="-43515"/>
                  <a:pt x="99402" y="81513"/>
                  <a:pt x="221673" y="0"/>
                </a:cubicBezTo>
                <a:cubicBezTo>
                  <a:pt x="254000" y="4618"/>
                  <a:pt x="286836" y="6512"/>
                  <a:pt x="318655" y="13855"/>
                </a:cubicBezTo>
                <a:cubicBezTo>
                  <a:pt x="347115" y="20423"/>
                  <a:pt x="401782" y="41564"/>
                  <a:pt x="401782" y="41564"/>
                </a:cubicBezTo>
                <a:cubicBezTo>
                  <a:pt x="415637" y="55419"/>
                  <a:pt x="431317" y="67662"/>
                  <a:pt x="443346" y="83128"/>
                </a:cubicBezTo>
                <a:cubicBezTo>
                  <a:pt x="463792" y="109415"/>
                  <a:pt x="471055" y="147782"/>
                  <a:pt x="498764" y="166255"/>
                </a:cubicBezTo>
                <a:lnTo>
                  <a:pt x="540328" y="193964"/>
                </a:lnTo>
                <a:cubicBezTo>
                  <a:pt x="564712" y="267121"/>
                  <a:pt x="546081" y="223377"/>
                  <a:pt x="609600" y="318655"/>
                </a:cubicBezTo>
                <a:cubicBezTo>
                  <a:pt x="618836" y="332509"/>
                  <a:pt x="625535" y="348444"/>
                  <a:pt x="637309" y="360218"/>
                </a:cubicBezTo>
                <a:cubicBezTo>
                  <a:pt x="704502" y="427411"/>
                  <a:pt x="678236" y="393900"/>
                  <a:pt x="720437" y="457200"/>
                </a:cubicBezTo>
                <a:cubicBezTo>
                  <a:pt x="755256" y="561662"/>
                  <a:pt x="708290" y="432909"/>
                  <a:pt x="762000" y="540328"/>
                </a:cubicBezTo>
                <a:cubicBezTo>
                  <a:pt x="768531" y="553390"/>
                  <a:pt x="768763" y="569125"/>
                  <a:pt x="775855" y="581891"/>
                </a:cubicBezTo>
                <a:cubicBezTo>
                  <a:pt x="815020" y="652387"/>
                  <a:pt x="816943" y="650687"/>
                  <a:pt x="858982" y="692728"/>
                </a:cubicBezTo>
                <a:cubicBezTo>
                  <a:pt x="863600" y="706582"/>
                  <a:pt x="866306" y="721229"/>
                  <a:pt x="872837" y="734291"/>
                </a:cubicBezTo>
                <a:cubicBezTo>
                  <a:pt x="890315" y="769247"/>
                  <a:pt x="902481" y="777790"/>
                  <a:pt x="928255" y="803564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4267200" y="1981200"/>
            <a:ext cx="0" cy="1295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36919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915400" cy="670560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                                   decrease force (over lap two </a:t>
            </a:r>
          </a:p>
          <a:p>
            <a:pPr marL="0" indent="0">
              <a:buNone/>
            </a:pPr>
            <a:r>
              <a:rPr lang="en-US" dirty="0"/>
              <a:t>Tension                            ends of actin &amp; myosin)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                  &lt; 2.2</a:t>
            </a:r>
          </a:p>
          <a:p>
            <a:pPr marL="0" indent="0">
              <a:buNone/>
            </a:pPr>
            <a:r>
              <a:rPr lang="en-US" dirty="0"/>
              <a:t>          length of sarcomere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1143000" y="685800"/>
            <a:ext cx="0" cy="3352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143000" y="4038600"/>
            <a:ext cx="3962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1143000" y="1905000"/>
            <a:ext cx="2133600" cy="2133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reeform 9"/>
          <p:cNvSpPr/>
          <p:nvPr/>
        </p:nvSpPr>
        <p:spPr>
          <a:xfrm>
            <a:off x="3283527" y="1814945"/>
            <a:ext cx="748146" cy="748146"/>
          </a:xfrm>
          <a:custGeom>
            <a:avLst/>
            <a:gdLst>
              <a:gd name="connsiteX0" fmla="*/ 0 w 748146"/>
              <a:gd name="connsiteY0" fmla="*/ 96982 h 748146"/>
              <a:gd name="connsiteX1" fmla="*/ 69273 w 748146"/>
              <a:gd name="connsiteY1" fmla="*/ 55419 h 748146"/>
              <a:gd name="connsiteX2" fmla="*/ 96982 w 748146"/>
              <a:gd name="connsiteY2" fmla="*/ 13855 h 748146"/>
              <a:gd name="connsiteX3" fmla="*/ 152400 w 748146"/>
              <a:gd name="connsiteY3" fmla="*/ 0 h 748146"/>
              <a:gd name="connsiteX4" fmla="*/ 263237 w 748146"/>
              <a:gd name="connsiteY4" fmla="*/ 13855 h 748146"/>
              <a:gd name="connsiteX5" fmla="*/ 332509 w 748146"/>
              <a:gd name="connsiteY5" fmla="*/ 83128 h 748146"/>
              <a:gd name="connsiteX6" fmla="*/ 374073 w 748146"/>
              <a:gd name="connsiteY6" fmla="*/ 96982 h 748146"/>
              <a:gd name="connsiteX7" fmla="*/ 401782 w 748146"/>
              <a:gd name="connsiteY7" fmla="*/ 138546 h 748146"/>
              <a:gd name="connsiteX8" fmla="*/ 471055 w 748146"/>
              <a:gd name="connsiteY8" fmla="*/ 207819 h 748146"/>
              <a:gd name="connsiteX9" fmla="*/ 540328 w 748146"/>
              <a:gd name="connsiteY9" fmla="*/ 332510 h 748146"/>
              <a:gd name="connsiteX10" fmla="*/ 568037 w 748146"/>
              <a:gd name="connsiteY10" fmla="*/ 374073 h 748146"/>
              <a:gd name="connsiteX11" fmla="*/ 581891 w 748146"/>
              <a:gd name="connsiteY11" fmla="*/ 415637 h 748146"/>
              <a:gd name="connsiteX12" fmla="*/ 637309 w 748146"/>
              <a:gd name="connsiteY12" fmla="*/ 484910 h 748146"/>
              <a:gd name="connsiteX13" fmla="*/ 678873 w 748146"/>
              <a:gd name="connsiteY13" fmla="*/ 609600 h 748146"/>
              <a:gd name="connsiteX14" fmla="*/ 692728 w 748146"/>
              <a:gd name="connsiteY14" fmla="*/ 651164 h 748146"/>
              <a:gd name="connsiteX15" fmla="*/ 706582 w 748146"/>
              <a:gd name="connsiteY15" fmla="*/ 692728 h 748146"/>
              <a:gd name="connsiteX16" fmla="*/ 748146 w 748146"/>
              <a:gd name="connsiteY16" fmla="*/ 748146 h 7481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748146" h="748146">
                <a:moveTo>
                  <a:pt x="0" y="96982"/>
                </a:moveTo>
                <a:cubicBezTo>
                  <a:pt x="23091" y="83128"/>
                  <a:pt x="48827" y="72944"/>
                  <a:pt x="69273" y="55419"/>
                </a:cubicBezTo>
                <a:cubicBezTo>
                  <a:pt x="81916" y="44583"/>
                  <a:pt x="83127" y="23092"/>
                  <a:pt x="96982" y="13855"/>
                </a:cubicBezTo>
                <a:cubicBezTo>
                  <a:pt x="112825" y="3293"/>
                  <a:pt x="133927" y="4618"/>
                  <a:pt x="152400" y="0"/>
                </a:cubicBezTo>
                <a:cubicBezTo>
                  <a:pt x="189346" y="4618"/>
                  <a:pt x="227316" y="4058"/>
                  <a:pt x="263237" y="13855"/>
                </a:cubicBezTo>
                <a:cubicBezTo>
                  <a:pt x="326299" y="31054"/>
                  <a:pt x="287919" y="47457"/>
                  <a:pt x="332509" y="83128"/>
                </a:cubicBezTo>
                <a:cubicBezTo>
                  <a:pt x="343913" y="92251"/>
                  <a:pt x="360218" y="92364"/>
                  <a:pt x="374073" y="96982"/>
                </a:cubicBezTo>
                <a:cubicBezTo>
                  <a:pt x="383309" y="110837"/>
                  <a:pt x="390008" y="126772"/>
                  <a:pt x="401782" y="138546"/>
                </a:cubicBezTo>
                <a:cubicBezTo>
                  <a:pt x="494146" y="230910"/>
                  <a:pt x="397164" y="96982"/>
                  <a:pt x="471055" y="207819"/>
                </a:cubicBezTo>
                <a:cubicBezTo>
                  <a:pt x="495440" y="280975"/>
                  <a:pt x="476808" y="237231"/>
                  <a:pt x="540328" y="332510"/>
                </a:cubicBezTo>
                <a:lnTo>
                  <a:pt x="568037" y="374073"/>
                </a:lnTo>
                <a:cubicBezTo>
                  <a:pt x="572655" y="387928"/>
                  <a:pt x="575360" y="402575"/>
                  <a:pt x="581891" y="415637"/>
                </a:cubicBezTo>
                <a:cubicBezTo>
                  <a:pt x="599367" y="450589"/>
                  <a:pt x="611538" y="459138"/>
                  <a:pt x="637309" y="484910"/>
                </a:cubicBezTo>
                <a:lnTo>
                  <a:pt x="678873" y="609600"/>
                </a:lnTo>
                <a:lnTo>
                  <a:pt x="692728" y="651164"/>
                </a:lnTo>
                <a:cubicBezTo>
                  <a:pt x="697346" y="665019"/>
                  <a:pt x="698481" y="680577"/>
                  <a:pt x="706582" y="692728"/>
                </a:cubicBezTo>
                <a:cubicBezTo>
                  <a:pt x="737914" y="739725"/>
                  <a:pt x="722517" y="722517"/>
                  <a:pt x="748146" y="748146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2743200" y="2819400"/>
            <a:ext cx="0" cy="1219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29533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0"/>
            <a:ext cx="8991600" cy="6705600"/>
          </a:xfrm>
        </p:spPr>
        <p:txBody>
          <a:bodyPr>
            <a:normAutofit fontScale="92500"/>
          </a:bodyPr>
          <a:lstStyle/>
          <a:p>
            <a:r>
              <a:rPr lang="en-US" dirty="0"/>
              <a:t>Events of the neuromuscular transmission:</a:t>
            </a:r>
          </a:p>
          <a:p>
            <a:r>
              <a:rPr lang="en-US" dirty="0"/>
              <a:t>*Action potential reach end of nerve</a:t>
            </a:r>
          </a:p>
          <a:p>
            <a:r>
              <a:rPr lang="en-US" dirty="0"/>
              <a:t>*open </a:t>
            </a:r>
            <a:r>
              <a:rPr lang="en-US" dirty="0" err="1"/>
              <a:t>Ca</a:t>
            </a:r>
            <a:r>
              <a:rPr lang="en-US" dirty="0"/>
              <a:t>++ channels</a:t>
            </a:r>
          </a:p>
          <a:p>
            <a:r>
              <a:rPr lang="en-US" dirty="0"/>
              <a:t>*</a:t>
            </a:r>
            <a:r>
              <a:rPr lang="en-US" dirty="0" err="1"/>
              <a:t>Ca</a:t>
            </a:r>
            <a:r>
              <a:rPr lang="en-US" dirty="0"/>
              <a:t>++ enter in nerve terminal</a:t>
            </a:r>
          </a:p>
          <a:p>
            <a:r>
              <a:rPr lang="en-US" dirty="0"/>
              <a:t>*rupture vesicles in nerve terminal</a:t>
            </a:r>
          </a:p>
          <a:p>
            <a:r>
              <a:rPr lang="en-US" dirty="0"/>
              <a:t>*release acetylcholine</a:t>
            </a:r>
          </a:p>
          <a:p>
            <a:r>
              <a:rPr lang="en-US" dirty="0"/>
              <a:t>*acetylcholine cross cleft &amp; sit on receptors on muscle</a:t>
            </a:r>
          </a:p>
          <a:p>
            <a:r>
              <a:rPr lang="en-US" dirty="0"/>
              <a:t>*open Na+ channels and Na+ enter to muscle</a:t>
            </a:r>
          </a:p>
          <a:p>
            <a:r>
              <a:rPr lang="en-US" dirty="0"/>
              <a:t>Forming depolarization (End plate potential) (EPP)</a:t>
            </a:r>
          </a:p>
          <a:p>
            <a:r>
              <a:rPr lang="en-US" dirty="0"/>
              <a:t>*action potential is propagated in muscle</a:t>
            </a:r>
          </a:p>
          <a:p>
            <a:r>
              <a:rPr lang="en-US" dirty="0"/>
              <a:t>*acetyl choline is degraded by acetylcholine </a:t>
            </a:r>
            <a:r>
              <a:rPr lang="en-US" dirty="0" err="1"/>
              <a:t>estrase</a:t>
            </a:r>
            <a:r>
              <a:rPr lang="en-US" dirty="0"/>
              <a:t> enzyme</a:t>
            </a:r>
          </a:p>
        </p:txBody>
      </p:sp>
    </p:spTree>
    <p:extLst>
      <p:ext uri="{BB962C8B-B14F-4D97-AF65-F5344CB8AC3E}">
        <p14:creationId xmlns:p14="http://schemas.microsoft.com/office/powerpoint/2010/main" val="5303130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9067800" cy="66294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4-load velocity relation:</a:t>
            </a:r>
          </a:p>
          <a:p>
            <a:r>
              <a:rPr lang="en-US" dirty="0"/>
              <a:t>The weight which the muscle contract to lift is the after load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Increase after load----increase duration of contraction</a:t>
            </a:r>
          </a:p>
          <a:p>
            <a:pPr marL="0" indent="0">
              <a:buNone/>
            </a:pPr>
            <a:r>
              <a:rPr lang="en-US" dirty="0"/>
              <a:t>                                       decrease velocity of shortening</a:t>
            </a:r>
          </a:p>
          <a:p>
            <a:pPr marL="0" indent="0">
              <a:buNone/>
            </a:pPr>
            <a:r>
              <a:rPr lang="en-US" dirty="0"/>
              <a:t>                                       decrease amount of shortening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          </a:t>
            </a:r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1981200" y="2971800"/>
            <a:ext cx="0" cy="2438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981200" y="5410200"/>
            <a:ext cx="3657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reeform 7"/>
          <p:cNvSpPr/>
          <p:nvPr/>
        </p:nvSpPr>
        <p:spPr>
          <a:xfrm>
            <a:off x="1967345" y="3810000"/>
            <a:ext cx="2202873" cy="1648691"/>
          </a:xfrm>
          <a:custGeom>
            <a:avLst/>
            <a:gdLst>
              <a:gd name="connsiteX0" fmla="*/ 0 w 2202873"/>
              <a:gd name="connsiteY0" fmla="*/ 1648691 h 1648691"/>
              <a:gd name="connsiteX1" fmla="*/ 69273 w 2202873"/>
              <a:gd name="connsiteY1" fmla="*/ 1620982 h 1648691"/>
              <a:gd name="connsiteX2" fmla="*/ 96982 w 2202873"/>
              <a:gd name="connsiteY2" fmla="*/ 1579418 h 1648691"/>
              <a:gd name="connsiteX3" fmla="*/ 138546 w 2202873"/>
              <a:gd name="connsiteY3" fmla="*/ 1537855 h 1648691"/>
              <a:gd name="connsiteX4" fmla="*/ 235528 w 2202873"/>
              <a:gd name="connsiteY4" fmla="*/ 1413164 h 1648691"/>
              <a:gd name="connsiteX5" fmla="*/ 263237 w 2202873"/>
              <a:gd name="connsiteY5" fmla="*/ 1357745 h 1648691"/>
              <a:gd name="connsiteX6" fmla="*/ 304800 w 2202873"/>
              <a:gd name="connsiteY6" fmla="*/ 1288473 h 1648691"/>
              <a:gd name="connsiteX7" fmla="*/ 332510 w 2202873"/>
              <a:gd name="connsiteY7" fmla="*/ 1205345 h 1648691"/>
              <a:gd name="connsiteX8" fmla="*/ 360219 w 2202873"/>
              <a:gd name="connsiteY8" fmla="*/ 1149927 h 1648691"/>
              <a:gd name="connsiteX9" fmla="*/ 387928 w 2202873"/>
              <a:gd name="connsiteY9" fmla="*/ 1080655 h 1648691"/>
              <a:gd name="connsiteX10" fmla="*/ 484910 w 2202873"/>
              <a:gd name="connsiteY10" fmla="*/ 914400 h 1648691"/>
              <a:gd name="connsiteX11" fmla="*/ 526473 w 2202873"/>
              <a:gd name="connsiteY11" fmla="*/ 817418 h 1648691"/>
              <a:gd name="connsiteX12" fmla="*/ 554182 w 2202873"/>
              <a:gd name="connsiteY12" fmla="*/ 734291 h 1648691"/>
              <a:gd name="connsiteX13" fmla="*/ 595746 w 2202873"/>
              <a:gd name="connsiteY13" fmla="*/ 651164 h 1648691"/>
              <a:gd name="connsiteX14" fmla="*/ 623455 w 2202873"/>
              <a:gd name="connsiteY14" fmla="*/ 609600 h 1648691"/>
              <a:gd name="connsiteX15" fmla="*/ 651164 w 2202873"/>
              <a:gd name="connsiteY15" fmla="*/ 498764 h 1648691"/>
              <a:gd name="connsiteX16" fmla="*/ 706582 w 2202873"/>
              <a:gd name="connsiteY16" fmla="*/ 415636 h 1648691"/>
              <a:gd name="connsiteX17" fmla="*/ 775855 w 2202873"/>
              <a:gd name="connsiteY17" fmla="*/ 318655 h 1648691"/>
              <a:gd name="connsiteX18" fmla="*/ 831273 w 2202873"/>
              <a:gd name="connsiteY18" fmla="*/ 235527 h 1648691"/>
              <a:gd name="connsiteX19" fmla="*/ 914400 w 2202873"/>
              <a:gd name="connsiteY19" fmla="*/ 96982 h 1648691"/>
              <a:gd name="connsiteX20" fmla="*/ 997528 w 2202873"/>
              <a:gd name="connsiteY20" fmla="*/ 55418 h 1648691"/>
              <a:gd name="connsiteX21" fmla="*/ 1039091 w 2202873"/>
              <a:gd name="connsiteY21" fmla="*/ 27709 h 1648691"/>
              <a:gd name="connsiteX22" fmla="*/ 1094510 w 2202873"/>
              <a:gd name="connsiteY22" fmla="*/ 0 h 1648691"/>
              <a:gd name="connsiteX23" fmla="*/ 1219200 w 2202873"/>
              <a:gd name="connsiteY23" fmla="*/ 13855 h 1648691"/>
              <a:gd name="connsiteX24" fmla="*/ 1274619 w 2202873"/>
              <a:gd name="connsiteY24" fmla="*/ 96982 h 1648691"/>
              <a:gd name="connsiteX25" fmla="*/ 1302328 w 2202873"/>
              <a:gd name="connsiteY25" fmla="*/ 138545 h 1648691"/>
              <a:gd name="connsiteX26" fmla="*/ 1343891 w 2202873"/>
              <a:gd name="connsiteY26" fmla="*/ 152400 h 1648691"/>
              <a:gd name="connsiteX27" fmla="*/ 1385455 w 2202873"/>
              <a:gd name="connsiteY27" fmla="*/ 235527 h 1648691"/>
              <a:gd name="connsiteX28" fmla="*/ 1399310 w 2202873"/>
              <a:gd name="connsiteY28" fmla="*/ 277091 h 1648691"/>
              <a:gd name="connsiteX29" fmla="*/ 1496291 w 2202873"/>
              <a:gd name="connsiteY29" fmla="*/ 401782 h 1648691"/>
              <a:gd name="connsiteX30" fmla="*/ 1537855 w 2202873"/>
              <a:gd name="connsiteY30" fmla="*/ 471055 h 1648691"/>
              <a:gd name="connsiteX31" fmla="*/ 1593273 w 2202873"/>
              <a:gd name="connsiteY31" fmla="*/ 540327 h 1648691"/>
              <a:gd name="connsiteX32" fmla="*/ 1634837 w 2202873"/>
              <a:gd name="connsiteY32" fmla="*/ 665018 h 1648691"/>
              <a:gd name="connsiteX33" fmla="*/ 1676400 w 2202873"/>
              <a:gd name="connsiteY33" fmla="*/ 762000 h 1648691"/>
              <a:gd name="connsiteX34" fmla="*/ 1704110 w 2202873"/>
              <a:gd name="connsiteY34" fmla="*/ 789709 h 1648691"/>
              <a:gd name="connsiteX35" fmla="*/ 1731819 w 2202873"/>
              <a:gd name="connsiteY35" fmla="*/ 872836 h 1648691"/>
              <a:gd name="connsiteX36" fmla="*/ 1787237 w 2202873"/>
              <a:gd name="connsiteY36" fmla="*/ 955964 h 1648691"/>
              <a:gd name="connsiteX37" fmla="*/ 1801091 w 2202873"/>
              <a:gd name="connsiteY37" fmla="*/ 997527 h 1648691"/>
              <a:gd name="connsiteX38" fmla="*/ 1856510 w 2202873"/>
              <a:gd name="connsiteY38" fmla="*/ 1066800 h 1648691"/>
              <a:gd name="connsiteX39" fmla="*/ 1870364 w 2202873"/>
              <a:gd name="connsiteY39" fmla="*/ 1108364 h 1648691"/>
              <a:gd name="connsiteX40" fmla="*/ 1911928 w 2202873"/>
              <a:gd name="connsiteY40" fmla="*/ 1136073 h 1648691"/>
              <a:gd name="connsiteX41" fmla="*/ 1939637 w 2202873"/>
              <a:gd name="connsiteY41" fmla="*/ 1177636 h 1648691"/>
              <a:gd name="connsiteX42" fmla="*/ 1967346 w 2202873"/>
              <a:gd name="connsiteY42" fmla="*/ 1260764 h 1648691"/>
              <a:gd name="connsiteX43" fmla="*/ 2050473 w 2202873"/>
              <a:gd name="connsiteY43" fmla="*/ 1385455 h 1648691"/>
              <a:gd name="connsiteX44" fmla="*/ 2078182 w 2202873"/>
              <a:gd name="connsiteY44" fmla="*/ 1427018 h 1648691"/>
              <a:gd name="connsiteX45" fmla="*/ 2092037 w 2202873"/>
              <a:gd name="connsiteY45" fmla="*/ 1468582 h 1648691"/>
              <a:gd name="connsiteX46" fmla="*/ 2147455 w 2202873"/>
              <a:gd name="connsiteY46" fmla="*/ 1537855 h 1648691"/>
              <a:gd name="connsiteX47" fmla="*/ 2202873 w 2202873"/>
              <a:gd name="connsiteY47" fmla="*/ 1634836 h 16486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2202873" h="1648691">
                <a:moveTo>
                  <a:pt x="0" y="1648691"/>
                </a:moveTo>
                <a:cubicBezTo>
                  <a:pt x="23091" y="1639455"/>
                  <a:pt x="49036" y="1635437"/>
                  <a:pt x="69273" y="1620982"/>
                </a:cubicBezTo>
                <a:cubicBezTo>
                  <a:pt x="82823" y="1611304"/>
                  <a:pt x="86322" y="1592210"/>
                  <a:pt x="96982" y="1579418"/>
                </a:cubicBezTo>
                <a:cubicBezTo>
                  <a:pt x="109525" y="1564366"/>
                  <a:pt x="126517" y="1553321"/>
                  <a:pt x="138546" y="1537855"/>
                </a:cubicBezTo>
                <a:cubicBezTo>
                  <a:pt x="254548" y="1388710"/>
                  <a:pt x="141166" y="1507524"/>
                  <a:pt x="235528" y="1413164"/>
                </a:cubicBezTo>
                <a:cubicBezTo>
                  <a:pt x="244764" y="1394691"/>
                  <a:pt x="253207" y="1375799"/>
                  <a:pt x="263237" y="1357745"/>
                </a:cubicBezTo>
                <a:cubicBezTo>
                  <a:pt x="276314" y="1334206"/>
                  <a:pt x="293657" y="1312987"/>
                  <a:pt x="304800" y="1288473"/>
                </a:cubicBezTo>
                <a:cubicBezTo>
                  <a:pt x="316887" y="1261883"/>
                  <a:pt x="319448" y="1231470"/>
                  <a:pt x="332510" y="1205345"/>
                </a:cubicBezTo>
                <a:cubicBezTo>
                  <a:pt x="341746" y="1186872"/>
                  <a:pt x="351831" y="1168800"/>
                  <a:pt x="360219" y="1149927"/>
                </a:cubicBezTo>
                <a:cubicBezTo>
                  <a:pt x="370319" y="1127201"/>
                  <a:pt x="375850" y="1102395"/>
                  <a:pt x="387928" y="1080655"/>
                </a:cubicBezTo>
                <a:cubicBezTo>
                  <a:pt x="449442" y="969929"/>
                  <a:pt x="427809" y="1085712"/>
                  <a:pt x="484910" y="914400"/>
                </a:cubicBezTo>
                <a:cubicBezTo>
                  <a:pt x="529499" y="780625"/>
                  <a:pt x="458003" y="988594"/>
                  <a:pt x="526473" y="817418"/>
                </a:cubicBezTo>
                <a:cubicBezTo>
                  <a:pt x="537321" y="790299"/>
                  <a:pt x="537981" y="758593"/>
                  <a:pt x="554182" y="734291"/>
                </a:cubicBezTo>
                <a:cubicBezTo>
                  <a:pt x="633593" y="615173"/>
                  <a:pt x="538385" y="765885"/>
                  <a:pt x="595746" y="651164"/>
                </a:cubicBezTo>
                <a:cubicBezTo>
                  <a:pt x="603193" y="636271"/>
                  <a:pt x="614219" y="623455"/>
                  <a:pt x="623455" y="609600"/>
                </a:cubicBezTo>
                <a:cubicBezTo>
                  <a:pt x="627293" y="590411"/>
                  <a:pt x="637852" y="522726"/>
                  <a:pt x="651164" y="498764"/>
                </a:cubicBezTo>
                <a:cubicBezTo>
                  <a:pt x="667337" y="469652"/>
                  <a:pt x="688109" y="443345"/>
                  <a:pt x="706582" y="415636"/>
                </a:cubicBezTo>
                <a:cubicBezTo>
                  <a:pt x="796662" y="280516"/>
                  <a:pt x="655569" y="490492"/>
                  <a:pt x="775855" y="318655"/>
                </a:cubicBezTo>
                <a:cubicBezTo>
                  <a:pt x="794953" y="291373"/>
                  <a:pt x="816380" y="265314"/>
                  <a:pt x="831273" y="235527"/>
                </a:cubicBezTo>
                <a:cubicBezTo>
                  <a:pt x="847954" y="202165"/>
                  <a:pt x="889322" y="113700"/>
                  <a:pt x="914400" y="96982"/>
                </a:cubicBezTo>
                <a:cubicBezTo>
                  <a:pt x="1033521" y="17569"/>
                  <a:pt x="882803" y="112781"/>
                  <a:pt x="997528" y="55418"/>
                </a:cubicBezTo>
                <a:cubicBezTo>
                  <a:pt x="1012421" y="47971"/>
                  <a:pt x="1024634" y="35970"/>
                  <a:pt x="1039091" y="27709"/>
                </a:cubicBezTo>
                <a:cubicBezTo>
                  <a:pt x="1057023" y="17462"/>
                  <a:pt x="1076037" y="9236"/>
                  <a:pt x="1094510" y="0"/>
                </a:cubicBezTo>
                <a:cubicBezTo>
                  <a:pt x="1136073" y="4618"/>
                  <a:pt x="1182379" y="-5971"/>
                  <a:pt x="1219200" y="13855"/>
                </a:cubicBezTo>
                <a:cubicBezTo>
                  <a:pt x="1248522" y="29644"/>
                  <a:pt x="1256146" y="69273"/>
                  <a:pt x="1274619" y="96982"/>
                </a:cubicBezTo>
                <a:cubicBezTo>
                  <a:pt x="1283855" y="110836"/>
                  <a:pt x="1286532" y="133279"/>
                  <a:pt x="1302328" y="138545"/>
                </a:cubicBezTo>
                <a:lnTo>
                  <a:pt x="1343891" y="152400"/>
                </a:lnTo>
                <a:cubicBezTo>
                  <a:pt x="1378716" y="256873"/>
                  <a:pt x="1331739" y="128097"/>
                  <a:pt x="1385455" y="235527"/>
                </a:cubicBezTo>
                <a:cubicBezTo>
                  <a:pt x="1391986" y="248589"/>
                  <a:pt x="1392218" y="264325"/>
                  <a:pt x="1399310" y="277091"/>
                </a:cubicBezTo>
                <a:cubicBezTo>
                  <a:pt x="1440739" y="351662"/>
                  <a:pt x="1445805" y="351295"/>
                  <a:pt x="1496291" y="401782"/>
                </a:cubicBezTo>
                <a:cubicBezTo>
                  <a:pt x="1535539" y="519522"/>
                  <a:pt x="1480801" y="375966"/>
                  <a:pt x="1537855" y="471055"/>
                </a:cubicBezTo>
                <a:cubicBezTo>
                  <a:pt x="1582468" y="545409"/>
                  <a:pt x="1510494" y="485140"/>
                  <a:pt x="1593273" y="540327"/>
                </a:cubicBezTo>
                <a:lnTo>
                  <a:pt x="1634837" y="665018"/>
                </a:lnTo>
                <a:cubicBezTo>
                  <a:pt x="1647153" y="701966"/>
                  <a:pt x="1653571" y="727757"/>
                  <a:pt x="1676400" y="762000"/>
                </a:cubicBezTo>
                <a:cubicBezTo>
                  <a:pt x="1683646" y="772868"/>
                  <a:pt x="1694873" y="780473"/>
                  <a:pt x="1704110" y="789709"/>
                </a:cubicBezTo>
                <a:cubicBezTo>
                  <a:pt x="1713346" y="817418"/>
                  <a:pt x="1715618" y="848534"/>
                  <a:pt x="1731819" y="872836"/>
                </a:cubicBezTo>
                <a:lnTo>
                  <a:pt x="1787237" y="955964"/>
                </a:lnTo>
                <a:cubicBezTo>
                  <a:pt x="1791855" y="969818"/>
                  <a:pt x="1794560" y="984465"/>
                  <a:pt x="1801091" y="997527"/>
                </a:cubicBezTo>
                <a:cubicBezTo>
                  <a:pt x="1818569" y="1032484"/>
                  <a:pt x="1830735" y="1041026"/>
                  <a:pt x="1856510" y="1066800"/>
                </a:cubicBezTo>
                <a:cubicBezTo>
                  <a:pt x="1861128" y="1080655"/>
                  <a:pt x="1861241" y="1096960"/>
                  <a:pt x="1870364" y="1108364"/>
                </a:cubicBezTo>
                <a:cubicBezTo>
                  <a:pt x="1880766" y="1121366"/>
                  <a:pt x="1900154" y="1124299"/>
                  <a:pt x="1911928" y="1136073"/>
                </a:cubicBezTo>
                <a:cubicBezTo>
                  <a:pt x="1923702" y="1147847"/>
                  <a:pt x="1930401" y="1163782"/>
                  <a:pt x="1939637" y="1177636"/>
                </a:cubicBezTo>
                <a:cubicBezTo>
                  <a:pt x="1948873" y="1205345"/>
                  <a:pt x="1951144" y="1236461"/>
                  <a:pt x="1967346" y="1260764"/>
                </a:cubicBezTo>
                <a:lnTo>
                  <a:pt x="2050473" y="1385455"/>
                </a:lnTo>
                <a:cubicBezTo>
                  <a:pt x="2059709" y="1399309"/>
                  <a:pt x="2072916" y="1411222"/>
                  <a:pt x="2078182" y="1427018"/>
                </a:cubicBezTo>
                <a:cubicBezTo>
                  <a:pt x="2082800" y="1440873"/>
                  <a:pt x="2085506" y="1455520"/>
                  <a:pt x="2092037" y="1468582"/>
                </a:cubicBezTo>
                <a:cubicBezTo>
                  <a:pt x="2109514" y="1503535"/>
                  <a:pt x="2121684" y="1512083"/>
                  <a:pt x="2147455" y="1537855"/>
                </a:cubicBezTo>
                <a:cubicBezTo>
                  <a:pt x="2178430" y="1630779"/>
                  <a:pt x="2149040" y="1607920"/>
                  <a:pt x="2202873" y="1634836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2078182" y="4073236"/>
            <a:ext cx="3117273" cy="1357746"/>
          </a:xfrm>
          <a:custGeom>
            <a:avLst/>
            <a:gdLst>
              <a:gd name="connsiteX0" fmla="*/ 0 w 3117273"/>
              <a:gd name="connsiteY0" fmla="*/ 1357746 h 1357746"/>
              <a:gd name="connsiteX1" fmla="*/ 69273 w 3117273"/>
              <a:gd name="connsiteY1" fmla="*/ 1330037 h 1357746"/>
              <a:gd name="connsiteX2" fmla="*/ 180109 w 3117273"/>
              <a:gd name="connsiteY2" fmla="*/ 1246909 h 1357746"/>
              <a:gd name="connsiteX3" fmla="*/ 221673 w 3117273"/>
              <a:gd name="connsiteY3" fmla="*/ 1219200 h 1357746"/>
              <a:gd name="connsiteX4" fmla="*/ 277091 w 3117273"/>
              <a:gd name="connsiteY4" fmla="*/ 1136073 h 1357746"/>
              <a:gd name="connsiteX5" fmla="*/ 332509 w 3117273"/>
              <a:gd name="connsiteY5" fmla="*/ 1052946 h 1357746"/>
              <a:gd name="connsiteX6" fmla="*/ 415636 w 3117273"/>
              <a:gd name="connsiteY6" fmla="*/ 969819 h 1357746"/>
              <a:gd name="connsiteX7" fmla="*/ 484909 w 3117273"/>
              <a:gd name="connsiteY7" fmla="*/ 900546 h 1357746"/>
              <a:gd name="connsiteX8" fmla="*/ 526473 w 3117273"/>
              <a:gd name="connsiteY8" fmla="*/ 831273 h 1357746"/>
              <a:gd name="connsiteX9" fmla="*/ 540327 w 3117273"/>
              <a:gd name="connsiteY9" fmla="*/ 789709 h 1357746"/>
              <a:gd name="connsiteX10" fmla="*/ 623454 w 3117273"/>
              <a:gd name="connsiteY10" fmla="*/ 665019 h 1357746"/>
              <a:gd name="connsiteX11" fmla="*/ 678873 w 3117273"/>
              <a:gd name="connsiteY11" fmla="*/ 581891 h 1357746"/>
              <a:gd name="connsiteX12" fmla="*/ 706582 w 3117273"/>
              <a:gd name="connsiteY12" fmla="*/ 540328 h 1357746"/>
              <a:gd name="connsiteX13" fmla="*/ 748145 w 3117273"/>
              <a:gd name="connsiteY13" fmla="*/ 484909 h 1357746"/>
              <a:gd name="connsiteX14" fmla="*/ 803563 w 3117273"/>
              <a:gd name="connsiteY14" fmla="*/ 401782 h 1357746"/>
              <a:gd name="connsiteX15" fmla="*/ 831273 w 3117273"/>
              <a:gd name="connsiteY15" fmla="*/ 360219 h 1357746"/>
              <a:gd name="connsiteX16" fmla="*/ 858982 w 3117273"/>
              <a:gd name="connsiteY16" fmla="*/ 332509 h 1357746"/>
              <a:gd name="connsiteX17" fmla="*/ 886691 w 3117273"/>
              <a:gd name="connsiteY17" fmla="*/ 290946 h 1357746"/>
              <a:gd name="connsiteX18" fmla="*/ 969818 w 3117273"/>
              <a:gd name="connsiteY18" fmla="*/ 207819 h 1357746"/>
              <a:gd name="connsiteX19" fmla="*/ 997527 w 3117273"/>
              <a:gd name="connsiteY19" fmla="*/ 180109 h 1357746"/>
              <a:gd name="connsiteX20" fmla="*/ 1136073 w 3117273"/>
              <a:gd name="connsiteY20" fmla="*/ 41564 h 1357746"/>
              <a:gd name="connsiteX21" fmla="*/ 1219200 w 3117273"/>
              <a:gd name="connsiteY21" fmla="*/ 13855 h 1357746"/>
              <a:gd name="connsiteX22" fmla="*/ 1260763 w 3117273"/>
              <a:gd name="connsiteY22" fmla="*/ 0 h 1357746"/>
              <a:gd name="connsiteX23" fmla="*/ 1371600 w 3117273"/>
              <a:gd name="connsiteY23" fmla="*/ 27709 h 1357746"/>
              <a:gd name="connsiteX24" fmla="*/ 1440873 w 3117273"/>
              <a:gd name="connsiteY24" fmla="*/ 69273 h 1357746"/>
              <a:gd name="connsiteX25" fmla="*/ 1524000 w 3117273"/>
              <a:gd name="connsiteY25" fmla="*/ 152400 h 1357746"/>
              <a:gd name="connsiteX26" fmla="*/ 1565563 w 3117273"/>
              <a:gd name="connsiteY26" fmla="*/ 180109 h 1357746"/>
              <a:gd name="connsiteX27" fmla="*/ 1620982 w 3117273"/>
              <a:gd name="connsiteY27" fmla="*/ 249382 h 1357746"/>
              <a:gd name="connsiteX28" fmla="*/ 1662545 w 3117273"/>
              <a:gd name="connsiteY28" fmla="*/ 277091 h 1357746"/>
              <a:gd name="connsiteX29" fmla="*/ 1773382 w 3117273"/>
              <a:gd name="connsiteY29" fmla="*/ 374073 h 1357746"/>
              <a:gd name="connsiteX30" fmla="*/ 1814945 w 3117273"/>
              <a:gd name="connsiteY30" fmla="*/ 401782 h 1357746"/>
              <a:gd name="connsiteX31" fmla="*/ 1842654 w 3117273"/>
              <a:gd name="connsiteY31" fmla="*/ 443346 h 1357746"/>
              <a:gd name="connsiteX32" fmla="*/ 1953491 w 3117273"/>
              <a:gd name="connsiteY32" fmla="*/ 540328 h 1357746"/>
              <a:gd name="connsiteX33" fmla="*/ 1995054 w 3117273"/>
              <a:gd name="connsiteY33" fmla="*/ 554182 h 1357746"/>
              <a:gd name="connsiteX34" fmla="*/ 2036618 w 3117273"/>
              <a:gd name="connsiteY34" fmla="*/ 581891 h 1357746"/>
              <a:gd name="connsiteX35" fmla="*/ 2133600 w 3117273"/>
              <a:gd name="connsiteY35" fmla="*/ 623455 h 1357746"/>
              <a:gd name="connsiteX36" fmla="*/ 2189018 w 3117273"/>
              <a:gd name="connsiteY36" fmla="*/ 665019 h 1357746"/>
              <a:gd name="connsiteX37" fmla="*/ 2216727 w 3117273"/>
              <a:gd name="connsiteY37" fmla="*/ 748146 h 1357746"/>
              <a:gd name="connsiteX38" fmla="*/ 2327563 w 3117273"/>
              <a:gd name="connsiteY38" fmla="*/ 845128 h 1357746"/>
              <a:gd name="connsiteX39" fmla="*/ 2355273 w 3117273"/>
              <a:gd name="connsiteY39" fmla="*/ 872837 h 1357746"/>
              <a:gd name="connsiteX40" fmla="*/ 2438400 w 3117273"/>
              <a:gd name="connsiteY40" fmla="*/ 928255 h 1357746"/>
              <a:gd name="connsiteX41" fmla="*/ 2479963 w 3117273"/>
              <a:gd name="connsiteY41" fmla="*/ 955964 h 1357746"/>
              <a:gd name="connsiteX42" fmla="*/ 2590800 w 3117273"/>
              <a:gd name="connsiteY42" fmla="*/ 1039091 h 1357746"/>
              <a:gd name="connsiteX43" fmla="*/ 2632363 w 3117273"/>
              <a:gd name="connsiteY43" fmla="*/ 1066800 h 1357746"/>
              <a:gd name="connsiteX44" fmla="*/ 2660073 w 3117273"/>
              <a:gd name="connsiteY44" fmla="*/ 1094509 h 1357746"/>
              <a:gd name="connsiteX45" fmla="*/ 2701636 w 3117273"/>
              <a:gd name="connsiteY45" fmla="*/ 1108364 h 1357746"/>
              <a:gd name="connsiteX46" fmla="*/ 2784763 w 3117273"/>
              <a:gd name="connsiteY46" fmla="*/ 1149928 h 1357746"/>
              <a:gd name="connsiteX47" fmla="*/ 2812473 w 3117273"/>
              <a:gd name="connsiteY47" fmla="*/ 1177637 h 1357746"/>
              <a:gd name="connsiteX48" fmla="*/ 2867891 w 3117273"/>
              <a:gd name="connsiteY48" fmla="*/ 1191491 h 1357746"/>
              <a:gd name="connsiteX49" fmla="*/ 2951018 w 3117273"/>
              <a:gd name="connsiteY49" fmla="*/ 1219200 h 1357746"/>
              <a:gd name="connsiteX50" fmla="*/ 2992582 w 3117273"/>
              <a:gd name="connsiteY50" fmla="*/ 1233055 h 1357746"/>
              <a:gd name="connsiteX51" fmla="*/ 3075709 w 3117273"/>
              <a:gd name="connsiteY51" fmla="*/ 1288473 h 1357746"/>
              <a:gd name="connsiteX52" fmla="*/ 3117273 w 3117273"/>
              <a:gd name="connsiteY52" fmla="*/ 1330037 h 1357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3117273" h="1357746">
                <a:moveTo>
                  <a:pt x="0" y="1357746"/>
                </a:moveTo>
                <a:cubicBezTo>
                  <a:pt x="23091" y="1348510"/>
                  <a:pt x="47440" y="1341946"/>
                  <a:pt x="69273" y="1330037"/>
                </a:cubicBezTo>
                <a:cubicBezTo>
                  <a:pt x="221195" y="1247171"/>
                  <a:pt x="106131" y="1306092"/>
                  <a:pt x="180109" y="1246909"/>
                </a:cubicBezTo>
                <a:cubicBezTo>
                  <a:pt x="193111" y="1236507"/>
                  <a:pt x="207818" y="1228436"/>
                  <a:pt x="221673" y="1219200"/>
                </a:cubicBezTo>
                <a:cubicBezTo>
                  <a:pt x="248169" y="1139712"/>
                  <a:pt x="216553" y="1213908"/>
                  <a:pt x="277091" y="1136073"/>
                </a:cubicBezTo>
                <a:cubicBezTo>
                  <a:pt x="297537" y="1109786"/>
                  <a:pt x="308961" y="1076494"/>
                  <a:pt x="332509" y="1052946"/>
                </a:cubicBezTo>
                <a:cubicBezTo>
                  <a:pt x="360218" y="1025237"/>
                  <a:pt x="393899" y="1002424"/>
                  <a:pt x="415636" y="969819"/>
                </a:cubicBezTo>
                <a:cubicBezTo>
                  <a:pt x="452581" y="914400"/>
                  <a:pt x="429490" y="937491"/>
                  <a:pt x="484909" y="900546"/>
                </a:cubicBezTo>
                <a:cubicBezTo>
                  <a:pt x="524155" y="782802"/>
                  <a:pt x="469419" y="926362"/>
                  <a:pt x="526473" y="831273"/>
                </a:cubicBezTo>
                <a:cubicBezTo>
                  <a:pt x="533987" y="818750"/>
                  <a:pt x="533235" y="802475"/>
                  <a:pt x="540327" y="789709"/>
                </a:cubicBezTo>
                <a:cubicBezTo>
                  <a:pt x="540333" y="789699"/>
                  <a:pt x="609596" y="685806"/>
                  <a:pt x="623454" y="665019"/>
                </a:cubicBezTo>
                <a:lnTo>
                  <a:pt x="678873" y="581891"/>
                </a:lnTo>
                <a:cubicBezTo>
                  <a:pt x="688109" y="568037"/>
                  <a:pt x="696592" y="553649"/>
                  <a:pt x="706582" y="540328"/>
                </a:cubicBezTo>
                <a:cubicBezTo>
                  <a:pt x="720436" y="521855"/>
                  <a:pt x="734903" y="503826"/>
                  <a:pt x="748145" y="484909"/>
                </a:cubicBezTo>
                <a:cubicBezTo>
                  <a:pt x="767242" y="457627"/>
                  <a:pt x="785090" y="429491"/>
                  <a:pt x="803563" y="401782"/>
                </a:cubicBezTo>
                <a:cubicBezTo>
                  <a:pt x="812799" y="387928"/>
                  <a:pt x="819499" y="371993"/>
                  <a:pt x="831273" y="360219"/>
                </a:cubicBezTo>
                <a:cubicBezTo>
                  <a:pt x="840509" y="350982"/>
                  <a:pt x="850822" y="342709"/>
                  <a:pt x="858982" y="332509"/>
                </a:cubicBezTo>
                <a:cubicBezTo>
                  <a:pt x="869384" y="319507"/>
                  <a:pt x="875629" y="303391"/>
                  <a:pt x="886691" y="290946"/>
                </a:cubicBezTo>
                <a:cubicBezTo>
                  <a:pt x="912725" y="261658"/>
                  <a:pt x="942109" y="235528"/>
                  <a:pt x="969818" y="207819"/>
                </a:cubicBezTo>
                <a:cubicBezTo>
                  <a:pt x="979054" y="198582"/>
                  <a:pt x="990281" y="190978"/>
                  <a:pt x="997527" y="180109"/>
                </a:cubicBezTo>
                <a:cubicBezTo>
                  <a:pt x="1039751" y="116773"/>
                  <a:pt x="1056903" y="67954"/>
                  <a:pt x="1136073" y="41564"/>
                </a:cubicBezTo>
                <a:lnTo>
                  <a:pt x="1219200" y="13855"/>
                </a:lnTo>
                <a:lnTo>
                  <a:pt x="1260763" y="0"/>
                </a:lnTo>
                <a:cubicBezTo>
                  <a:pt x="1275656" y="2979"/>
                  <a:pt x="1350302" y="14930"/>
                  <a:pt x="1371600" y="27709"/>
                </a:cubicBezTo>
                <a:cubicBezTo>
                  <a:pt x="1466689" y="84763"/>
                  <a:pt x="1323129" y="30027"/>
                  <a:pt x="1440873" y="69273"/>
                </a:cubicBezTo>
                <a:cubicBezTo>
                  <a:pt x="1468582" y="96982"/>
                  <a:pt x="1491395" y="130663"/>
                  <a:pt x="1524000" y="152400"/>
                </a:cubicBezTo>
                <a:cubicBezTo>
                  <a:pt x="1537854" y="161636"/>
                  <a:pt x="1552561" y="169707"/>
                  <a:pt x="1565563" y="180109"/>
                </a:cubicBezTo>
                <a:cubicBezTo>
                  <a:pt x="1634119" y="234954"/>
                  <a:pt x="1548969" y="177369"/>
                  <a:pt x="1620982" y="249382"/>
                </a:cubicBezTo>
                <a:cubicBezTo>
                  <a:pt x="1632756" y="261156"/>
                  <a:pt x="1648691" y="267855"/>
                  <a:pt x="1662545" y="277091"/>
                </a:cubicBezTo>
                <a:cubicBezTo>
                  <a:pt x="1708727" y="346365"/>
                  <a:pt x="1676399" y="309418"/>
                  <a:pt x="1773382" y="374073"/>
                </a:cubicBezTo>
                <a:lnTo>
                  <a:pt x="1814945" y="401782"/>
                </a:lnTo>
                <a:cubicBezTo>
                  <a:pt x="1824181" y="415637"/>
                  <a:pt x="1831689" y="430815"/>
                  <a:pt x="1842654" y="443346"/>
                </a:cubicBezTo>
                <a:cubicBezTo>
                  <a:pt x="1870743" y="475448"/>
                  <a:pt x="1911759" y="519462"/>
                  <a:pt x="1953491" y="540328"/>
                </a:cubicBezTo>
                <a:cubicBezTo>
                  <a:pt x="1966553" y="546859"/>
                  <a:pt x="1981200" y="549564"/>
                  <a:pt x="1995054" y="554182"/>
                </a:cubicBezTo>
                <a:cubicBezTo>
                  <a:pt x="2008909" y="563418"/>
                  <a:pt x="2021725" y="574444"/>
                  <a:pt x="2036618" y="581891"/>
                </a:cubicBezTo>
                <a:cubicBezTo>
                  <a:pt x="2130888" y="629026"/>
                  <a:pt x="2018292" y="551387"/>
                  <a:pt x="2133600" y="623455"/>
                </a:cubicBezTo>
                <a:cubicBezTo>
                  <a:pt x="2153181" y="635693"/>
                  <a:pt x="2170545" y="651164"/>
                  <a:pt x="2189018" y="665019"/>
                </a:cubicBezTo>
                <a:cubicBezTo>
                  <a:pt x="2198254" y="692728"/>
                  <a:pt x="2196074" y="727493"/>
                  <a:pt x="2216727" y="748146"/>
                </a:cubicBezTo>
                <a:cubicBezTo>
                  <a:pt x="2387629" y="919048"/>
                  <a:pt x="2213012" y="753488"/>
                  <a:pt x="2327563" y="845128"/>
                </a:cubicBezTo>
                <a:cubicBezTo>
                  <a:pt x="2337763" y="853288"/>
                  <a:pt x="2344823" y="865000"/>
                  <a:pt x="2355273" y="872837"/>
                </a:cubicBezTo>
                <a:cubicBezTo>
                  <a:pt x="2381915" y="892818"/>
                  <a:pt x="2410691" y="909782"/>
                  <a:pt x="2438400" y="928255"/>
                </a:cubicBezTo>
                <a:cubicBezTo>
                  <a:pt x="2452254" y="937491"/>
                  <a:pt x="2468189" y="944190"/>
                  <a:pt x="2479963" y="955964"/>
                </a:cubicBezTo>
                <a:cubicBezTo>
                  <a:pt x="2531222" y="1007221"/>
                  <a:pt x="2496804" y="976427"/>
                  <a:pt x="2590800" y="1039091"/>
                </a:cubicBezTo>
                <a:cubicBezTo>
                  <a:pt x="2604654" y="1048327"/>
                  <a:pt x="2620589" y="1055026"/>
                  <a:pt x="2632363" y="1066800"/>
                </a:cubicBezTo>
                <a:cubicBezTo>
                  <a:pt x="2641600" y="1076036"/>
                  <a:pt x="2648872" y="1087788"/>
                  <a:pt x="2660073" y="1094509"/>
                </a:cubicBezTo>
                <a:cubicBezTo>
                  <a:pt x="2672596" y="1102023"/>
                  <a:pt x="2688574" y="1101833"/>
                  <a:pt x="2701636" y="1108364"/>
                </a:cubicBezTo>
                <a:cubicBezTo>
                  <a:pt x="2809065" y="1162079"/>
                  <a:pt x="2680294" y="1115103"/>
                  <a:pt x="2784763" y="1149928"/>
                </a:cubicBezTo>
                <a:cubicBezTo>
                  <a:pt x="2794000" y="1159164"/>
                  <a:pt x="2800790" y="1171795"/>
                  <a:pt x="2812473" y="1177637"/>
                </a:cubicBezTo>
                <a:cubicBezTo>
                  <a:pt x="2829504" y="1186152"/>
                  <a:pt x="2849653" y="1186020"/>
                  <a:pt x="2867891" y="1191491"/>
                </a:cubicBezTo>
                <a:cubicBezTo>
                  <a:pt x="2895867" y="1199884"/>
                  <a:pt x="2923309" y="1209964"/>
                  <a:pt x="2951018" y="1219200"/>
                </a:cubicBezTo>
                <a:cubicBezTo>
                  <a:pt x="2964873" y="1223818"/>
                  <a:pt x="2980431" y="1224954"/>
                  <a:pt x="2992582" y="1233055"/>
                </a:cubicBezTo>
                <a:lnTo>
                  <a:pt x="3075709" y="1288473"/>
                </a:lnTo>
                <a:cubicBezTo>
                  <a:pt x="3105980" y="1333880"/>
                  <a:pt x="3086767" y="1330037"/>
                  <a:pt x="3117273" y="1330037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3728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0"/>
            <a:ext cx="8991600" cy="6705600"/>
          </a:xfrm>
        </p:spPr>
        <p:txBody>
          <a:bodyPr/>
          <a:lstStyle/>
          <a:p>
            <a:r>
              <a:rPr lang="en-US" dirty="0"/>
              <a:t>5- muscle fatigue:</a:t>
            </a:r>
          </a:p>
          <a:p>
            <a:r>
              <a:rPr lang="en-US" dirty="0"/>
              <a:t>Repeated strong stimulation of muscle </a:t>
            </a:r>
          </a:p>
          <a:p>
            <a:r>
              <a:rPr lang="en-US" dirty="0"/>
              <a:t>Lead to muscle fatigue</a:t>
            </a:r>
          </a:p>
          <a:p>
            <a:r>
              <a:rPr lang="en-US" dirty="0"/>
              <a:t>                               *decrease strength of contraction</a:t>
            </a:r>
          </a:p>
          <a:p>
            <a:r>
              <a:rPr lang="en-US" dirty="0"/>
              <a:t>                               *incomplete relaxation</a:t>
            </a:r>
          </a:p>
          <a:p>
            <a:r>
              <a:rPr lang="en-US" dirty="0"/>
              <a:t>                                   causes of fatigue:</a:t>
            </a:r>
          </a:p>
          <a:p>
            <a:r>
              <a:rPr lang="en-US" dirty="0"/>
              <a:t>                                   1-accumulate metabolites</a:t>
            </a:r>
          </a:p>
          <a:p>
            <a:r>
              <a:rPr lang="en-US" dirty="0"/>
              <a:t>                                       (lactic acid)</a:t>
            </a:r>
          </a:p>
          <a:p>
            <a:r>
              <a:rPr lang="en-US" dirty="0"/>
              <a:t>                                   2-deplete </a:t>
            </a:r>
            <a:r>
              <a:rPr lang="en-US" dirty="0" err="1"/>
              <a:t>ATP,creatine,glycogen</a:t>
            </a:r>
            <a:endParaRPr lang="en-US" dirty="0"/>
          </a:p>
          <a:p>
            <a:r>
              <a:rPr lang="en-US" dirty="0"/>
              <a:t>                                   3-deplete acetylcholine</a:t>
            </a:r>
          </a:p>
          <a:p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2362200" y="990600"/>
            <a:ext cx="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57200" y="3276600"/>
            <a:ext cx="0" cy="2667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33400" y="5943601"/>
            <a:ext cx="3657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reeform 11"/>
          <p:cNvSpPr/>
          <p:nvPr/>
        </p:nvSpPr>
        <p:spPr>
          <a:xfrm>
            <a:off x="471055" y="4038599"/>
            <a:ext cx="1704110" cy="1939637"/>
          </a:xfrm>
          <a:custGeom>
            <a:avLst/>
            <a:gdLst>
              <a:gd name="connsiteX0" fmla="*/ 0 w 1704110"/>
              <a:gd name="connsiteY0" fmla="*/ 1939637 h 1939637"/>
              <a:gd name="connsiteX1" fmla="*/ 69273 w 1704110"/>
              <a:gd name="connsiteY1" fmla="*/ 1884218 h 1939637"/>
              <a:gd name="connsiteX2" fmla="*/ 110837 w 1704110"/>
              <a:gd name="connsiteY2" fmla="*/ 1870364 h 1939637"/>
              <a:gd name="connsiteX3" fmla="*/ 193964 w 1704110"/>
              <a:gd name="connsiteY3" fmla="*/ 1731818 h 1939637"/>
              <a:gd name="connsiteX4" fmla="*/ 221673 w 1704110"/>
              <a:gd name="connsiteY4" fmla="*/ 1662546 h 1939637"/>
              <a:gd name="connsiteX5" fmla="*/ 277091 w 1704110"/>
              <a:gd name="connsiteY5" fmla="*/ 1565564 h 1939637"/>
              <a:gd name="connsiteX6" fmla="*/ 290946 w 1704110"/>
              <a:gd name="connsiteY6" fmla="*/ 1524000 h 1939637"/>
              <a:gd name="connsiteX7" fmla="*/ 332510 w 1704110"/>
              <a:gd name="connsiteY7" fmla="*/ 1468582 h 1939637"/>
              <a:gd name="connsiteX8" fmla="*/ 374073 w 1704110"/>
              <a:gd name="connsiteY8" fmla="*/ 1343891 h 1939637"/>
              <a:gd name="connsiteX9" fmla="*/ 415637 w 1704110"/>
              <a:gd name="connsiteY9" fmla="*/ 1219200 h 1939637"/>
              <a:gd name="connsiteX10" fmla="*/ 429491 w 1704110"/>
              <a:gd name="connsiteY10" fmla="*/ 1177637 h 1939637"/>
              <a:gd name="connsiteX11" fmla="*/ 443346 w 1704110"/>
              <a:gd name="connsiteY11" fmla="*/ 1122218 h 1939637"/>
              <a:gd name="connsiteX12" fmla="*/ 471055 w 1704110"/>
              <a:gd name="connsiteY12" fmla="*/ 1066800 h 1939637"/>
              <a:gd name="connsiteX13" fmla="*/ 484910 w 1704110"/>
              <a:gd name="connsiteY13" fmla="*/ 1011382 h 1939637"/>
              <a:gd name="connsiteX14" fmla="*/ 512619 w 1704110"/>
              <a:gd name="connsiteY14" fmla="*/ 942109 h 1939637"/>
              <a:gd name="connsiteX15" fmla="*/ 540328 w 1704110"/>
              <a:gd name="connsiteY15" fmla="*/ 845128 h 1939637"/>
              <a:gd name="connsiteX16" fmla="*/ 568037 w 1704110"/>
              <a:gd name="connsiteY16" fmla="*/ 803564 h 1939637"/>
              <a:gd name="connsiteX17" fmla="*/ 609600 w 1704110"/>
              <a:gd name="connsiteY17" fmla="*/ 692728 h 1939637"/>
              <a:gd name="connsiteX18" fmla="*/ 623455 w 1704110"/>
              <a:gd name="connsiteY18" fmla="*/ 637309 h 1939637"/>
              <a:gd name="connsiteX19" fmla="*/ 665019 w 1704110"/>
              <a:gd name="connsiteY19" fmla="*/ 512618 h 1939637"/>
              <a:gd name="connsiteX20" fmla="*/ 692728 w 1704110"/>
              <a:gd name="connsiteY20" fmla="*/ 429491 h 1939637"/>
              <a:gd name="connsiteX21" fmla="*/ 720437 w 1704110"/>
              <a:gd name="connsiteY21" fmla="*/ 387928 h 1939637"/>
              <a:gd name="connsiteX22" fmla="*/ 762000 w 1704110"/>
              <a:gd name="connsiteY22" fmla="*/ 277091 h 1939637"/>
              <a:gd name="connsiteX23" fmla="*/ 803564 w 1704110"/>
              <a:gd name="connsiteY23" fmla="*/ 166255 h 1939637"/>
              <a:gd name="connsiteX24" fmla="*/ 900546 w 1704110"/>
              <a:gd name="connsiteY24" fmla="*/ 69273 h 1939637"/>
              <a:gd name="connsiteX25" fmla="*/ 942110 w 1704110"/>
              <a:gd name="connsiteY25" fmla="*/ 27709 h 1939637"/>
              <a:gd name="connsiteX26" fmla="*/ 1025237 w 1704110"/>
              <a:gd name="connsiteY26" fmla="*/ 0 h 1939637"/>
              <a:gd name="connsiteX27" fmla="*/ 1163782 w 1704110"/>
              <a:gd name="connsiteY27" fmla="*/ 13855 h 1939637"/>
              <a:gd name="connsiteX28" fmla="*/ 1191491 w 1704110"/>
              <a:gd name="connsiteY28" fmla="*/ 55418 h 1939637"/>
              <a:gd name="connsiteX29" fmla="*/ 1219200 w 1704110"/>
              <a:gd name="connsiteY29" fmla="*/ 83128 h 1939637"/>
              <a:gd name="connsiteX30" fmla="*/ 1246910 w 1704110"/>
              <a:gd name="connsiteY30" fmla="*/ 193964 h 1939637"/>
              <a:gd name="connsiteX31" fmla="*/ 1274619 w 1704110"/>
              <a:gd name="connsiteY31" fmla="*/ 277091 h 1939637"/>
              <a:gd name="connsiteX32" fmla="*/ 1288473 w 1704110"/>
              <a:gd name="connsiteY32" fmla="*/ 346364 h 1939637"/>
              <a:gd name="connsiteX33" fmla="*/ 1302328 w 1704110"/>
              <a:gd name="connsiteY33" fmla="*/ 387928 h 1939637"/>
              <a:gd name="connsiteX34" fmla="*/ 1330037 w 1704110"/>
              <a:gd name="connsiteY34" fmla="*/ 554182 h 1939637"/>
              <a:gd name="connsiteX35" fmla="*/ 1343891 w 1704110"/>
              <a:gd name="connsiteY35" fmla="*/ 609600 h 1939637"/>
              <a:gd name="connsiteX36" fmla="*/ 1357746 w 1704110"/>
              <a:gd name="connsiteY36" fmla="*/ 706582 h 1939637"/>
              <a:gd name="connsiteX37" fmla="*/ 1371600 w 1704110"/>
              <a:gd name="connsiteY37" fmla="*/ 748146 h 1939637"/>
              <a:gd name="connsiteX38" fmla="*/ 1385455 w 1704110"/>
              <a:gd name="connsiteY38" fmla="*/ 817418 h 1939637"/>
              <a:gd name="connsiteX39" fmla="*/ 1399310 w 1704110"/>
              <a:gd name="connsiteY39" fmla="*/ 858982 h 1939637"/>
              <a:gd name="connsiteX40" fmla="*/ 1413164 w 1704110"/>
              <a:gd name="connsiteY40" fmla="*/ 928255 h 1939637"/>
              <a:gd name="connsiteX41" fmla="*/ 1427019 w 1704110"/>
              <a:gd name="connsiteY41" fmla="*/ 983673 h 1939637"/>
              <a:gd name="connsiteX42" fmla="*/ 1440873 w 1704110"/>
              <a:gd name="connsiteY42" fmla="*/ 1025237 h 1939637"/>
              <a:gd name="connsiteX43" fmla="*/ 1468582 w 1704110"/>
              <a:gd name="connsiteY43" fmla="*/ 1163782 h 1939637"/>
              <a:gd name="connsiteX44" fmla="*/ 1482437 w 1704110"/>
              <a:gd name="connsiteY44" fmla="*/ 1260764 h 1939637"/>
              <a:gd name="connsiteX45" fmla="*/ 1510146 w 1704110"/>
              <a:gd name="connsiteY45" fmla="*/ 1343891 h 1939637"/>
              <a:gd name="connsiteX46" fmla="*/ 1524000 w 1704110"/>
              <a:gd name="connsiteY46" fmla="*/ 1385455 h 1939637"/>
              <a:gd name="connsiteX47" fmla="*/ 1537855 w 1704110"/>
              <a:gd name="connsiteY47" fmla="*/ 1427018 h 1939637"/>
              <a:gd name="connsiteX48" fmla="*/ 1565564 w 1704110"/>
              <a:gd name="connsiteY48" fmla="*/ 1551709 h 1939637"/>
              <a:gd name="connsiteX49" fmla="*/ 1620982 w 1704110"/>
              <a:gd name="connsiteY49" fmla="*/ 1634837 h 1939637"/>
              <a:gd name="connsiteX50" fmla="*/ 1676400 w 1704110"/>
              <a:gd name="connsiteY50" fmla="*/ 1801091 h 1939637"/>
              <a:gd name="connsiteX51" fmla="*/ 1690255 w 1704110"/>
              <a:gd name="connsiteY51" fmla="*/ 1842655 h 1939637"/>
              <a:gd name="connsiteX52" fmla="*/ 1704110 w 1704110"/>
              <a:gd name="connsiteY52" fmla="*/ 1884218 h 19396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1704110" h="1939637">
                <a:moveTo>
                  <a:pt x="0" y="1939637"/>
                </a:moveTo>
                <a:cubicBezTo>
                  <a:pt x="23091" y="1921164"/>
                  <a:pt x="44197" y="1899891"/>
                  <a:pt x="69273" y="1884218"/>
                </a:cubicBezTo>
                <a:cubicBezTo>
                  <a:pt x="81657" y="1876478"/>
                  <a:pt x="100510" y="1880691"/>
                  <a:pt x="110837" y="1870364"/>
                </a:cubicBezTo>
                <a:cubicBezTo>
                  <a:pt x="137225" y="1843977"/>
                  <a:pt x="176471" y="1771177"/>
                  <a:pt x="193964" y="1731818"/>
                </a:cubicBezTo>
                <a:cubicBezTo>
                  <a:pt x="204064" y="1709092"/>
                  <a:pt x="210551" y="1684790"/>
                  <a:pt x="221673" y="1662546"/>
                </a:cubicBezTo>
                <a:cubicBezTo>
                  <a:pt x="291243" y="1523406"/>
                  <a:pt x="204223" y="1735588"/>
                  <a:pt x="277091" y="1565564"/>
                </a:cubicBezTo>
                <a:cubicBezTo>
                  <a:pt x="282844" y="1552141"/>
                  <a:pt x="283700" y="1536680"/>
                  <a:pt x="290946" y="1524000"/>
                </a:cubicBezTo>
                <a:cubicBezTo>
                  <a:pt x="302402" y="1503952"/>
                  <a:pt x="321296" y="1488767"/>
                  <a:pt x="332510" y="1468582"/>
                </a:cubicBezTo>
                <a:cubicBezTo>
                  <a:pt x="362706" y="1414229"/>
                  <a:pt x="357697" y="1398477"/>
                  <a:pt x="374073" y="1343891"/>
                </a:cubicBezTo>
                <a:cubicBezTo>
                  <a:pt x="374083" y="1343858"/>
                  <a:pt x="408704" y="1239998"/>
                  <a:pt x="415637" y="1219200"/>
                </a:cubicBezTo>
                <a:cubicBezTo>
                  <a:pt x="420255" y="1205346"/>
                  <a:pt x="425949" y="1191805"/>
                  <a:pt x="429491" y="1177637"/>
                </a:cubicBezTo>
                <a:cubicBezTo>
                  <a:pt x="434109" y="1159164"/>
                  <a:pt x="436660" y="1140047"/>
                  <a:pt x="443346" y="1122218"/>
                </a:cubicBezTo>
                <a:cubicBezTo>
                  <a:pt x="450598" y="1102880"/>
                  <a:pt x="463803" y="1086138"/>
                  <a:pt x="471055" y="1066800"/>
                </a:cubicBezTo>
                <a:cubicBezTo>
                  <a:pt x="477741" y="1048971"/>
                  <a:pt x="478889" y="1029446"/>
                  <a:pt x="484910" y="1011382"/>
                </a:cubicBezTo>
                <a:cubicBezTo>
                  <a:pt x="492775" y="987789"/>
                  <a:pt x="504755" y="965703"/>
                  <a:pt x="512619" y="942109"/>
                </a:cubicBezTo>
                <a:cubicBezTo>
                  <a:pt x="521500" y="915466"/>
                  <a:pt x="526982" y="871820"/>
                  <a:pt x="540328" y="845128"/>
                </a:cubicBezTo>
                <a:cubicBezTo>
                  <a:pt x="547775" y="830235"/>
                  <a:pt x="558801" y="817419"/>
                  <a:pt x="568037" y="803564"/>
                </a:cubicBezTo>
                <a:cubicBezTo>
                  <a:pt x="603596" y="661321"/>
                  <a:pt x="555266" y="837619"/>
                  <a:pt x="609600" y="692728"/>
                </a:cubicBezTo>
                <a:cubicBezTo>
                  <a:pt x="616286" y="674899"/>
                  <a:pt x="617983" y="655547"/>
                  <a:pt x="623455" y="637309"/>
                </a:cubicBezTo>
                <a:cubicBezTo>
                  <a:pt x="623465" y="637276"/>
                  <a:pt x="658086" y="533416"/>
                  <a:pt x="665019" y="512618"/>
                </a:cubicBezTo>
                <a:cubicBezTo>
                  <a:pt x="665020" y="512614"/>
                  <a:pt x="692726" y="429494"/>
                  <a:pt x="692728" y="429491"/>
                </a:cubicBezTo>
                <a:lnTo>
                  <a:pt x="720437" y="387928"/>
                </a:lnTo>
                <a:cubicBezTo>
                  <a:pt x="755573" y="212243"/>
                  <a:pt x="708490" y="401948"/>
                  <a:pt x="762000" y="277091"/>
                </a:cubicBezTo>
                <a:cubicBezTo>
                  <a:pt x="785780" y="221604"/>
                  <a:pt x="762007" y="217047"/>
                  <a:pt x="803564" y="166255"/>
                </a:cubicBezTo>
                <a:cubicBezTo>
                  <a:pt x="832514" y="130871"/>
                  <a:pt x="868219" y="101600"/>
                  <a:pt x="900546" y="69273"/>
                </a:cubicBezTo>
                <a:cubicBezTo>
                  <a:pt x="914401" y="55418"/>
                  <a:pt x="923522" y="33905"/>
                  <a:pt x="942110" y="27709"/>
                </a:cubicBezTo>
                <a:lnTo>
                  <a:pt x="1025237" y="0"/>
                </a:lnTo>
                <a:cubicBezTo>
                  <a:pt x="1071419" y="4618"/>
                  <a:pt x="1119752" y="-822"/>
                  <a:pt x="1163782" y="13855"/>
                </a:cubicBezTo>
                <a:cubicBezTo>
                  <a:pt x="1179578" y="19120"/>
                  <a:pt x="1181089" y="42416"/>
                  <a:pt x="1191491" y="55418"/>
                </a:cubicBezTo>
                <a:cubicBezTo>
                  <a:pt x="1199651" y="65618"/>
                  <a:pt x="1209964" y="73891"/>
                  <a:pt x="1219200" y="83128"/>
                </a:cubicBezTo>
                <a:cubicBezTo>
                  <a:pt x="1228437" y="120073"/>
                  <a:pt x="1234867" y="157836"/>
                  <a:pt x="1246910" y="193964"/>
                </a:cubicBezTo>
                <a:cubicBezTo>
                  <a:pt x="1256146" y="221673"/>
                  <a:pt x="1268891" y="248450"/>
                  <a:pt x="1274619" y="277091"/>
                </a:cubicBezTo>
                <a:cubicBezTo>
                  <a:pt x="1279237" y="300182"/>
                  <a:pt x="1282762" y="323519"/>
                  <a:pt x="1288473" y="346364"/>
                </a:cubicBezTo>
                <a:cubicBezTo>
                  <a:pt x="1292015" y="360532"/>
                  <a:pt x="1298786" y="373760"/>
                  <a:pt x="1302328" y="387928"/>
                </a:cubicBezTo>
                <a:cubicBezTo>
                  <a:pt x="1321469" y="464493"/>
                  <a:pt x="1314401" y="468182"/>
                  <a:pt x="1330037" y="554182"/>
                </a:cubicBezTo>
                <a:cubicBezTo>
                  <a:pt x="1333443" y="572916"/>
                  <a:pt x="1340485" y="590866"/>
                  <a:pt x="1343891" y="609600"/>
                </a:cubicBezTo>
                <a:cubicBezTo>
                  <a:pt x="1349733" y="641729"/>
                  <a:pt x="1351342" y="674561"/>
                  <a:pt x="1357746" y="706582"/>
                </a:cubicBezTo>
                <a:cubicBezTo>
                  <a:pt x="1360610" y="720902"/>
                  <a:pt x="1368058" y="733978"/>
                  <a:pt x="1371600" y="748146"/>
                </a:cubicBezTo>
                <a:cubicBezTo>
                  <a:pt x="1377311" y="770991"/>
                  <a:pt x="1379744" y="794573"/>
                  <a:pt x="1385455" y="817418"/>
                </a:cubicBezTo>
                <a:cubicBezTo>
                  <a:pt x="1388997" y="831586"/>
                  <a:pt x="1395768" y="844814"/>
                  <a:pt x="1399310" y="858982"/>
                </a:cubicBezTo>
                <a:cubicBezTo>
                  <a:pt x="1405021" y="881827"/>
                  <a:pt x="1408056" y="905267"/>
                  <a:pt x="1413164" y="928255"/>
                </a:cubicBezTo>
                <a:cubicBezTo>
                  <a:pt x="1417295" y="946843"/>
                  <a:pt x="1421788" y="965364"/>
                  <a:pt x="1427019" y="983673"/>
                </a:cubicBezTo>
                <a:cubicBezTo>
                  <a:pt x="1431031" y="997715"/>
                  <a:pt x="1437589" y="1011007"/>
                  <a:pt x="1440873" y="1025237"/>
                </a:cubicBezTo>
                <a:cubicBezTo>
                  <a:pt x="1451463" y="1071127"/>
                  <a:pt x="1461921" y="1117159"/>
                  <a:pt x="1468582" y="1163782"/>
                </a:cubicBezTo>
                <a:cubicBezTo>
                  <a:pt x="1473200" y="1196109"/>
                  <a:pt x="1475094" y="1228945"/>
                  <a:pt x="1482437" y="1260764"/>
                </a:cubicBezTo>
                <a:cubicBezTo>
                  <a:pt x="1489005" y="1289224"/>
                  <a:pt x="1500910" y="1316182"/>
                  <a:pt x="1510146" y="1343891"/>
                </a:cubicBezTo>
                <a:lnTo>
                  <a:pt x="1524000" y="1385455"/>
                </a:lnTo>
                <a:cubicBezTo>
                  <a:pt x="1528618" y="1399309"/>
                  <a:pt x="1534991" y="1412698"/>
                  <a:pt x="1537855" y="1427018"/>
                </a:cubicBezTo>
                <a:cubicBezTo>
                  <a:pt x="1539312" y="1434301"/>
                  <a:pt x="1559044" y="1538668"/>
                  <a:pt x="1565564" y="1551709"/>
                </a:cubicBezTo>
                <a:cubicBezTo>
                  <a:pt x="1580457" y="1581496"/>
                  <a:pt x="1610451" y="1603244"/>
                  <a:pt x="1620982" y="1634837"/>
                </a:cubicBezTo>
                <a:lnTo>
                  <a:pt x="1676400" y="1801091"/>
                </a:lnTo>
                <a:lnTo>
                  <a:pt x="1690255" y="1842655"/>
                </a:lnTo>
                <a:lnTo>
                  <a:pt x="1704110" y="1884218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457200" y="4765965"/>
            <a:ext cx="5278582" cy="1177636"/>
          </a:xfrm>
          <a:custGeom>
            <a:avLst/>
            <a:gdLst>
              <a:gd name="connsiteX0" fmla="*/ 0 w 3657600"/>
              <a:gd name="connsiteY0" fmla="*/ 1191491 h 1191491"/>
              <a:gd name="connsiteX1" fmla="*/ 69273 w 3657600"/>
              <a:gd name="connsiteY1" fmla="*/ 1149927 h 1191491"/>
              <a:gd name="connsiteX2" fmla="*/ 110836 w 3657600"/>
              <a:gd name="connsiteY2" fmla="*/ 1136072 h 1191491"/>
              <a:gd name="connsiteX3" fmla="*/ 152400 w 3657600"/>
              <a:gd name="connsiteY3" fmla="*/ 1094509 h 1191491"/>
              <a:gd name="connsiteX4" fmla="*/ 221673 w 3657600"/>
              <a:gd name="connsiteY4" fmla="*/ 1039091 h 1191491"/>
              <a:gd name="connsiteX5" fmla="*/ 277091 w 3657600"/>
              <a:gd name="connsiteY5" fmla="*/ 955963 h 1191491"/>
              <a:gd name="connsiteX6" fmla="*/ 304800 w 3657600"/>
              <a:gd name="connsiteY6" fmla="*/ 914400 h 1191491"/>
              <a:gd name="connsiteX7" fmla="*/ 346363 w 3657600"/>
              <a:gd name="connsiteY7" fmla="*/ 872836 h 1191491"/>
              <a:gd name="connsiteX8" fmla="*/ 374073 w 3657600"/>
              <a:gd name="connsiteY8" fmla="*/ 817418 h 1191491"/>
              <a:gd name="connsiteX9" fmla="*/ 387927 w 3657600"/>
              <a:gd name="connsiteY9" fmla="*/ 762000 h 1191491"/>
              <a:gd name="connsiteX10" fmla="*/ 471054 w 3657600"/>
              <a:gd name="connsiteY10" fmla="*/ 623454 h 1191491"/>
              <a:gd name="connsiteX11" fmla="*/ 498763 w 3657600"/>
              <a:gd name="connsiteY11" fmla="*/ 581891 h 1191491"/>
              <a:gd name="connsiteX12" fmla="*/ 526473 w 3657600"/>
              <a:gd name="connsiteY12" fmla="*/ 484909 h 1191491"/>
              <a:gd name="connsiteX13" fmla="*/ 554182 w 3657600"/>
              <a:gd name="connsiteY13" fmla="*/ 429491 h 1191491"/>
              <a:gd name="connsiteX14" fmla="*/ 609600 w 3657600"/>
              <a:gd name="connsiteY14" fmla="*/ 346363 h 1191491"/>
              <a:gd name="connsiteX15" fmla="*/ 651163 w 3657600"/>
              <a:gd name="connsiteY15" fmla="*/ 263236 h 1191491"/>
              <a:gd name="connsiteX16" fmla="*/ 678873 w 3657600"/>
              <a:gd name="connsiteY16" fmla="*/ 235527 h 1191491"/>
              <a:gd name="connsiteX17" fmla="*/ 706582 w 3657600"/>
              <a:gd name="connsiteY17" fmla="*/ 193963 h 1191491"/>
              <a:gd name="connsiteX18" fmla="*/ 831273 w 3657600"/>
              <a:gd name="connsiteY18" fmla="*/ 83127 h 1191491"/>
              <a:gd name="connsiteX19" fmla="*/ 858982 w 3657600"/>
              <a:gd name="connsiteY19" fmla="*/ 41563 h 1191491"/>
              <a:gd name="connsiteX20" fmla="*/ 942109 w 3657600"/>
              <a:gd name="connsiteY20" fmla="*/ 0 h 1191491"/>
              <a:gd name="connsiteX21" fmla="*/ 1052945 w 3657600"/>
              <a:gd name="connsiteY21" fmla="*/ 13854 h 1191491"/>
              <a:gd name="connsiteX22" fmla="*/ 1122218 w 3657600"/>
              <a:gd name="connsiteY22" fmla="*/ 83127 h 1191491"/>
              <a:gd name="connsiteX23" fmla="*/ 1205345 w 3657600"/>
              <a:gd name="connsiteY23" fmla="*/ 124691 h 1191491"/>
              <a:gd name="connsiteX24" fmla="*/ 1246909 w 3657600"/>
              <a:gd name="connsiteY24" fmla="*/ 166254 h 1191491"/>
              <a:gd name="connsiteX25" fmla="*/ 1288473 w 3657600"/>
              <a:gd name="connsiteY25" fmla="*/ 193963 h 1191491"/>
              <a:gd name="connsiteX26" fmla="*/ 1385454 w 3657600"/>
              <a:gd name="connsiteY26" fmla="*/ 304800 h 1191491"/>
              <a:gd name="connsiteX27" fmla="*/ 1440873 w 3657600"/>
              <a:gd name="connsiteY27" fmla="*/ 374072 h 1191491"/>
              <a:gd name="connsiteX28" fmla="*/ 1468582 w 3657600"/>
              <a:gd name="connsiteY28" fmla="*/ 415636 h 1191491"/>
              <a:gd name="connsiteX29" fmla="*/ 1551709 w 3657600"/>
              <a:gd name="connsiteY29" fmla="*/ 471054 h 1191491"/>
              <a:gd name="connsiteX30" fmla="*/ 1634836 w 3657600"/>
              <a:gd name="connsiteY30" fmla="*/ 540327 h 1191491"/>
              <a:gd name="connsiteX31" fmla="*/ 1704109 w 3657600"/>
              <a:gd name="connsiteY31" fmla="*/ 595745 h 1191491"/>
              <a:gd name="connsiteX32" fmla="*/ 1787236 w 3657600"/>
              <a:gd name="connsiteY32" fmla="*/ 651163 h 1191491"/>
              <a:gd name="connsiteX33" fmla="*/ 1870363 w 3657600"/>
              <a:gd name="connsiteY33" fmla="*/ 706581 h 1191491"/>
              <a:gd name="connsiteX34" fmla="*/ 1898073 w 3657600"/>
              <a:gd name="connsiteY34" fmla="*/ 734291 h 1191491"/>
              <a:gd name="connsiteX35" fmla="*/ 1939636 w 3657600"/>
              <a:gd name="connsiteY35" fmla="*/ 748145 h 1191491"/>
              <a:gd name="connsiteX36" fmla="*/ 2022763 w 3657600"/>
              <a:gd name="connsiteY36" fmla="*/ 789709 h 1191491"/>
              <a:gd name="connsiteX37" fmla="*/ 2064327 w 3657600"/>
              <a:gd name="connsiteY37" fmla="*/ 817418 h 1191491"/>
              <a:gd name="connsiteX38" fmla="*/ 2105891 w 3657600"/>
              <a:gd name="connsiteY38" fmla="*/ 831272 h 1191491"/>
              <a:gd name="connsiteX39" fmla="*/ 2286000 w 3657600"/>
              <a:gd name="connsiteY39" fmla="*/ 872836 h 1191491"/>
              <a:gd name="connsiteX40" fmla="*/ 2382982 w 3657600"/>
              <a:gd name="connsiteY40" fmla="*/ 886691 h 1191491"/>
              <a:gd name="connsiteX41" fmla="*/ 2590800 w 3657600"/>
              <a:gd name="connsiteY41" fmla="*/ 900545 h 1191491"/>
              <a:gd name="connsiteX42" fmla="*/ 3657600 w 3657600"/>
              <a:gd name="connsiteY42" fmla="*/ 914400 h 11914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3657600" h="1191491">
                <a:moveTo>
                  <a:pt x="0" y="1191491"/>
                </a:moveTo>
                <a:cubicBezTo>
                  <a:pt x="23091" y="1177636"/>
                  <a:pt x="45187" y="1161970"/>
                  <a:pt x="69273" y="1149927"/>
                </a:cubicBezTo>
                <a:cubicBezTo>
                  <a:pt x="82335" y="1143396"/>
                  <a:pt x="98685" y="1144173"/>
                  <a:pt x="110836" y="1136072"/>
                </a:cubicBezTo>
                <a:cubicBezTo>
                  <a:pt x="127139" y="1125204"/>
                  <a:pt x="137348" y="1107052"/>
                  <a:pt x="152400" y="1094509"/>
                </a:cubicBezTo>
                <a:cubicBezTo>
                  <a:pt x="257268" y="1007120"/>
                  <a:pt x="141053" y="1119708"/>
                  <a:pt x="221673" y="1039091"/>
                </a:cubicBezTo>
                <a:cubicBezTo>
                  <a:pt x="246020" y="966048"/>
                  <a:pt x="219436" y="1025149"/>
                  <a:pt x="277091" y="955963"/>
                </a:cubicBezTo>
                <a:cubicBezTo>
                  <a:pt x="287751" y="943171"/>
                  <a:pt x="294140" y="927192"/>
                  <a:pt x="304800" y="914400"/>
                </a:cubicBezTo>
                <a:cubicBezTo>
                  <a:pt x="317343" y="899348"/>
                  <a:pt x="334975" y="888780"/>
                  <a:pt x="346363" y="872836"/>
                </a:cubicBezTo>
                <a:cubicBezTo>
                  <a:pt x="358367" y="856030"/>
                  <a:pt x="364836" y="835891"/>
                  <a:pt x="374073" y="817418"/>
                </a:cubicBezTo>
                <a:cubicBezTo>
                  <a:pt x="378691" y="798945"/>
                  <a:pt x="381241" y="779829"/>
                  <a:pt x="387927" y="762000"/>
                </a:cubicBezTo>
                <a:cubicBezTo>
                  <a:pt x="406185" y="713310"/>
                  <a:pt x="443432" y="664887"/>
                  <a:pt x="471054" y="623454"/>
                </a:cubicBezTo>
                <a:lnTo>
                  <a:pt x="498763" y="581891"/>
                </a:lnTo>
                <a:cubicBezTo>
                  <a:pt x="505795" y="553765"/>
                  <a:pt x="514546" y="512738"/>
                  <a:pt x="526473" y="484909"/>
                </a:cubicBezTo>
                <a:cubicBezTo>
                  <a:pt x="534609" y="465926"/>
                  <a:pt x="543556" y="447201"/>
                  <a:pt x="554182" y="429491"/>
                </a:cubicBezTo>
                <a:cubicBezTo>
                  <a:pt x="571316" y="400934"/>
                  <a:pt x="609600" y="346363"/>
                  <a:pt x="609600" y="346363"/>
                </a:cubicBezTo>
                <a:cubicBezTo>
                  <a:pt x="624232" y="302465"/>
                  <a:pt x="620469" y="301603"/>
                  <a:pt x="651163" y="263236"/>
                </a:cubicBezTo>
                <a:cubicBezTo>
                  <a:pt x="659323" y="253036"/>
                  <a:pt x="670713" y="245727"/>
                  <a:pt x="678873" y="235527"/>
                </a:cubicBezTo>
                <a:cubicBezTo>
                  <a:pt x="689275" y="222525"/>
                  <a:pt x="695520" y="206408"/>
                  <a:pt x="706582" y="193963"/>
                </a:cubicBezTo>
                <a:cubicBezTo>
                  <a:pt x="775601" y="116317"/>
                  <a:pt x="768102" y="125241"/>
                  <a:pt x="831273" y="83127"/>
                </a:cubicBezTo>
                <a:cubicBezTo>
                  <a:pt x="840509" y="69272"/>
                  <a:pt x="847208" y="53337"/>
                  <a:pt x="858982" y="41563"/>
                </a:cubicBezTo>
                <a:cubicBezTo>
                  <a:pt x="885840" y="14705"/>
                  <a:pt x="908303" y="11268"/>
                  <a:pt x="942109" y="0"/>
                </a:cubicBezTo>
                <a:cubicBezTo>
                  <a:pt x="979054" y="4618"/>
                  <a:pt x="1017024" y="4058"/>
                  <a:pt x="1052945" y="13854"/>
                </a:cubicBezTo>
                <a:cubicBezTo>
                  <a:pt x="1103746" y="27709"/>
                  <a:pt x="1089890" y="50799"/>
                  <a:pt x="1122218" y="83127"/>
                </a:cubicBezTo>
                <a:cubicBezTo>
                  <a:pt x="1149074" y="109983"/>
                  <a:pt x="1171542" y="113423"/>
                  <a:pt x="1205345" y="124691"/>
                </a:cubicBezTo>
                <a:cubicBezTo>
                  <a:pt x="1219200" y="138545"/>
                  <a:pt x="1231857" y="153711"/>
                  <a:pt x="1246909" y="166254"/>
                </a:cubicBezTo>
                <a:cubicBezTo>
                  <a:pt x="1259701" y="176914"/>
                  <a:pt x="1277508" y="181432"/>
                  <a:pt x="1288473" y="193963"/>
                </a:cubicBezTo>
                <a:cubicBezTo>
                  <a:pt x="1401620" y="323274"/>
                  <a:pt x="1291936" y="242454"/>
                  <a:pt x="1385454" y="304800"/>
                </a:cubicBezTo>
                <a:cubicBezTo>
                  <a:pt x="1470746" y="432736"/>
                  <a:pt x="1361900" y="275357"/>
                  <a:pt x="1440873" y="374072"/>
                </a:cubicBezTo>
                <a:cubicBezTo>
                  <a:pt x="1451275" y="387074"/>
                  <a:pt x="1456051" y="404671"/>
                  <a:pt x="1468582" y="415636"/>
                </a:cubicBezTo>
                <a:cubicBezTo>
                  <a:pt x="1493644" y="437566"/>
                  <a:pt x="1528161" y="447506"/>
                  <a:pt x="1551709" y="471054"/>
                </a:cubicBezTo>
                <a:cubicBezTo>
                  <a:pt x="1605047" y="524392"/>
                  <a:pt x="1576970" y="501749"/>
                  <a:pt x="1634836" y="540327"/>
                </a:cubicBezTo>
                <a:cubicBezTo>
                  <a:pt x="1696806" y="633283"/>
                  <a:pt x="1623804" y="542209"/>
                  <a:pt x="1704109" y="595745"/>
                </a:cubicBezTo>
                <a:cubicBezTo>
                  <a:pt x="1807891" y="664932"/>
                  <a:pt x="1688408" y="618221"/>
                  <a:pt x="1787236" y="651163"/>
                </a:cubicBezTo>
                <a:cubicBezTo>
                  <a:pt x="1814945" y="669636"/>
                  <a:pt x="1846815" y="683033"/>
                  <a:pt x="1870363" y="706581"/>
                </a:cubicBezTo>
                <a:cubicBezTo>
                  <a:pt x="1879600" y="715818"/>
                  <a:pt x="1886872" y="727570"/>
                  <a:pt x="1898073" y="734291"/>
                </a:cubicBezTo>
                <a:cubicBezTo>
                  <a:pt x="1910596" y="741805"/>
                  <a:pt x="1925782" y="743527"/>
                  <a:pt x="1939636" y="748145"/>
                </a:cubicBezTo>
                <a:cubicBezTo>
                  <a:pt x="2058754" y="827556"/>
                  <a:pt x="1908042" y="732348"/>
                  <a:pt x="2022763" y="789709"/>
                </a:cubicBezTo>
                <a:cubicBezTo>
                  <a:pt x="2037656" y="797156"/>
                  <a:pt x="2049434" y="809972"/>
                  <a:pt x="2064327" y="817418"/>
                </a:cubicBezTo>
                <a:cubicBezTo>
                  <a:pt x="2077389" y="823949"/>
                  <a:pt x="2091802" y="827429"/>
                  <a:pt x="2105891" y="831272"/>
                </a:cubicBezTo>
                <a:cubicBezTo>
                  <a:pt x="2156734" y="845138"/>
                  <a:pt x="2230607" y="863604"/>
                  <a:pt x="2286000" y="872836"/>
                </a:cubicBezTo>
                <a:cubicBezTo>
                  <a:pt x="2318211" y="878205"/>
                  <a:pt x="2350655" y="882073"/>
                  <a:pt x="2382982" y="886691"/>
                </a:cubicBezTo>
                <a:cubicBezTo>
                  <a:pt x="2477659" y="949810"/>
                  <a:pt x="2385095" y="900545"/>
                  <a:pt x="2590800" y="900545"/>
                </a:cubicBezTo>
                <a:cubicBezTo>
                  <a:pt x="2946430" y="900545"/>
                  <a:pt x="3301970" y="914400"/>
                  <a:pt x="3657600" y="914400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7255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52400"/>
            <a:ext cx="8991600" cy="6553200"/>
          </a:xfrm>
        </p:spPr>
        <p:txBody>
          <a:bodyPr/>
          <a:lstStyle/>
          <a:p>
            <a:r>
              <a:rPr lang="en-US" dirty="0"/>
              <a:t>Energy sources &amp; muscle contraction:</a:t>
            </a:r>
          </a:p>
          <a:p>
            <a:r>
              <a:rPr lang="en-US" dirty="0"/>
              <a:t>Energy is consumed by the muscle during rest and during muscle contraction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7838321"/>
              </p:ext>
            </p:extLst>
          </p:nvPr>
        </p:nvGraphicFramePr>
        <p:xfrm>
          <a:off x="152400" y="1752600"/>
          <a:ext cx="8991600" cy="4953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95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31783">
                <a:tc>
                  <a:txBody>
                    <a:bodyPr/>
                    <a:lstStyle/>
                    <a:p>
                      <a:r>
                        <a:rPr lang="en-US" dirty="0"/>
                        <a:t>Energy during rest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Energy during muscle contraction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21217">
                <a:tc>
                  <a:txBody>
                    <a:bodyPr/>
                    <a:lstStyle/>
                    <a:p>
                      <a:r>
                        <a:rPr lang="en-US" dirty="0"/>
                        <a:t>*to maintain RMP</a:t>
                      </a:r>
                    </a:p>
                    <a:p>
                      <a:r>
                        <a:rPr lang="en-US" dirty="0"/>
                        <a:t>*formation of chemical substances</a:t>
                      </a:r>
                    </a:p>
                    <a:p>
                      <a:r>
                        <a:rPr lang="en-US" dirty="0"/>
                        <a:t>*formation of muscle tone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Energy consumption increase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The ATP is the immediate source for energy for contraction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ATP</a:t>
                      </a:r>
                      <a:r>
                        <a:rPr lang="en-US" baseline="0" dirty="0"/>
                        <a:t> in muscle not enough except for 5-6 seconds</a:t>
                      </a:r>
                    </a:p>
                    <a:p>
                      <a:endParaRPr lang="en-US" baseline="0" dirty="0"/>
                    </a:p>
                    <a:p>
                      <a:r>
                        <a:rPr lang="en-US" baseline="0" dirty="0"/>
                        <a:t>The ATP is reformed continuously by</a:t>
                      </a:r>
                    </a:p>
                    <a:p>
                      <a:r>
                        <a:rPr lang="en-US" baseline="0" dirty="0"/>
                        <a:t>1-phosphocreatine (</a:t>
                      </a:r>
                      <a:r>
                        <a:rPr lang="en-US" baseline="0" dirty="0" err="1"/>
                        <a:t>phosphagen</a:t>
                      </a:r>
                      <a:r>
                        <a:rPr lang="en-US" baseline="0" dirty="0"/>
                        <a:t> system)</a:t>
                      </a:r>
                    </a:p>
                    <a:p>
                      <a:r>
                        <a:rPr lang="en-US" baseline="0" dirty="0"/>
                        <a:t>2-anerobic system (glycogen lactic acid )</a:t>
                      </a:r>
                    </a:p>
                    <a:p>
                      <a:r>
                        <a:rPr lang="en-US" baseline="0" dirty="0"/>
                        <a:t>3-aerobic system(oxidation of food to provide energy)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73605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99890721"/>
              </p:ext>
            </p:extLst>
          </p:nvPr>
        </p:nvGraphicFramePr>
        <p:xfrm>
          <a:off x="152400" y="76200"/>
          <a:ext cx="8915400" cy="3429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1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62000">
                <a:tc>
                  <a:txBody>
                    <a:bodyPr/>
                    <a:lstStyle/>
                    <a:p>
                      <a:r>
                        <a:rPr lang="en-US" dirty="0" err="1"/>
                        <a:t>Phosphagen</a:t>
                      </a:r>
                      <a:r>
                        <a:rPr lang="en-US" dirty="0"/>
                        <a:t> system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Anerobic</a:t>
                      </a:r>
                      <a:r>
                        <a:rPr lang="en-US" dirty="0"/>
                        <a:t> system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Aerobic system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67000">
                <a:tc>
                  <a:txBody>
                    <a:bodyPr/>
                    <a:lstStyle/>
                    <a:p>
                      <a:r>
                        <a:rPr lang="en-US" dirty="0"/>
                        <a:t>*for normal power</a:t>
                      </a:r>
                      <a:r>
                        <a:rPr lang="en-US" baseline="0" dirty="0"/>
                        <a:t> surges</a:t>
                      </a:r>
                    </a:p>
                    <a:p>
                      <a:endParaRPr lang="en-US" baseline="0" dirty="0"/>
                    </a:p>
                    <a:p>
                      <a:endParaRPr lang="en-US" baseline="0" dirty="0"/>
                    </a:p>
                    <a:p>
                      <a:endParaRPr lang="en-US" baseline="0" dirty="0"/>
                    </a:p>
                    <a:p>
                      <a:endParaRPr lang="en-US" baseline="0" dirty="0"/>
                    </a:p>
                    <a:p>
                      <a:r>
                        <a:rPr lang="en-US" baseline="0" dirty="0"/>
                        <a:t>10-15 seconds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*for extra power</a:t>
                      </a:r>
                    </a:p>
                    <a:p>
                      <a:r>
                        <a:rPr lang="en-US" dirty="0"/>
                        <a:t>*Ex: intermediate race 200-800</a:t>
                      </a:r>
                      <a:r>
                        <a:rPr lang="en-US" baseline="0" dirty="0"/>
                        <a:t> meter run</a:t>
                      </a:r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30-40 seconds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*for prolonged activity</a:t>
                      </a:r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Un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/>
                        <a:t>limited time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490950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991600" cy="6705600"/>
          </a:xfrm>
        </p:spPr>
        <p:txBody>
          <a:bodyPr/>
          <a:lstStyle/>
          <a:p>
            <a:r>
              <a:rPr lang="en-US" dirty="0"/>
              <a:t>Oxygen debt:</a:t>
            </a:r>
          </a:p>
          <a:p>
            <a:r>
              <a:rPr lang="en-US" dirty="0" err="1"/>
              <a:t>Def</a:t>
            </a:r>
            <a:r>
              <a:rPr lang="en-US" dirty="0"/>
              <a:t>: it is the O2 consumed post exercise above the pre exercise level OR the basal O2 consumption level.</a:t>
            </a:r>
          </a:p>
          <a:p>
            <a:pPr marL="0" indent="0">
              <a:buNone/>
            </a:pPr>
            <a:r>
              <a:rPr lang="en-US" dirty="0"/>
              <a:t>Causes of O2 debt:</a:t>
            </a:r>
          </a:p>
          <a:p>
            <a:pPr marL="0" indent="0">
              <a:buNone/>
            </a:pPr>
            <a:r>
              <a:rPr lang="en-US" dirty="0"/>
              <a:t>-remove excess lactic acid formed during exercise</a:t>
            </a:r>
          </a:p>
          <a:p>
            <a:pPr marL="0" indent="0">
              <a:buNone/>
            </a:pPr>
            <a:r>
              <a:rPr lang="en-US" dirty="0"/>
              <a:t>-replenish ATP , &amp; </a:t>
            </a:r>
            <a:r>
              <a:rPr lang="en-US" dirty="0" err="1"/>
              <a:t>creatine</a:t>
            </a:r>
            <a:r>
              <a:rPr lang="en-US" dirty="0"/>
              <a:t> phosphate</a:t>
            </a:r>
          </a:p>
          <a:p>
            <a:pPr marL="0" indent="0">
              <a:buNone/>
            </a:pPr>
            <a:r>
              <a:rPr lang="en-US" dirty="0"/>
              <a:t>-replace O2 from myoglobin</a:t>
            </a:r>
          </a:p>
          <a:p>
            <a:pPr marL="0" indent="0">
              <a:buNone/>
            </a:pPr>
            <a:r>
              <a:rPr lang="en-US" dirty="0"/>
              <a:t>- </a:t>
            </a:r>
          </a:p>
        </p:txBody>
      </p:sp>
    </p:spTree>
    <p:extLst>
      <p:ext uri="{BB962C8B-B14F-4D97-AF65-F5344CB8AC3E}">
        <p14:creationId xmlns:p14="http://schemas.microsoft.com/office/powerpoint/2010/main" val="283198657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76200"/>
            <a:ext cx="8839200" cy="6629400"/>
          </a:xfrm>
        </p:spPr>
        <p:txBody>
          <a:bodyPr/>
          <a:lstStyle/>
          <a:p>
            <a:r>
              <a:rPr lang="en-US" dirty="0"/>
              <a:t>Rigor mortis:</a:t>
            </a:r>
          </a:p>
          <a:p>
            <a:r>
              <a:rPr lang="en-US" dirty="0" err="1"/>
              <a:t>Def</a:t>
            </a:r>
            <a:r>
              <a:rPr lang="en-US" dirty="0"/>
              <a:t>: rigidity of muscle several hours after death</a:t>
            </a:r>
          </a:p>
          <a:p>
            <a:r>
              <a:rPr lang="en-US" dirty="0"/>
              <a:t>Cause of rigor mortis:</a:t>
            </a:r>
          </a:p>
          <a:p>
            <a:r>
              <a:rPr lang="en-US" dirty="0"/>
              <a:t>-loss of ATP needed for relaxation</a:t>
            </a:r>
          </a:p>
          <a:p>
            <a:r>
              <a:rPr lang="en-US" dirty="0"/>
              <a:t>-destruction of muscle protein 15-25 hours later</a:t>
            </a:r>
          </a:p>
          <a:p>
            <a:pPr marL="0" indent="0">
              <a:buNone/>
            </a:pPr>
            <a:r>
              <a:rPr lang="en-US" dirty="0"/>
              <a:t>Importance of rigor mortis:</a:t>
            </a:r>
          </a:p>
          <a:p>
            <a:pPr marL="0" indent="0">
              <a:buNone/>
            </a:pPr>
            <a:r>
              <a:rPr lang="en-US" dirty="0" err="1"/>
              <a:t>Medicolegal</a:t>
            </a:r>
            <a:r>
              <a:rPr lang="en-US" dirty="0"/>
              <a:t> -----determine time &amp; shape of body at death</a:t>
            </a:r>
          </a:p>
        </p:txBody>
      </p:sp>
    </p:spTree>
    <p:extLst>
      <p:ext uri="{BB962C8B-B14F-4D97-AF65-F5344CB8AC3E}">
        <p14:creationId xmlns:p14="http://schemas.microsoft.com/office/powerpoint/2010/main" val="284582427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52400"/>
            <a:ext cx="8991600" cy="6553200"/>
          </a:xfrm>
        </p:spPr>
        <p:txBody>
          <a:bodyPr/>
          <a:lstStyle/>
          <a:p>
            <a:r>
              <a:rPr lang="en-US" dirty="0"/>
              <a:t>Smooth muscle:</a:t>
            </a:r>
          </a:p>
          <a:p>
            <a:r>
              <a:rPr lang="en-US" dirty="0"/>
              <a:t>Characters of smooth muscles:</a:t>
            </a:r>
          </a:p>
          <a:p>
            <a:r>
              <a:rPr lang="en-US" dirty="0"/>
              <a:t>-involuntary</a:t>
            </a:r>
          </a:p>
          <a:p>
            <a:r>
              <a:rPr lang="en-US" dirty="0"/>
              <a:t>-innervated by ANS</a:t>
            </a:r>
          </a:p>
          <a:p>
            <a:r>
              <a:rPr lang="en-US" dirty="0"/>
              <a:t>-not divided into sarcomeres</a:t>
            </a:r>
          </a:p>
          <a:p>
            <a:r>
              <a:rPr lang="en-US" dirty="0"/>
              <a:t>-no troponin</a:t>
            </a:r>
          </a:p>
          <a:p>
            <a:r>
              <a:rPr lang="en-US" dirty="0"/>
              <a:t>-no T tubules</a:t>
            </a:r>
          </a:p>
          <a:p>
            <a:r>
              <a:rPr lang="en-US" dirty="0"/>
              <a:t>-weak sarcoplasmic </a:t>
            </a:r>
            <a:r>
              <a:rPr lang="en-US" dirty="0" err="1"/>
              <a:t>reteculum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413741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7316862"/>
              </p:ext>
            </p:extLst>
          </p:nvPr>
        </p:nvGraphicFramePr>
        <p:xfrm>
          <a:off x="0" y="152400"/>
          <a:ext cx="9144000" cy="68372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43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1076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Skeletal muscle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Smooth muscle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66232">
                <a:tc>
                  <a:txBody>
                    <a:bodyPr/>
                    <a:lstStyle/>
                    <a:p>
                      <a:r>
                        <a:rPr lang="en-US" dirty="0"/>
                        <a:t>*Resting membrane potential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*un stable potential = _ 50mv</a:t>
                      </a:r>
                    </a:p>
                    <a:p>
                      <a:pPr marL="0" indent="0">
                        <a:buFont typeface="Arial" charset="0"/>
                        <a:buNone/>
                      </a:pPr>
                      <a:endParaRPr lang="en-US" dirty="0"/>
                    </a:p>
                    <a:p>
                      <a:pPr marL="0" indent="0">
                        <a:buFont typeface="Arial" charset="0"/>
                        <a:buNone/>
                      </a:pPr>
                      <a:r>
                        <a:rPr lang="en-US" dirty="0"/>
                        <a:t>*Firing level = _35 mv</a:t>
                      </a:r>
                      <a:r>
                        <a:rPr lang="en-US" baseline="0" dirty="0"/>
                        <a:t> depolarization  take 15 mv</a:t>
                      </a:r>
                      <a:endParaRPr lang="en-US" dirty="0"/>
                    </a:p>
                    <a:p>
                      <a:pPr marL="0" indent="0">
                        <a:buFont typeface="Arial" charset="0"/>
                        <a:buNone/>
                      </a:pPr>
                      <a:endParaRPr lang="en-US" dirty="0"/>
                    </a:p>
                    <a:p>
                      <a:pPr marL="0" indent="0">
                        <a:buFont typeface="Arial" charset="0"/>
                        <a:buNone/>
                      </a:pPr>
                      <a:r>
                        <a:rPr lang="en-US" dirty="0"/>
                        <a:t>*the smooth</a:t>
                      </a:r>
                      <a:r>
                        <a:rPr lang="en-US" baseline="0" dirty="0"/>
                        <a:t> muscles have Na+ channels </a:t>
                      </a:r>
                    </a:p>
                    <a:p>
                      <a:pPr marL="0" indent="0">
                        <a:buFont typeface="Arial" charset="0"/>
                        <a:buNone/>
                      </a:pPr>
                      <a:endParaRPr lang="en-US" baseline="0" dirty="0"/>
                    </a:p>
                    <a:p>
                      <a:pPr marL="0" indent="0">
                        <a:buFont typeface="Arial" charset="0"/>
                        <a:buNone/>
                      </a:pPr>
                      <a:r>
                        <a:rPr lang="en-US" baseline="0" dirty="0"/>
                        <a:t>they leak Na+ to inside the muscle DURING REST  ---form slow waves over surface of muscle</a:t>
                      </a:r>
                    </a:p>
                    <a:p>
                      <a:pPr marL="0" indent="0">
                        <a:buFont typeface="Arial" charset="0"/>
                        <a:buNone/>
                      </a:pPr>
                      <a:endParaRPr lang="en-US" baseline="0" dirty="0"/>
                    </a:p>
                    <a:p>
                      <a:pPr marL="0" indent="0">
                        <a:buFont typeface="Arial" charset="0"/>
                        <a:buNone/>
                      </a:pPr>
                      <a:endParaRPr lang="en-US" baseline="0" dirty="0"/>
                    </a:p>
                    <a:p>
                      <a:pPr marL="0" indent="0">
                        <a:buFont typeface="Arial" charset="0"/>
                        <a:buNone/>
                      </a:pPr>
                      <a:r>
                        <a:rPr lang="en-US" baseline="0" dirty="0"/>
                        <a:t>When the muscle reach firing level</a:t>
                      </a:r>
                    </a:p>
                    <a:p>
                      <a:pPr marL="0" indent="0">
                        <a:buFont typeface="Arial" charset="0"/>
                        <a:buNone/>
                      </a:pPr>
                      <a:endParaRPr lang="en-US" baseline="0" dirty="0"/>
                    </a:p>
                    <a:p>
                      <a:pPr marL="0" indent="0">
                        <a:buFont typeface="Arial" charset="0"/>
                        <a:buNone/>
                      </a:pPr>
                      <a:r>
                        <a:rPr lang="en-US" baseline="0" dirty="0"/>
                        <a:t>Open </a:t>
                      </a:r>
                      <a:r>
                        <a:rPr lang="en-US" baseline="0" dirty="0" err="1"/>
                        <a:t>Ca</a:t>
                      </a:r>
                      <a:r>
                        <a:rPr lang="en-US" baseline="0" dirty="0"/>
                        <a:t>++ channels  which is greater than Na+ channels &amp; form depolarization</a:t>
                      </a:r>
                    </a:p>
                    <a:p>
                      <a:pPr marL="0" indent="0">
                        <a:buFont typeface="Arial" charset="0"/>
                        <a:buNone/>
                      </a:pPr>
                      <a:endParaRPr lang="en-US" baseline="0" dirty="0"/>
                    </a:p>
                    <a:p>
                      <a:pPr marL="0" indent="0">
                        <a:buFont typeface="Arial" charset="0"/>
                        <a:buNone/>
                      </a:pPr>
                      <a:r>
                        <a:rPr lang="en-US" baseline="0" dirty="0"/>
                        <a:t>The action potential is either </a:t>
                      </a:r>
                    </a:p>
                    <a:p>
                      <a:pPr marL="0" indent="0">
                        <a:buFont typeface="Arial" charset="0"/>
                        <a:buNone/>
                      </a:pPr>
                      <a:r>
                        <a:rPr lang="en-US" baseline="0" dirty="0"/>
                        <a:t>-spike potential ----duration 50 </a:t>
                      </a:r>
                      <a:r>
                        <a:rPr lang="en-US" baseline="0" dirty="0" err="1"/>
                        <a:t>msec</a:t>
                      </a:r>
                      <a:endParaRPr lang="en-US" baseline="0" dirty="0"/>
                    </a:p>
                    <a:p>
                      <a:pPr marL="0" indent="0">
                        <a:buFont typeface="Arial" charset="0"/>
                        <a:buNone/>
                      </a:pPr>
                      <a:r>
                        <a:rPr lang="en-US" baseline="0" dirty="0"/>
                        <a:t>-Action potential with plateau</a:t>
                      </a:r>
                      <a:endParaRPr lang="en-US" dirty="0"/>
                    </a:p>
                    <a:p>
                      <a:pPr marL="0" indent="0">
                        <a:buFont typeface="Arial" charset="0"/>
                        <a:buNone/>
                      </a:pPr>
                      <a:endParaRPr lang="en-US" dirty="0"/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" name="Freeform 8"/>
          <p:cNvSpPr/>
          <p:nvPr/>
        </p:nvSpPr>
        <p:spPr>
          <a:xfrm>
            <a:off x="5791200" y="3726872"/>
            <a:ext cx="1898073" cy="443346"/>
          </a:xfrm>
          <a:custGeom>
            <a:avLst/>
            <a:gdLst>
              <a:gd name="connsiteX0" fmla="*/ 0 w 1898073"/>
              <a:gd name="connsiteY0" fmla="*/ 401782 h 443346"/>
              <a:gd name="connsiteX1" fmla="*/ 41564 w 1898073"/>
              <a:gd name="connsiteY1" fmla="*/ 249382 h 443346"/>
              <a:gd name="connsiteX2" fmla="*/ 96982 w 1898073"/>
              <a:gd name="connsiteY2" fmla="*/ 166255 h 443346"/>
              <a:gd name="connsiteX3" fmla="*/ 124691 w 1898073"/>
              <a:gd name="connsiteY3" fmla="*/ 124691 h 443346"/>
              <a:gd name="connsiteX4" fmla="*/ 138546 w 1898073"/>
              <a:gd name="connsiteY4" fmla="*/ 83127 h 443346"/>
              <a:gd name="connsiteX5" fmla="*/ 180109 w 1898073"/>
              <a:gd name="connsiteY5" fmla="*/ 41564 h 443346"/>
              <a:gd name="connsiteX6" fmla="*/ 207818 w 1898073"/>
              <a:gd name="connsiteY6" fmla="*/ 0 h 443346"/>
              <a:gd name="connsiteX7" fmla="*/ 249382 w 1898073"/>
              <a:gd name="connsiteY7" fmla="*/ 13855 h 443346"/>
              <a:gd name="connsiteX8" fmla="*/ 263236 w 1898073"/>
              <a:gd name="connsiteY8" fmla="*/ 55418 h 443346"/>
              <a:gd name="connsiteX9" fmla="*/ 290946 w 1898073"/>
              <a:gd name="connsiteY9" fmla="*/ 83127 h 443346"/>
              <a:gd name="connsiteX10" fmla="*/ 332509 w 1898073"/>
              <a:gd name="connsiteY10" fmla="*/ 166255 h 443346"/>
              <a:gd name="connsiteX11" fmla="*/ 374073 w 1898073"/>
              <a:gd name="connsiteY11" fmla="*/ 249382 h 443346"/>
              <a:gd name="connsiteX12" fmla="*/ 415636 w 1898073"/>
              <a:gd name="connsiteY12" fmla="*/ 332509 h 443346"/>
              <a:gd name="connsiteX13" fmla="*/ 429491 w 1898073"/>
              <a:gd name="connsiteY13" fmla="*/ 374073 h 443346"/>
              <a:gd name="connsiteX14" fmla="*/ 471055 w 1898073"/>
              <a:gd name="connsiteY14" fmla="*/ 387927 h 443346"/>
              <a:gd name="connsiteX15" fmla="*/ 484909 w 1898073"/>
              <a:gd name="connsiteY15" fmla="*/ 346364 h 443346"/>
              <a:gd name="connsiteX16" fmla="*/ 512618 w 1898073"/>
              <a:gd name="connsiteY16" fmla="*/ 249382 h 443346"/>
              <a:gd name="connsiteX17" fmla="*/ 581891 w 1898073"/>
              <a:gd name="connsiteY17" fmla="*/ 166255 h 443346"/>
              <a:gd name="connsiteX18" fmla="*/ 609600 w 1898073"/>
              <a:gd name="connsiteY18" fmla="*/ 124691 h 443346"/>
              <a:gd name="connsiteX19" fmla="*/ 623455 w 1898073"/>
              <a:gd name="connsiteY19" fmla="*/ 83127 h 443346"/>
              <a:gd name="connsiteX20" fmla="*/ 665018 w 1898073"/>
              <a:gd name="connsiteY20" fmla="*/ 55418 h 443346"/>
              <a:gd name="connsiteX21" fmla="*/ 734291 w 1898073"/>
              <a:gd name="connsiteY21" fmla="*/ 69273 h 443346"/>
              <a:gd name="connsiteX22" fmla="*/ 831273 w 1898073"/>
              <a:gd name="connsiteY22" fmla="*/ 193964 h 443346"/>
              <a:gd name="connsiteX23" fmla="*/ 858982 w 1898073"/>
              <a:gd name="connsiteY23" fmla="*/ 235527 h 443346"/>
              <a:gd name="connsiteX24" fmla="*/ 914400 w 1898073"/>
              <a:gd name="connsiteY24" fmla="*/ 304800 h 443346"/>
              <a:gd name="connsiteX25" fmla="*/ 969818 w 1898073"/>
              <a:gd name="connsiteY25" fmla="*/ 387927 h 443346"/>
              <a:gd name="connsiteX26" fmla="*/ 997527 w 1898073"/>
              <a:gd name="connsiteY26" fmla="*/ 277091 h 443346"/>
              <a:gd name="connsiteX27" fmla="*/ 1052946 w 1898073"/>
              <a:gd name="connsiteY27" fmla="*/ 207818 h 443346"/>
              <a:gd name="connsiteX28" fmla="*/ 1122218 w 1898073"/>
              <a:gd name="connsiteY28" fmla="*/ 83127 h 443346"/>
              <a:gd name="connsiteX29" fmla="*/ 1163782 w 1898073"/>
              <a:gd name="connsiteY29" fmla="*/ 69273 h 443346"/>
              <a:gd name="connsiteX30" fmla="*/ 1233055 w 1898073"/>
              <a:gd name="connsiteY30" fmla="*/ 110837 h 443346"/>
              <a:gd name="connsiteX31" fmla="*/ 1246909 w 1898073"/>
              <a:gd name="connsiteY31" fmla="*/ 152400 h 443346"/>
              <a:gd name="connsiteX32" fmla="*/ 1302327 w 1898073"/>
              <a:gd name="connsiteY32" fmla="*/ 235527 h 443346"/>
              <a:gd name="connsiteX33" fmla="*/ 1343891 w 1898073"/>
              <a:gd name="connsiteY33" fmla="*/ 318655 h 443346"/>
              <a:gd name="connsiteX34" fmla="*/ 1357746 w 1898073"/>
              <a:gd name="connsiteY34" fmla="*/ 374073 h 443346"/>
              <a:gd name="connsiteX35" fmla="*/ 1371600 w 1898073"/>
              <a:gd name="connsiteY35" fmla="*/ 415637 h 443346"/>
              <a:gd name="connsiteX36" fmla="*/ 1385455 w 1898073"/>
              <a:gd name="connsiteY36" fmla="*/ 374073 h 443346"/>
              <a:gd name="connsiteX37" fmla="*/ 1399309 w 1898073"/>
              <a:gd name="connsiteY37" fmla="*/ 304800 h 443346"/>
              <a:gd name="connsiteX38" fmla="*/ 1454727 w 1898073"/>
              <a:gd name="connsiteY38" fmla="*/ 235527 h 443346"/>
              <a:gd name="connsiteX39" fmla="*/ 1510146 w 1898073"/>
              <a:gd name="connsiteY39" fmla="*/ 124691 h 443346"/>
              <a:gd name="connsiteX40" fmla="*/ 1551709 w 1898073"/>
              <a:gd name="connsiteY40" fmla="*/ 96982 h 443346"/>
              <a:gd name="connsiteX41" fmla="*/ 1634836 w 1898073"/>
              <a:gd name="connsiteY41" fmla="*/ 110837 h 443346"/>
              <a:gd name="connsiteX42" fmla="*/ 1676400 w 1898073"/>
              <a:gd name="connsiteY42" fmla="*/ 138546 h 443346"/>
              <a:gd name="connsiteX43" fmla="*/ 1717964 w 1898073"/>
              <a:gd name="connsiteY43" fmla="*/ 152400 h 443346"/>
              <a:gd name="connsiteX44" fmla="*/ 1773382 w 1898073"/>
              <a:gd name="connsiteY44" fmla="*/ 235527 h 443346"/>
              <a:gd name="connsiteX45" fmla="*/ 1787236 w 1898073"/>
              <a:gd name="connsiteY45" fmla="*/ 277091 h 443346"/>
              <a:gd name="connsiteX46" fmla="*/ 1814946 w 1898073"/>
              <a:gd name="connsiteY46" fmla="*/ 304800 h 443346"/>
              <a:gd name="connsiteX47" fmla="*/ 1870364 w 1898073"/>
              <a:gd name="connsiteY47" fmla="*/ 387927 h 443346"/>
              <a:gd name="connsiteX48" fmla="*/ 1898073 w 1898073"/>
              <a:gd name="connsiteY48" fmla="*/ 443346 h 443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1898073" h="443346">
                <a:moveTo>
                  <a:pt x="0" y="401782"/>
                </a:moveTo>
                <a:cubicBezTo>
                  <a:pt x="7436" y="364605"/>
                  <a:pt x="21476" y="279514"/>
                  <a:pt x="41564" y="249382"/>
                </a:cubicBezTo>
                <a:lnTo>
                  <a:pt x="96982" y="166255"/>
                </a:lnTo>
                <a:cubicBezTo>
                  <a:pt x="106218" y="152400"/>
                  <a:pt x="119425" y="140488"/>
                  <a:pt x="124691" y="124691"/>
                </a:cubicBezTo>
                <a:cubicBezTo>
                  <a:pt x="129309" y="110836"/>
                  <a:pt x="130445" y="95278"/>
                  <a:pt x="138546" y="83127"/>
                </a:cubicBezTo>
                <a:cubicBezTo>
                  <a:pt x="149414" y="66825"/>
                  <a:pt x="167566" y="56616"/>
                  <a:pt x="180109" y="41564"/>
                </a:cubicBezTo>
                <a:cubicBezTo>
                  <a:pt x="190769" y="28772"/>
                  <a:pt x="198582" y="13855"/>
                  <a:pt x="207818" y="0"/>
                </a:cubicBezTo>
                <a:cubicBezTo>
                  <a:pt x="221673" y="4618"/>
                  <a:pt x="239055" y="3528"/>
                  <a:pt x="249382" y="13855"/>
                </a:cubicBezTo>
                <a:cubicBezTo>
                  <a:pt x="259708" y="24181"/>
                  <a:pt x="255722" y="42895"/>
                  <a:pt x="263236" y="55418"/>
                </a:cubicBezTo>
                <a:cubicBezTo>
                  <a:pt x="269957" y="66619"/>
                  <a:pt x="281709" y="73891"/>
                  <a:pt x="290946" y="83127"/>
                </a:cubicBezTo>
                <a:cubicBezTo>
                  <a:pt x="325765" y="187589"/>
                  <a:pt x="278799" y="58836"/>
                  <a:pt x="332509" y="166255"/>
                </a:cubicBezTo>
                <a:cubicBezTo>
                  <a:pt x="389870" y="280976"/>
                  <a:pt x="294662" y="130264"/>
                  <a:pt x="374073" y="249382"/>
                </a:cubicBezTo>
                <a:cubicBezTo>
                  <a:pt x="408893" y="353848"/>
                  <a:pt x="361924" y="225087"/>
                  <a:pt x="415636" y="332509"/>
                </a:cubicBezTo>
                <a:cubicBezTo>
                  <a:pt x="422167" y="345571"/>
                  <a:pt x="419164" y="363746"/>
                  <a:pt x="429491" y="374073"/>
                </a:cubicBezTo>
                <a:cubicBezTo>
                  <a:pt x="439818" y="384400"/>
                  <a:pt x="457200" y="383309"/>
                  <a:pt x="471055" y="387927"/>
                </a:cubicBezTo>
                <a:cubicBezTo>
                  <a:pt x="475673" y="374073"/>
                  <a:pt x="480897" y="360406"/>
                  <a:pt x="484909" y="346364"/>
                </a:cubicBezTo>
                <a:cubicBezTo>
                  <a:pt x="490826" y="325656"/>
                  <a:pt x="501548" y="271522"/>
                  <a:pt x="512618" y="249382"/>
                </a:cubicBezTo>
                <a:cubicBezTo>
                  <a:pt x="538417" y="197783"/>
                  <a:pt x="543589" y="212218"/>
                  <a:pt x="581891" y="166255"/>
                </a:cubicBezTo>
                <a:cubicBezTo>
                  <a:pt x="592551" y="153463"/>
                  <a:pt x="602153" y="139584"/>
                  <a:pt x="609600" y="124691"/>
                </a:cubicBezTo>
                <a:cubicBezTo>
                  <a:pt x="616131" y="111629"/>
                  <a:pt x="614332" y="94531"/>
                  <a:pt x="623455" y="83127"/>
                </a:cubicBezTo>
                <a:cubicBezTo>
                  <a:pt x="633857" y="70125"/>
                  <a:pt x="651164" y="64654"/>
                  <a:pt x="665018" y="55418"/>
                </a:cubicBezTo>
                <a:cubicBezTo>
                  <a:pt x="688109" y="60036"/>
                  <a:pt x="713229" y="58742"/>
                  <a:pt x="734291" y="69273"/>
                </a:cubicBezTo>
                <a:cubicBezTo>
                  <a:pt x="766847" y="85551"/>
                  <a:pt x="820320" y="177535"/>
                  <a:pt x="831273" y="193964"/>
                </a:cubicBezTo>
                <a:cubicBezTo>
                  <a:pt x="840509" y="207818"/>
                  <a:pt x="847208" y="223753"/>
                  <a:pt x="858982" y="235527"/>
                </a:cubicBezTo>
                <a:cubicBezTo>
                  <a:pt x="884753" y="261299"/>
                  <a:pt x="896923" y="269847"/>
                  <a:pt x="914400" y="304800"/>
                </a:cubicBezTo>
                <a:cubicBezTo>
                  <a:pt x="954501" y="385002"/>
                  <a:pt x="891028" y="309137"/>
                  <a:pt x="969818" y="387927"/>
                </a:cubicBezTo>
                <a:cubicBezTo>
                  <a:pt x="975087" y="361585"/>
                  <a:pt x="983328" y="305489"/>
                  <a:pt x="997527" y="277091"/>
                </a:cubicBezTo>
                <a:cubicBezTo>
                  <a:pt x="1015005" y="242135"/>
                  <a:pt x="1027172" y="233591"/>
                  <a:pt x="1052946" y="207818"/>
                </a:cubicBezTo>
                <a:cubicBezTo>
                  <a:pt x="1065145" y="171221"/>
                  <a:pt x="1086489" y="95036"/>
                  <a:pt x="1122218" y="83127"/>
                </a:cubicBezTo>
                <a:lnTo>
                  <a:pt x="1163782" y="69273"/>
                </a:lnTo>
                <a:cubicBezTo>
                  <a:pt x="1196477" y="80171"/>
                  <a:pt x="1214036" y="79139"/>
                  <a:pt x="1233055" y="110837"/>
                </a:cubicBezTo>
                <a:cubicBezTo>
                  <a:pt x="1240568" y="123360"/>
                  <a:pt x="1239817" y="139634"/>
                  <a:pt x="1246909" y="152400"/>
                </a:cubicBezTo>
                <a:cubicBezTo>
                  <a:pt x="1263082" y="181511"/>
                  <a:pt x="1291796" y="203934"/>
                  <a:pt x="1302327" y="235527"/>
                </a:cubicBezTo>
                <a:cubicBezTo>
                  <a:pt x="1321448" y="292888"/>
                  <a:pt x="1308081" y="264940"/>
                  <a:pt x="1343891" y="318655"/>
                </a:cubicBezTo>
                <a:cubicBezTo>
                  <a:pt x="1348509" y="337128"/>
                  <a:pt x="1352515" y="355764"/>
                  <a:pt x="1357746" y="374073"/>
                </a:cubicBezTo>
                <a:cubicBezTo>
                  <a:pt x="1361758" y="388115"/>
                  <a:pt x="1356996" y="415637"/>
                  <a:pt x="1371600" y="415637"/>
                </a:cubicBezTo>
                <a:cubicBezTo>
                  <a:pt x="1386204" y="415637"/>
                  <a:pt x="1381913" y="388241"/>
                  <a:pt x="1385455" y="374073"/>
                </a:cubicBezTo>
                <a:cubicBezTo>
                  <a:pt x="1391166" y="351228"/>
                  <a:pt x="1391041" y="326849"/>
                  <a:pt x="1399309" y="304800"/>
                </a:cubicBezTo>
                <a:cubicBezTo>
                  <a:pt x="1409794" y="276839"/>
                  <a:pt x="1434440" y="255815"/>
                  <a:pt x="1454727" y="235527"/>
                </a:cubicBezTo>
                <a:cubicBezTo>
                  <a:pt x="1476737" y="169497"/>
                  <a:pt x="1466179" y="159865"/>
                  <a:pt x="1510146" y="124691"/>
                </a:cubicBezTo>
                <a:cubicBezTo>
                  <a:pt x="1523148" y="114289"/>
                  <a:pt x="1537855" y="106218"/>
                  <a:pt x="1551709" y="96982"/>
                </a:cubicBezTo>
                <a:cubicBezTo>
                  <a:pt x="1579418" y="101600"/>
                  <a:pt x="1608186" y="101954"/>
                  <a:pt x="1634836" y="110837"/>
                </a:cubicBezTo>
                <a:cubicBezTo>
                  <a:pt x="1650633" y="116103"/>
                  <a:pt x="1661507" y="131100"/>
                  <a:pt x="1676400" y="138546"/>
                </a:cubicBezTo>
                <a:cubicBezTo>
                  <a:pt x="1689462" y="145077"/>
                  <a:pt x="1704109" y="147782"/>
                  <a:pt x="1717964" y="152400"/>
                </a:cubicBezTo>
                <a:cubicBezTo>
                  <a:pt x="1736437" y="180109"/>
                  <a:pt x="1762851" y="203934"/>
                  <a:pt x="1773382" y="235527"/>
                </a:cubicBezTo>
                <a:cubicBezTo>
                  <a:pt x="1778000" y="249382"/>
                  <a:pt x="1779722" y="264568"/>
                  <a:pt x="1787236" y="277091"/>
                </a:cubicBezTo>
                <a:cubicBezTo>
                  <a:pt x="1793957" y="288292"/>
                  <a:pt x="1807109" y="294350"/>
                  <a:pt x="1814946" y="304800"/>
                </a:cubicBezTo>
                <a:cubicBezTo>
                  <a:pt x="1834927" y="331442"/>
                  <a:pt x="1870364" y="387927"/>
                  <a:pt x="1870364" y="387927"/>
                </a:cubicBezTo>
                <a:cubicBezTo>
                  <a:pt x="1886283" y="435687"/>
                  <a:pt x="1873891" y="419164"/>
                  <a:pt x="1898073" y="443346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9941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52400"/>
            <a:ext cx="8991600" cy="6477000"/>
          </a:xfrm>
        </p:spPr>
        <p:txBody>
          <a:bodyPr/>
          <a:lstStyle/>
          <a:p>
            <a:r>
              <a:rPr lang="en-US" dirty="0"/>
              <a:t>Contractile process of smooth muscle:</a:t>
            </a:r>
          </a:p>
          <a:p>
            <a:r>
              <a:rPr lang="en-US" dirty="0"/>
              <a:t>*The Troponin –</a:t>
            </a:r>
            <a:r>
              <a:rPr lang="en-US" dirty="0" err="1"/>
              <a:t>Tropomyosin</a:t>
            </a:r>
            <a:r>
              <a:rPr lang="en-US" dirty="0"/>
              <a:t> are replaced by </a:t>
            </a:r>
            <a:r>
              <a:rPr lang="en-US" dirty="0" err="1"/>
              <a:t>Calmodulin</a:t>
            </a:r>
            <a:r>
              <a:rPr lang="en-US" dirty="0"/>
              <a:t> in the smooth muscles</a:t>
            </a:r>
          </a:p>
          <a:p>
            <a:r>
              <a:rPr lang="en-US" dirty="0"/>
              <a:t>*the smooth muscle has weak sarcoplasmic reticulum ----so the contraction depends on the </a:t>
            </a:r>
            <a:r>
              <a:rPr lang="en-US" dirty="0" err="1"/>
              <a:t>Ca</a:t>
            </a:r>
            <a:r>
              <a:rPr lang="en-US" dirty="0"/>
              <a:t>++ which enter from outside beside the </a:t>
            </a:r>
            <a:r>
              <a:rPr lang="en-US" dirty="0" err="1"/>
              <a:t>Ca</a:t>
            </a:r>
            <a:r>
              <a:rPr lang="en-US" dirty="0"/>
              <a:t>++ which is released from sarcoplasmic reticulum</a:t>
            </a:r>
          </a:p>
          <a:p>
            <a:endParaRPr lang="en-US" dirty="0"/>
          </a:p>
          <a:p>
            <a:r>
              <a:rPr lang="en-US" dirty="0"/>
              <a:t>*</a:t>
            </a:r>
            <a:r>
              <a:rPr lang="en-US" dirty="0" err="1"/>
              <a:t>Ca</a:t>
            </a:r>
            <a:r>
              <a:rPr lang="en-US" dirty="0"/>
              <a:t>++ combine with </a:t>
            </a:r>
            <a:r>
              <a:rPr lang="en-US" dirty="0" err="1"/>
              <a:t>calmodulin</a:t>
            </a:r>
            <a:endParaRPr lang="en-US" dirty="0"/>
          </a:p>
          <a:p>
            <a:r>
              <a:rPr lang="en-US" dirty="0"/>
              <a:t>*</a:t>
            </a:r>
            <a:r>
              <a:rPr lang="en-US" dirty="0" err="1"/>
              <a:t>Calmodulin</a:t>
            </a:r>
            <a:r>
              <a:rPr lang="en-US" dirty="0"/>
              <a:t> phosphorylate myosin</a:t>
            </a:r>
          </a:p>
          <a:p>
            <a:r>
              <a:rPr lang="en-US" dirty="0"/>
              <a:t>*phosphorylated myosin interact with actin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273256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0"/>
            <a:ext cx="9067800" cy="67056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Characters of smooth muscle contraction:</a:t>
            </a:r>
          </a:p>
          <a:p>
            <a:r>
              <a:rPr lang="en-US" dirty="0"/>
              <a:t>- Dual nerve supply (sympathetic &amp; parasympathetic)</a:t>
            </a:r>
          </a:p>
          <a:p>
            <a:r>
              <a:rPr lang="en-US" dirty="0"/>
              <a:t>- spontaneous contraction</a:t>
            </a:r>
          </a:p>
          <a:p>
            <a:r>
              <a:rPr lang="en-US" dirty="0"/>
              <a:t>- length tension relation ship </a:t>
            </a:r>
          </a:p>
          <a:p>
            <a:r>
              <a:rPr lang="en-US" dirty="0"/>
              <a:t>       (the more the length of muscle before </a:t>
            </a:r>
          </a:p>
          <a:p>
            <a:r>
              <a:rPr lang="en-US" dirty="0"/>
              <a:t>        contraction the more the tension in muscle</a:t>
            </a:r>
          </a:p>
          <a:p>
            <a:r>
              <a:rPr lang="en-US" dirty="0"/>
              <a:t>        within limits)</a:t>
            </a:r>
          </a:p>
          <a:p>
            <a:r>
              <a:rPr lang="en-US" dirty="0"/>
              <a:t> 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-ions &amp; hormones affect contraction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2230582" y="4038600"/>
            <a:ext cx="0" cy="1600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216727" y="5652655"/>
            <a:ext cx="2286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reeform 7"/>
          <p:cNvSpPr/>
          <p:nvPr/>
        </p:nvSpPr>
        <p:spPr>
          <a:xfrm>
            <a:off x="2230582" y="4752109"/>
            <a:ext cx="1233054" cy="997527"/>
          </a:xfrm>
          <a:custGeom>
            <a:avLst/>
            <a:gdLst>
              <a:gd name="connsiteX0" fmla="*/ 0 w 1233054"/>
              <a:gd name="connsiteY0" fmla="*/ 997527 h 997527"/>
              <a:gd name="connsiteX1" fmla="*/ 55418 w 1233054"/>
              <a:gd name="connsiteY1" fmla="*/ 886691 h 997527"/>
              <a:gd name="connsiteX2" fmla="*/ 138545 w 1233054"/>
              <a:gd name="connsiteY2" fmla="*/ 817418 h 997527"/>
              <a:gd name="connsiteX3" fmla="*/ 221673 w 1233054"/>
              <a:gd name="connsiteY3" fmla="*/ 706582 h 997527"/>
              <a:gd name="connsiteX4" fmla="*/ 290945 w 1233054"/>
              <a:gd name="connsiteY4" fmla="*/ 637309 h 997527"/>
              <a:gd name="connsiteX5" fmla="*/ 332509 w 1233054"/>
              <a:gd name="connsiteY5" fmla="*/ 595745 h 997527"/>
              <a:gd name="connsiteX6" fmla="*/ 346364 w 1233054"/>
              <a:gd name="connsiteY6" fmla="*/ 554182 h 997527"/>
              <a:gd name="connsiteX7" fmla="*/ 387927 w 1233054"/>
              <a:gd name="connsiteY7" fmla="*/ 526472 h 997527"/>
              <a:gd name="connsiteX8" fmla="*/ 484909 w 1233054"/>
              <a:gd name="connsiteY8" fmla="*/ 429491 h 997527"/>
              <a:gd name="connsiteX9" fmla="*/ 526473 w 1233054"/>
              <a:gd name="connsiteY9" fmla="*/ 387927 h 997527"/>
              <a:gd name="connsiteX10" fmla="*/ 568036 w 1233054"/>
              <a:gd name="connsiteY10" fmla="*/ 332509 h 997527"/>
              <a:gd name="connsiteX11" fmla="*/ 595745 w 1233054"/>
              <a:gd name="connsiteY11" fmla="*/ 290945 h 997527"/>
              <a:gd name="connsiteX12" fmla="*/ 637309 w 1233054"/>
              <a:gd name="connsiteY12" fmla="*/ 249382 h 997527"/>
              <a:gd name="connsiteX13" fmla="*/ 665018 w 1233054"/>
              <a:gd name="connsiteY13" fmla="*/ 207818 h 997527"/>
              <a:gd name="connsiteX14" fmla="*/ 706582 w 1233054"/>
              <a:gd name="connsiteY14" fmla="*/ 166254 h 997527"/>
              <a:gd name="connsiteX15" fmla="*/ 762000 w 1233054"/>
              <a:gd name="connsiteY15" fmla="*/ 83127 h 997527"/>
              <a:gd name="connsiteX16" fmla="*/ 872836 w 1233054"/>
              <a:gd name="connsiteY16" fmla="*/ 41563 h 997527"/>
              <a:gd name="connsiteX17" fmla="*/ 955964 w 1233054"/>
              <a:gd name="connsiteY17" fmla="*/ 13854 h 997527"/>
              <a:gd name="connsiteX18" fmla="*/ 997527 w 1233054"/>
              <a:gd name="connsiteY18" fmla="*/ 0 h 997527"/>
              <a:gd name="connsiteX19" fmla="*/ 1108364 w 1233054"/>
              <a:gd name="connsiteY19" fmla="*/ 41563 h 997527"/>
              <a:gd name="connsiteX20" fmla="*/ 1163782 w 1233054"/>
              <a:gd name="connsiteY20" fmla="*/ 124691 h 997527"/>
              <a:gd name="connsiteX21" fmla="*/ 1177636 w 1233054"/>
              <a:gd name="connsiteY21" fmla="*/ 166254 h 997527"/>
              <a:gd name="connsiteX22" fmla="*/ 1205345 w 1233054"/>
              <a:gd name="connsiteY22" fmla="*/ 207818 h 997527"/>
              <a:gd name="connsiteX23" fmla="*/ 1233054 w 1233054"/>
              <a:gd name="connsiteY23" fmla="*/ 290945 h 997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1233054" h="997527">
                <a:moveTo>
                  <a:pt x="0" y="997527"/>
                </a:moveTo>
                <a:cubicBezTo>
                  <a:pt x="13230" y="964452"/>
                  <a:pt x="27748" y="914361"/>
                  <a:pt x="55418" y="886691"/>
                </a:cubicBezTo>
                <a:cubicBezTo>
                  <a:pt x="154757" y="787353"/>
                  <a:pt x="36408" y="942252"/>
                  <a:pt x="138545" y="817418"/>
                </a:cubicBezTo>
                <a:cubicBezTo>
                  <a:pt x="167789" y="781675"/>
                  <a:pt x="189018" y="739238"/>
                  <a:pt x="221673" y="706582"/>
                </a:cubicBezTo>
                <a:lnTo>
                  <a:pt x="290945" y="637309"/>
                </a:lnTo>
                <a:lnTo>
                  <a:pt x="332509" y="595745"/>
                </a:lnTo>
                <a:cubicBezTo>
                  <a:pt x="337127" y="581891"/>
                  <a:pt x="337241" y="565586"/>
                  <a:pt x="346364" y="554182"/>
                </a:cubicBezTo>
                <a:cubicBezTo>
                  <a:pt x="356766" y="541180"/>
                  <a:pt x="375550" y="537611"/>
                  <a:pt x="387927" y="526472"/>
                </a:cubicBezTo>
                <a:cubicBezTo>
                  <a:pt x="421909" y="495889"/>
                  <a:pt x="452582" y="461818"/>
                  <a:pt x="484909" y="429491"/>
                </a:cubicBezTo>
                <a:cubicBezTo>
                  <a:pt x="498764" y="415636"/>
                  <a:pt x="514717" y="403602"/>
                  <a:pt x="526473" y="387927"/>
                </a:cubicBezTo>
                <a:cubicBezTo>
                  <a:pt x="540327" y="369454"/>
                  <a:pt x="554615" y="351299"/>
                  <a:pt x="568036" y="332509"/>
                </a:cubicBezTo>
                <a:cubicBezTo>
                  <a:pt x="577714" y="318959"/>
                  <a:pt x="585085" y="303737"/>
                  <a:pt x="595745" y="290945"/>
                </a:cubicBezTo>
                <a:cubicBezTo>
                  <a:pt x="608288" y="275893"/>
                  <a:pt x="624766" y="264434"/>
                  <a:pt x="637309" y="249382"/>
                </a:cubicBezTo>
                <a:cubicBezTo>
                  <a:pt x="647969" y="236590"/>
                  <a:pt x="654358" y="220610"/>
                  <a:pt x="665018" y="207818"/>
                </a:cubicBezTo>
                <a:cubicBezTo>
                  <a:pt x="677561" y="192766"/>
                  <a:pt x="694553" y="181720"/>
                  <a:pt x="706582" y="166254"/>
                </a:cubicBezTo>
                <a:cubicBezTo>
                  <a:pt x="727028" y="139967"/>
                  <a:pt x="734291" y="101600"/>
                  <a:pt x="762000" y="83127"/>
                </a:cubicBezTo>
                <a:cubicBezTo>
                  <a:pt x="834331" y="34907"/>
                  <a:pt x="771434" y="69218"/>
                  <a:pt x="872836" y="41563"/>
                </a:cubicBezTo>
                <a:cubicBezTo>
                  <a:pt x="901015" y="33878"/>
                  <a:pt x="928255" y="23090"/>
                  <a:pt x="955964" y="13854"/>
                </a:cubicBezTo>
                <a:lnTo>
                  <a:pt x="997527" y="0"/>
                </a:lnTo>
                <a:cubicBezTo>
                  <a:pt x="1064305" y="11129"/>
                  <a:pt x="1074384" y="-3744"/>
                  <a:pt x="1108364" y="41563"/>
                </a:cubicBezTo>
                <a:cubicBezTo>
                  <a:pt x="1128345" y="68205"/>
                  <a:pt x="1163782" y="124691"/>
                  <a:pt x="1163782" y="124691"/>
                </a:cubicBezTo>
                <a:cubicBezTo>
                  <a:pt x="1168400" y="138545"/>
                  <a:pt x="1171105" y="153192"/>
                  <a:pt x="1177636" y="166254"/>
                </a:cubicBezTo>
                <a:cubicBezTo>
                  <a:pt x="1185083" y="181147"/>
                  <a:pt x="1198582" y="192602"/>
                  <a:pt x="1205345" y="207818"/>
                </a:cubicBezTo>
                <a:cubicBezTo>
                  <a:pt x="1217207" y="234508"/>
                  <a:pt x="1233054" y="290945"/>
                  <a:pt x="1233054" y="290945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4219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915400" cy="6629400"/>
          </a:xfrm>
        </p:spPr>
        <p:txBody>
          <a:bodyPr/>
          <a:lstStyle/>
          <a:p>
            <a:r>
              <a:rPr lang="en-US" dirty="0"/>
              <a:t>Miniature end plate potential:</a:t>
            </a:r>
          </a:p>
          <a:p>
            <a:r>
              <a:rPr lang="en-US" dirty="0"/>
              <a:t>Minute depolarization-----due to spontaneous release of acetylcholine</a:t>
            </a:r>
          </a:p>
          <a:p>
            <a:r>
              <a:rPr lang="en-US" dirty="0"/>
              <a:t>Properties of NMT:</a:t>
            </a:r>
          </a:p>
          <a:p>
            <a:r>
              <a:rPr lang="en-US" dirty="0"/>
              <a:t>1-unidirectional----from nerve to muscle</a:t>
            </a:r>
          </a:p>
          <a:p>
            <a:r>
              <a:rPr lang="en-US" dirty="0"/>
              <a:t>2-delay 0.5 </a:t>
            </a:r>
            <a:r>
              <a:rPr lang="en-US" dirty="0" err="1"/>
              <a:t>msec</a:t>
            </a:r>
            <a:endParaRPr lang="en-US" dirty="0"/>
          </a:p>
          <a:p>
            <a:r>
              <a:rPr lang="en-US" dirty="0"/>
              <a:t>3-easy fatigue---due to exhaustion of acetylcholine</a:t>
            </a:r>
          </a:p>
          <a:p>
            <a:r>
              <a:rPr lang="en-US" dirty="0"/>
              <a:t>4-Effect of ions:</a:t>
            </a:r>
          </a:p>
          <a:p>
            <a:r>
              <a:rPr lang="en-US" dirty="0"/>
              <a:t>    </a:t>
            </a:r>
            <a:r>
              <a:rPr lang="en-US" dirty="0" err="1"/>
              <a:t>Ca</a:t>
            </a:r>
            <a:r>
              <a:rPr lang="en-US" dirty="0"/>
              <a:t>++ increase NMT---increase rupture vesicles</a:t>
            </a:r>
          </a:p>
          <a:p>
            <a:r>
              <a:rPr lang="en-US" dirty="0"/>
              <a:t>    Mg++ decrease NMT—block rupture vesicles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99731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0"/>
            <a:ext cx="8915400" cy="6705600"/>
          </a:xfrm>
        </p:spPr>
        <p:txBody>
          <a:bodyPr/>
          <a:lstStyle/>
          <a:p>
            <a:r>
              <a:rPr lang="en-US" dirty="0"/>
              <a:t>*Effect of drugs: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8794453"/>
              </p:ext>
            </p:extLst>
          </p:nvPr>
        </p:nvGraphicFramePr>
        <p:xfrm>
          <a:off x="228600" y="761999"/>
          <a:ext cx="8610600" cy="55045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05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05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366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2-Drugs block NMT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87601">
                <a:tc>
                  <a:txBody>
                    <a:bodyPr/>
                    <a:lstStyle/>
                    <a:p>
                      <a:r>
                        <a:rPr lang="en-US" dirty="0"/>
                        <a:t>*having acetylcholine like action:</a:t>
                      </a:r>
                    </a:p>
                    <a:p>
                      <a:r>
                        <a:rPr lang="en-US" dirty="0"/>
                        <a:t>1-metacholine</a:t>
                      </a:r>
                    </a:p>
                    <a:p>
                      <a:r>
                        <a:rPr lang="en-US" dirty="0"/>
                        <a:t>2-carbachol</a:t>
                      </a:r>
                    </a:p>
                    <a:p>
                      <a:r>
                        <a:rPr lang="en-US" dirty="0"/>
                        <a:t>3-nicotine small dose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Curariform</a:t>
                      </a:r>
                      <a:r>
                        <a:rPr lang="en-US" baseline="0" dirty="0"/>
                        <a:t> drugs</a:t>
                      </a:r>
                      <a:r>
                        <a:rPr lang="en-US" baseline="0" dirty="0">
                          <a:sym typeface="Wingdings" pitchFamily="2" charset="2"/>
                        </a:rPr>
                        <a:t>: (Curare)</a:t>
                      </a:r>
                    </a:p>
                    <a:p>
                      <a:r>
                        <a:rPr lang="en-US" baseline="0" dirty="0">
                          <a:sym typeface="Wingdings" pitchFamily="2" charset="2"/>
                        </a:rPr>
                        <a:t>Mechanism of action:</a:t>
                      </a:r>
                    </a:p>
                    <a:p>
                      <a:r>
                        <a:rPr lang="en-US" baseline="0" dirty="0">
                          <a:sym typeface="Wingdings" pitchFamily="2" charset="2"/>
                        </a:rPr>
                        <a:t>Compete with acetylcholine receptors on the muscles----prevent binding of acetylcholine to receptors----prevent depolarization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80343">
                <a:tc>
                  <a:txBody>
                    <a:bodyPr/>
                    <a:lstStyle/>
                    <a:p>
                      <a:r>
                        <a:rPr lang="en-US" dirty="0"/>
                        <a:t>*having </a:t>
                      </a:r>
                      <a:r>
                        <a:rPr lang="en-US" dirty="0" err="1"/>
                        <a:t>anticholine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estrase</a:t>
                      </a:r>
                      <a:r>
                        <a:rPr lang="en-US" dirty="0"/>
                        <a:t> activity:</a:t>
                      </a:r>
                    </a:p>
                    <a:p>
                      <a:r>
                        <a:rPr lang="en-US" dirty="0"/>
                        <a:t>1-neostigmine</a:t>
                      </a:r>
                    </a:p>
                    <a:p>
                      <a:r>
                        <a:rPr lang="en-US" dirty="0"/>
                        <a:t>2-phsostigmine</a:t>
                      </a:r>
                    </a:p>
                    <a:p>
                      <a:r>
                        <a:rPr lang="en-US" dirty="0"/>
                        <a:t>3-DIF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571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0"/>
            <a:ext cx="8991600" cy="67818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Myasthenia gravis:</a:t>
            </a:r>
          </a:p>
          <a:p>
            <a:r>
              <a:rPr lang="en-US" dirty="0"/>
              <a:t>*</a:t>
            </a:r>
            <a:r>
              <a:rPr lang="en-US" dirty="0" err="1"/>
              <a:t>heriditary</a:t>
            </a:r>
            <a:r>
              <a:rPr lang="en-US" dirty="0"/>
              <a:t> disease</a:t>
            </a:r>
          </a:p>
          <a:p>
            <a:r>
              <a:rPr lang="en-US" dirty="0"/>
              <a:t>*affect female more than males</a:t>
            </a:r>
          </a:p>
          <a:p>
            <a:r>
              <a:rPr lang="en-US" dirty="0"/>
              <a:t>*autoimmune disease</a:t>
            </a:r>
          </a:p>
          <a:p>
            <a:r>
              <a:rPr lang="en-US" dirty="0"/>
              <a:t>*patient has antibodies against acetyl choline receptors on the muscle side considering them non self</a:t>
            </a:r>
          </a:p>
          <a:p>
            <a:r>
              <a:rPr lang="en-US" dirty="0"/>
              <a:t>*this may lead to weak muscle contraction</a:t>
            </a:r>
          </a:p>
          <a:p>
            <a:r>
              <a:rPr lang="en-US" dirty="0"/>
              <a:t>*in severe cases patient may die from paralysis of respiratory muscles</a:t>
            </a:r>
          </a:p>
          <a:p>
            <a:r>
              <a:rPr lang="en-US" dirty="0"/>
              <a:t>Treatment:</a:t>
            </a:r>
          </a:p>
          <a:p>
            <a:r>
              <a:rPr lang="en-US" dirty="0" err="1"/>
              <a:t>Anticholine</a:t>
            </a:r>
            <a:r>
              <a:rPr lang="en-US" dirty="0"/>
              <a:t> </a:t>
            </a:r>
            <a:r>
              <a:rPr lang="en-US" dirty="0" err="1"/>
              <a:t>estrase</a:t>
            </a:r>
            <a:r>
              <a:rPr lang="en-US" dirty="0"/>
              <a:t> drug----Neostigmine----increase acetylcholine-----increase muscle contraction</a:t>
            </a:r>
          </a:p>
        </p:txBody>
      </p:sp>
    </p:spTree>
    <p:extLst>
      <p:ext uri="{BB962C8B-B14F-4D97-AF65-F5344CB8AC3E}">
        <p14:creationId xmlns:p14="http://schemas.microsoft.com/office/powerpoint/2010/main" val="27915284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0"/>
            <a:ext cx="8915400" cy="6705600"/>
          </a:xfrm>
        </p:spPr>
        <p:txBody>
          <a:bodyPr/>
          <a:lstStyle/>
          <a:p>
            <a:r>
              <a:rPr lang="en-US" dirty="0"/>
              <a:t>NB: the same condition may occur in case of presence of curare like substance</a:t>
            </a:r>
          </a:p>
          <a:p>
            <a:r>
              <a:rPr lang="en-US" dirty="0"/>
              <a:t>                                     OR </a:t>
            </a:r>
          </a:p>
          <a:p>
            <a:r>
              <a:rPr lang="en-US" dirty="0"/>
              <a:t>Secretion of small amount of acetylcholine</a:t>
            </a:r>
          </a:p>
        </p:txBody>
      </p:sp>
    </p:spTree>
    <p:extLst>
      <p:ext uri="{BB962C8B-B14F-4D97-AF65-F5344CB8AC3E}">
        <p14:creationId xmlns:p14="http://schemas.microsoft.com/office/powerpoint/2010/main" val="19492584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0"/>
            <a:ext cx="8839200" cy="6629400"/>
          </a:xfrm>
        </p:spPr>
        <p:txBody>
          <a:bodyPr/>
          <a:lstStyle/>
          <a:p>
            <a:r>
              <a:rPr lang="en-US" dirty="0"/>
              <a:t>Electric changes following skeletal muscle stimulation: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FL -40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RMP</a:t>
            </a:r>
          </a:p>
          <a:p>
            <a:pPr marL="0" indent="0">
              <a:buNone/>
            </a:pPr>
            <a:r>
              <a:rPr lang="en-US" dirty="0"/>
              <a:t>-90mv</a:t>
            </a:r>
          </a:p>
          <a:p>
            <a:pPr marL="0" indent="0">
              <a:buNone/>
            </a:pPr>
            <a:r>
              <a:rPr lang="en-US" dirty="0"/>
              <a:t> duration of A.P. 2-4 </a:t>
            </a:r>
            <a:r>
              <a:rPr lang="en-US" dirty="0" err="1"/>
              <a:t>msec</a:t>
            </a:r>
            <a:r>
              <a:rPr lang="en-US" dirty="0"/>
              <a:t>  velocity 5m/sec   </a:t>
            </a:r>
          </a:p>
          <a:p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1143000" y="1219200"/>
            <a:ext cx="0" cy="3733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143000" y="4953000"/>
            <a:ext cx="6019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reeform 8"/>
          <p:cNvSpPr/>
          <p:nvPr/>
        </p:nvSpPr>
        <p:spPr>
          <a:xfrm>
            <a:off x="1163782" y="1759527"/>
            <a:ext cx="2410691" cy="3241964"/>
          </a:xfrm>
          <a:custGeom>
            <a:avLst/>
            <a:gdLst>
              <a:gd name="connsiteX0" fmla="*/ 0 w 2410691"/>
              <a:gd name="connsiteY0" fmla="*/ 3241964 h 3241964"/>
              <a:gd name="connsiteX1" fmla="*/ 69273 w 2410691"/>
              <a:gd name="connsiteY1" fmla="*/ 3200400 h 3241964"/>
              <a:gd name="connsiteX2" fmla="*/ 193963 w 2410691"/>
              <a:gd name="connsiteY2" fmla="*/ 3103418 h 3241964"/>
              <a:gd name="connsiteX3" fmla="*/ 221673 w 2410691"/>
              <a:gd name="connsiteY3" fmla="*/ 3061855 h 3241964"/>
              <a:gd name="connsiteX4" fmla="*/ 249382 w 2410691"/>
              <a:gd name="connsiteY4" fmla="*/ 3006437 h 3241964"/>
              <a:gd name="connsiteX5" fmla="*/ 304800 w 2410691"/>
              <a:gd name="connsiteY5" fmla="*/ 2923309 h 3241964"/>
              <a:gd name="connsiteX6" fmla="*/ 318654 w 2410691"/>
              <a:gd name="connsiteY6" fmla="*/ 2867891 h 3241964"/>
              <a:gd name="connsiteX7" fmla="*/ 374073 w 2410691"/>
              <a:gd name="connsiteY7" fmla="*/ 2757055 h 3241964"/>
              <a:gd name="connsiteX8" fmla="*/ 415636 w 2410691"/>
              <a:gd name="connsiteY8" fmla="*/ 2673928 h 3241964"/>
              <a:gd name="connsiteX9" fmla="*/ 429491 w 2410691"/>
              <a:gd name="connsiteY9" fmla="*/ 2604655 h 3241964"/>
              <a:gd name="connsiteX10" fmla="*/ 443345 w 2410691"/>
              <a:gd name="connsiteY10" fmla="*/ 2563091 h 3241964"/>
              <a:gd name="connsiteX11" fmla="*/ 471054 w 2410691"/>
              <a:gd name="connsiteY11" fmla="*/ 2424546 h 3241964"/>
              <a:gd name="connsiteX12" fmla="*/ 498763 w 2410691"/>
              <a:gd name="connsiteY12" fmla="*/ 2341418 h 3241964"/>
              <a:gd name="connsiteX13" fmla="*/ 512618 w 2410691"/>
              <a:gd name="connsiteY13" fmla="*/ 2299855 h 3241964"/>
              <a:gd name="connsiteX14" fmla="*/ 540327 w 2410691"/>
              <a:gd name="connsiteY14" fmla="*/ 2202873 h 3241964"/>
              <a:gd name="connsiteX15" fmla="*/ 568036 w 2410691"/>
              <a:gd name="connsiteY15" fmla="*/ 2161309 h 3241964"/>
              <a:gd name="connsiteX16" fmla="*/ 595745 w 2410691"/>
              <a:gd name="connsiteY16" fmla="*/ 2050473 h 3241964"/>
              <a:gd name="connsiteX17" fmla="*/ 609600 w 2410691"/>
              <a:gd name="connsiteY17" fmla="*/ 1981200 h 3241964"/>
              <a:gd name="connsiteX18" fmla="*/ 637309 w 2410691"/>
              <a:gd name="connsiteY18" fmla="*/ 1898073 h 3241964"/>
              <a:gd name="connsiteX19" fmla="*/ 651163 w 2410691"/>
              <a:gd name="connsiteY19" fmla="*/ 1856509 h 3241964"/>
              <a:gd name="connsiteX20" fmla="*/ 665018 w 2410691"/>
              <a:gd name="connsiteY20" fmla="*/ 1759528 h 3241964"/>
              <a:gd name="connsiteX21" fmla="*/ 678873 w 2410691"/>
              <a:gd name="connsiteY21" fmla="*/ 1717964 h 3241964"/>
              <a:gd name="connsiteX22" fmla="*/ 706582 w 2410691"/>
              <a:gd name="connsiteY22" fmla="*/ 1620982 h 3241964"/>
              <a:gd name="connsiteX23" fmla="*/ 720436 w 2410691"/>
              <a:gd name="connsiteY23" fmla="*/ 1510146 h 3241964"/>
              <a:gd name="connsiteX24" fmla="*/ 748145 w 2410691"/>
              <a:gd name="connsiteY24" fmla="*/ 1468582 h 3241964"/>
              <a:gd name="connsiteX25" fmla="*/ 762000 w 2410691"/>
              <a:gd name="connsiteY25" fmla="*/ 1371600 h 3241964"/>
              <a:gd name="connsiteX26" fmla="*/ 775854 w 2410691"/>
              <a:gd name="connsiteY26" fmla="*/ 1330037 h 3241964"/>
              <a:gd name="connsiteX27" fmla="*/ 817418 w 2410691"/>
              <a:gd name="connsiteY27" fmla="*/ 1191491 h 3241964"/>
              <a:gd name="connsiteX28" fmla="*/ 831273 w 2410691"/>
              <a:gd name="connsiteY28" fmla="*/ 1066800 h 3241964"/>
              <a:gd name="connsiteX29" fmla="*/ 845127 w 2410691"/>
              <a:gd name="connsiteY29" fmla="*/ 1025237 h 3241964"/>
              <a:gd name="connsiteX30" fmla="*/ 858982 w 2410691"/>
              <a:gd name="connsiteY30" fmla="*/ 955964 h 3241964"/>
              <a:gd name="connsiteX31" fmla="*/ 872836 w 2410691"/>
              <a:gd name="connsiteY31" fmla="*/ 845128 h 3241964"/>
              <a:gd name="connsiteX32" fmla="*/ 886691 w 2410691"/>
              <a:gd name="connsiteY32" fmla="*/ 803564 h 3241964"/>
              <a:gd name="connsiteX33" fmla="*/ 900545 w 2410691"/>
              <a:gd name="connsiteY33" fmla="*/ 748146 h 3241964"/>
              <a:gd name="connsiteX34" fmla="*/ 928254 w 2410691"/>
              <a:gd name="connsiteY34" fmla="*/ 581891 h 3241964"/>
              <a:gd name="connsiteX35" fmla="*/ 969818 w 2410691"/>
              <a:gd name="connsiteY35" fmla="*/ 401782 h 3241964"/>
              <a:gd name="connsiteX36" fmla="*/ 983673 w 2410691"/>
              <a:gd name="connsiteY36" fmla="*/ 346364 h 3241964"/>
              <a:gd name="connsiteX37" fmla="*/ 1025236 w 2410691"/>
              <a:gd name="connsiteY37" fmla="*/ 180109 h 3241964"/>
              <a:gd name="connsiteX38" fmla="*/ 1080654 w 2410691"/>
              <a:gd name="connsiteY38" fmla="*/ 83128 h 3241964"/>
              <a:gd name="connsiteX39" fmla="*/ 1094509 w 2410691"/>
              <a:gd name="connsiteY39" fmla="*/ 41564 h 3241964"/>
              <a:gd name="connsiteX40" fmla="*/ 1136073 w 2410691"/>
              <a:gd name="connsiteY40" fmla="*/ 27709 h 3241964"/>
              <a:gd name="connsiteX41" fmla="*/ 1177636 w 2410691"/>
              <a:gd name="connsiteY41" fmla="*/ 0 h 3241964"/>
              <a:gd name="connsiteX42" fmla="*/ 1246909 w 2410691"/>
              <a:gd name="connsiteY42" fmla="*/ 13855 h 3241964"/>
              <a:gd name="connsiteX43" fmla="*/ 1274618 w 2410691"/>
              <a:gd name="connsiteY43" fmla="*/ 55418 h 3241964"/>
              <a:gd name="connsiteX44" fmla="*/ 1330036 w 2410691"/>
              <a:gd name="connsiteY44" fmla="*/ 180109 h 3241964"/>
              <a:gd name="connsiteX45" fmla="*/ 1343891 w 2410691"/>
              <a:gd name="connsiteY45" fmla="*/ 249382 h 3241964"/>
              <a:gd name="connsiteX46" fmla="*/ 1371600 w 2410691"/>
              <a:gd name="connsiteY46" fmla="*/ 332509 h 3241964"/>
              <a:gd name="connsiteX47" fmla="*/ 1413163 w 2410691"/>
              <a:gd name="connsiteY47" fmla="*/ 457200 h 3241964"/>
              <a:gd name="connsiteX48" fmla="*/ 1454727 w 2410691"/>
              <a:gd name="connsiteY48" fmla="*/ 581891 h 3241964"/>
              <a:gd name="connsiteX49" fmla="*/ 1468582 w 2410691"/>
              <a:gd name="connsiteY49" fmla="*/ 623455 h 3241964"/>
              <a:gd name="connsiteX50" fmla="*/ 1496291 w 2410691"/>
              <a:gd name="connsiteY50" fmla="*/ 762000 h 3241964"/>
              <a:gd name="connsiteX51" fmla="*/ 1510145 w 2410691"/>
              <a:gd name="connsiteY51" fmla="*/ 803564 h 3241964"/>
              <a:gd name="connsiteX52" fmla="*/ 1524000 w 2410691"/>
              <a:gd name="connsiteY52" fmla="*/ 886691 h 3241964"/>
              <a:gd name="connsiteX53" fmla="*/ 1551709 w 2410691"/>
              <a:gd name="connsiteY53" fmla="*/ 969818 h 3241964"/>
              <a:gd name="connsiteX54" fmla="*/ 1565563 w 2410691"/>
              <a:gd name="connsiteY54" fmla="*/ 1039091 h 3241964"/>
              <a:gd name="connsiteX55" fmla="*/ 1593273 w 2410691"/>
              <a:gd name="connsiteY55" fmla="*/ 1122218 h 3241964"/>
              <a:gd name="connsiteX56" fmla="*/ 1620982 w 2410691"/>
              <a:gd name="connsiteY56" fmla="*/ 1233055 h 3241964"/>
              <a:gd name="connsiteX57" fmla="*/ 1648691 w 2410691"/>
              <a:gd name="connsiteY57" fmla="*/ 1343891 h 3241964"/>
              <a:gd name="connsiteX58" fmla="*/ 1662545 w 2410691"/>
              <a:gd name="connsiteY58" fmla="*/ 1454728 h 3241964"/>
              <a:gd name="connsiteX59" fmla="*/ 1690254 w 2410691"/>
              <a:gd name="connsiteY59" fmla="*/ 1565564 h 3241964"/>
              <a:gd name="connsiteX60" fmla="*/ 1731818 w 2410691"/>
              <a:gd name="connsiteY60" fmla="*/ 1690255 h 3241964"/>
              <a:gd name="connsiteX61" fmla="*/ 1745673 w 2410691"/>
              <a:gd name="connsiteY61" fmla="*/ 1731818 h 3241964"/>
              <a:gd name="connsiteX62" fmla="*/ 1773382 w 2410691"/>
              <a:gd name="connsiteY62" fmla="*/ 1828800 h 3241964"/>
              <a:gd name="connsiteX63" fmla="*/ 1801091 w 2410691"/>
              <a:gd name="connsiteY63" fmla="*/ 1870364 h 3241964"/>
              <a:gd name="connsiteX64" fmla="*/ 1842654 w 2410691"/>
              <a:gd name="connsiteY64" fmla="*/ 2008909 h 3241964"/>
              <a:gd name="connsiteX65" fmla="*/ 1870363 w 2410691"/>
              <a:gd name="connsiteY65" fmla="*/ 2064328 h 3241964"/>
              <a:gd name="connsiteX66" fmla="*/ 1898073 w 2410691"/>
              <a:gd name="connsiteY66" fmla="*/ 2147455 h 3241964"/>
              <a:gd name="connsiteX67" fmla="*/ 1925782 w 2410691"/>
              <a:gd name="connsiteY67" fmla="*/ 2202873 h 3241964"/>
              <a:gd name="connsiteX68" fmla="*/ 1939636 w 2410691"/>
              <a:gd name="connsiteY68" fmla="*/ 2244437 h 3241964"/>
              <a:gd name="connsiteX69" fmla="*/ 1967345 w 2410691"/>
              <a:gd name="connsiteY69" fmla="*/ 2286000 h 3241964"/>
              <a:gd name="connsiteX70" fmla="*/ 2008909 w 2410691"/>
              <a:gd name="connsiteY70" fmla="*/ 2438400 h 3241964"/>
              <a:gd name="connsiteX71" fmla="*/ 2036618 w 2410691"/>
              <a:gd name="connsiteY71" fmla="*/ 2493818 h 3241964"/>
              <a:gd name="connsiteX72" fmla="*/ 2064327 w 2410691"/>
              <a:gd name="connsiteY72" fmla="*/ 2576946 h 3241964"/>
              <a:gd name="connsiteX73" fmla="*/ 2078182 w 2410691"/>
              <a:gd name="connsiteY73" fmla="*/ 2618509 h 3241964"/>
              <a:gd name="connsiteX74" fmla="*/ 2133600 w 2410691"/>
              <a:gd name="connsiteY74" fmla="*/ 2757055 h 3241964"/>
              <a:gd name="connsiteX75" fmla="*/ 2175163 w 2410691"/>
              <a:gd name="connsiteY75" fmla="*/ 2937164 h 3241964"/>
              <a:gd name="connsiteX76" fmla="*/ 2216727 w 2410691"/>
              <a:gd name="connsiteY76" fmla="*/ 3034146 h 3241964"/>
              <a:gd name="connsiteX77" fmla="*/ 2258291 w 2410691"/>
              <a:gd name="connsiteY77" fmla="*/ 3061855 h 3241964"/>
              <a:gd name="connsiteX78" fmla="*/ 2327563 w 2410691"/>
              <a:gd name="connsiteY78" fmla="*/ 3131128 h 3241964"/>
              <a:gd name="connsiteX79" fmla="*/ 2355273 w 2410691"/>
              <a:gd name="connsiteY79" fmla="*/ 3158837 h 3241964"/>
              <a:gd name="connsiteX80" fmla="*/ 2410691 w 2410691"/>
              <a:gd name="connsiteY80" fmla="*/ 3186546 h 32419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</a:cxnLst>
            <a:rect l="l" t="t" r="r" b="b"/>
            <a:pathLst>
              <a:path w="2410691" h="3241964">
                <a:moveTo>
                  <a:pt x="0" y="3241964"/>
                </a:moveTo>
                <a:cubicBezTo>
                  <a:pt x="23091" y="3228109"/>
                  <a:pt x="46554" y="3214857"/>
                  <a:pt x="69273" y="3200400"/>
                </a:cubicBezTo>
                <a:cubicBezTo>
                  <a:pt x="124094" y="3165514"/>
                  <a:pt x="155098" y="3150056"/>
                  <a:pt x="193963" y="3103418"/>
                </a:cubicBezTo>
                <a:cubicBezTo>
                  <a:pt x="204623" y="3090626"/>
                  <a:pt x="213412" y="3076312"/>
                  <a:pt x="221673" y="3061855"/>
                </a:cubicBezTo>
                <a:cubicBezTo>
                  <a:pt x="231920" y="3043923"/>
                  <a:pt x="238756" y="3024147"/>
                  <a:pt x="249382" y="3006437"/>
                </a:cubicBezTo>
                <a:cubicBezTo>
                  <a:pt x="266516" y="2977880"/>
                  <a:pt x="304800" y="2923309"/>
                  <a:pt x="304800" y="2923309"/>
                </a:cubicBezTo>
                <a:cubicBezTo>
                  <a:pt x="309418" y="2904836"/>
                  <a:pt x="311330" y="2885467"/>
                  <a:pt x="318654" y="2867891"/>
                </a:cubicBezTo>
                <a:cubicBezTo>
                  <a:pt x="334541" y="2829762"/>
                  <a:pt x="361011" y="2796242"/>
                  <a:pt x="374073" y="2757055"/>
                </a:cubicBezTo>
                <a:cubicBezTo>
                  <a:pt x="393192" y="2699694"/>
                  <a:pt x="379826" y="2727642"/>
                  <a:pt x="415636" y="2673928"/>
                </a:cubicBezTo>
                <a:cubicBezTo>
                  <a:pt x="420254" y="2650837"/>
                  <a:pt x="423780" y="2627500"/>
                  <a:pt x="429491" y="2604655"/>
                </a:cubicBezTo>
                <a:cubicBezTo>
                  <a:pt x="433033" y="2590487"/>
                  <a:pt x="440177" y="2577347"/>
                  <a:pt x="443345" y="2563091"/>
                </a:cubicBezTo>
                <a:cubicBezTo>
                  <a:pt x="464741" y="2466809"/>
                  <a:pt x="447398" y="2503402"/>
                  <a:pt x="471054" y="2424546"/>
                </a:cubicBezTo>
                <a:cubicBezTo>
                  <a:pt x="479447" y="2396570"/>
                  <a:pt x="489526" y="2369127"/>
                  <a:pt x="498763" y="2341418"/>
                </a:cubicBezTo>
                <a:cubicBezTo>
                  <a:pt x="503381" y="2327564"/>
                  <a:pt x="509076" y="2314023"/>
                  <a:pt x="512618" y="2299855"/>
                </a:cubicBezTo>
                <a:cubicBezTo>
                  <a:pt x="517056" y="2282105"/>
                  <a:pt x="530391" y="2222745"/>
                  <a:pt x="540327" y="2202873"/>
                </a:cubicBezTo>
                <a:cubicBezTo>
                  <a:pt x="547773" y="2187980"/>
                  <a:pt x="558800" y="2175164"/>
                  <a:pt x="568036" y="2161309"/>
                </a:cubicBezTo>
                <a:cubicBezTo>
                  <a:pt x="577272" y="2124364"/>
                  <a:pt x="588276" y="2087816"/>
                  <a:pt x="595745" y="2050473"/>
                </a:cubicBezTo>
                <a:cubicBezTo>
                  <a:pt x="600363" y="2027382"/>
                  <a:pt x="603404" y="2003919"/>
                  <a:pt x="609600" y="1981200"/>
                </a:cubicBezTo>
                <a:cubicBezTo>
                  <a:pt x="617285" y="1953021"/>
                  <a:pt x="628073" y="1925782"/>
                  <a:pt x="637309" y="1898073"/>
                </a:cubicBezTo>
                <a:lnTo>
                  <a:pt x="651163" y="1856509"/>
                </a:lnTo>
                <a:cubicBezTo>
                  <a:pt x="655781" y="1824182"/>
                  <a:pt x="658614" y="1791549"/>
                  <a:pt x="665018" y="1759528"/>
                </a:cubicBezTo>
                <a:cubicBezTo>
                  <a:pt x="667882" y="1745207"/>
                  <a:pt x="674861" y="1732006"/>
                  <a:pt x="678873" y="1717964"/>
                </a:cubicBezTo>
                <a:cubicBezTo>
                  <a:pt x="713666" y="1596188"/>
                  <a:pt x="673362" y="1720639"/>
                  <a:pt x="706582" y="1620982"/>
                </a:cubicBezTo>
                <a:cubicBezTo>
                  <a:pt x="711200" y="1584037"/>
                  <a:pt x="710640" y="1546067"/>
                  <a:pt x="720436" y="1510146"/>
                </a:cubicBezTo>
                <a:cubicBezTo>
                  <a:pt x="724817" y="1494082"/>
                  <a:pt x="743360" y="1484531"/>
                  <a:pt x="748145" y="1468582"/>
                </a:cubicBezTo>
                <a:cubicBezTo>
                  <a:pt x="757529" y="1437304"/>
                  <a:pt x="755596" y="1403621"/>
                  <a:pt x="762000" y="1371600"/>
                </a:cubicBezTo>
                <a:cubicBezTo>
                  <a:pt x="764864" y="1357280"/>
                  <a:pt x="772686" y="1344293"/>
                  <a:pt x="775854" y="1330037"/>
                </a:cubicBezTo>
                <a:cubicBezTo>
                  <a:pt x="803453" y="1205839"/>
                  <a:pt x="769537" y="1287252"/>
                  <a:pt x="817418" y="1191491"/>
                </a:cubicBezTo>
                <a:cubicBezTo>
                  <a:pt x="822036" y="1149927"/>
                  <a:pt x="824398" y="1108050"/>
                  <a:pt x="831273" y="1066800"/>
                </a:cubicBezTo>
                <a:cubicBezTo>
                  <a:pt x="833674" y="1052395"/>
                  <a:pt x="841585" y="1039405"/>
                  <a:pt x="845127" y="1025237"/>
                </a:cubicBezTo>
                <a:cubicBezTo>
                  <a:pt x="850838" y="1002392"/>
                  <a:pt x="855401" y="979238"/>
                  <a:pt x="858982" y="955964"/>
                </a:cubicBezTo>
                <a:cubicBezTo>
                  <a:pt x="864644" y="919164"/>
                  <a:pt x="866176" y="881760"/>
                  <a:pt x="872836" y="845128"/>
                </a:cubicBezTo>
                <a:cubicBezTo>
                  <a:pt x="875448" y="830759"/>
                  <a:pt x="882679" y="817606"/>
                  <a:pt x="886691" y="803564"/>
                </a:cubicBezTo>
                <a:cubicBezTo>
                  <a:pt x="891922" y="785255"/>
                  <a:pt x="897036" y="766861"/>
                  <a:pt x="900545" y="748146"/>
                </a:cubicBezTo>
                <a:cubicBezTo>
                  <a:pt x="910899" y="692926"/>
                  <a:pt x="914627" y="636396"/>
                  <a:pt x="928254" y="581891"/>
                </a:cubicBezTo>
                <a:cubicBezTo>
                  <a:pt x="959556" y="456689"/>
                  <a:pt x="922058" y="608740"/>
                  <a:pt x="969818" y="401782"/>
                </a:cubicBezTo>
                <a:cubicBezTo>
                  <a:pt x="974100" y="383228"/>
                  <a:pt x="979542" y="364952"/>
                  <a:pt x="983673" y="346364"/>
                </a:cubicBezTo>
                <a:cubicBezTo>
                  <a:pt x="999705" y="274219"/>
                  <a:pt x="997361" y="256764"/>
                  <a:pt x="1025236" y="180109"/>
                </a:cubicBezTo>
                <a:cubicBezTo>
                  <a:pt x="1057621" y="91049"/>
                  <a:pt x="1043722" y="156991"/>
                  <a:pt x="1080654" y="83128"/>
                </a:cubicBezTo>
                <a:cubicBezTo>
                  <a:pt x="1087185" y="70066"/>
                  <a:pt x="1084182" y="51891"/>
                  <a:pt x="1094509" y="41564"/>
                </a:cubicBezTo>
                <a:cubicBezTo>
                  <a:pt x="1104836" y="31237"/>
                  <a:pt x="1123011" y="34240"/>
                  <a:pt x="1136073" y="27709"/>
                </a:cubicBezTo>
                <a:cubicBezTo>
                  <a:pt x="1150966" y="20262"/>
                  <a:pt x="1163782" y="9236"/>
                  <a:pt x="1177636" y="0"/>
                </a:cubicBezTo>
                <a:cubicBezTo>
                  <a:pt x="1200727" y="4618"/>
                  <a:pt x="1226463" y="2172"/>
                  <a:pt x="1246909" y="13855"/>
                </a:cubicBezTo>
                <a:cubicBezTo>
                  <a:pt x="1261366" y="22116"/>
                  <a:pt x="1267855" y="40202"/>
                  <a:pt x="1274618" y="55418"/>
                </a:cubicBezTo>
                <a:cubicBezTo>
                  <a:pt x="1340567" y="203803"/>
                  <a:pt x="1267327" y="86047"/>
                  <a:pt x="1330036" y="180109"/>
                </a:cubicBezTo>
                <a:cubicBezTo>
                  <a:pt x="1334654" y="203200"/>
                  <a:pt x="1337695" y="226663"/>
                  <a:pt x="1343891" y="249382"/>
                </a:cubicBezTo>
                <a:cubicBezTo>
                  <a:pt x="1351576" y="277561"/>
                  <a:pt x="1362364" y="304800"/>
                  <a:pt x="1371600" y="332509"/>
                </a:cubicBezTo>
                <a:lnTo>
                  <a:pt x="1413163" y="457200"/>
                </a:lnTo>
                <a:lnTo>
                  <a:pt x="1454727" y="581891"/>
                </a:lnTo>
                <a:lnTo>
                  <a:pt x="1468582" y="623455"/>
                </a:lnTo>
                <a:cubicBezTo>
                  <a:pt x="1479470" y="688788"/>
                  <a:pt x="1479755" y="704122"/>
                  <a:pt x="1496291" y="762000"/>
                </a:cubicBezTo>
                <a:cubicBezTo>
                  <a:pt x="1500303" y="776042"/>
                  <a:pt x="1506977" y="789308"/>
                  <a:pt x="1510145" y="803564"/>
                </a:cubicBezTo>
                <a:cubicBezTo>
                  <a:pt x="1516239" y="830986"/>
                  <a:pt x="1517187" y="859439"/>
                  <a:pt x="1524000" y="886691"/>
                </a:cubicBezTo>
                <a:cubicBezTo>
                  <a:pt x="1531084" y="915027"/>
                  <a:pt x="1545981" y="941177"/>
                  <a:pt x="1551709" y="969818"/>
                </a:cubicBezTo>
                <a:cubicBezTo>
                  <a:pt x="1556327" y="992909"/>
                  <a:pt x="1559367" y="1016373"/>
                  <a:pt x="1565563" y="1039091"/>
                </a:cubicBezTo>
                <a:cubicBezTo>
                  <a:pt x="1573248" y="1067270"/>
                  <a:pt x="1586189" y="1093882"/>
                  <a:pt x="1593273" y="1122218"/>
                </a:cubicBezTo>
                <a:cubicBezTo>
                  <a:pt x="1602509" y="1159164"/>
                  <a:pt x="1613514" y="1195712"/>
                  <a:pt x="1620982" y="1233055"/>
                </a:cubicBezTo>
                <a:cubicBezTo>
                  <a:pt x="1637700" y="1316648"/>
                  <a:pt x="1627389" y="1279988"/>
                  <a:pt x="1648691" y="1343891"/>
                </a:cubicBezTo>
                <a:cubicBezTo>
                  <a:pt x="1653309" y="1380837"/>
                  <a:pt x="1655683" y="1418133"/>
                  <a:pt x="1662545" y="1454728"/>
                </a:cubicBezTo>
                <a:cubicBezTo>
                  <a:pt x="1669563" y="1492158"/>
                  <a:pt x="1678211" y="1529436"/>
                  <a:pt x="1690254" y="1565564"/>
                </a:cubicBezTo>
                <a:lnTo>
                  <a:pt x="1731818" y="1690255"/>
                </a:lnTo>
                <a:cubicBezTo>
                  <a:pt x="1736436" y="1704109"/>
                  <a:pt x="1742131" y="1717650"/>
                  <a:pt x="1745673" y="1731818"/>
                </a:cubicBezTo>
                <a:cubicBezTo>
                  <a:pt x="1750114" y="1749581"/>
                  <a:pt x="1763441" y="1808919"/>
                  <a:pt x="1773382" y="1828800"/>
                </a:cubicBezTo>
                <a:cubicBezTo>
                  <a:pt x="1780829" y="1843693"/>
                  <a:pt x="1791855" y="1856509"/>
                  <a:pt x="1801091" y="1870364"/>
                </a:cubicBezTo>
                <a:cubicBezTo>
                  <a:pt x="1811035" y="1910141"/>
                  <a:pt x="1825787" y="1975175"/>
                  <a:pt x="1842654" y="2008909"/>
                </a:cubicBezTo>
                <a:cubicBezTo>
                  <a:pt x="1851890" y="2027382"/>
                  <a:pt x="1862692" y="2045152"/>
                  <a:pt x="1870363" y="2064328"/>
                </a:cubicBezTo>
                <a:cubicBezTo>
                  <a:pt x="1881211" y="2091447"/>
                  <a:pt x="1885011" y="2121331"/>
                  <a:pt x="1898073" y="2147455"/>
                </a:cubicBezTo>
                <a:cubicBezTo>
                  <a:pt x="1907309" y="2165928"/>
                  <a:pt x="1917646" y="2183890"/>
                  <a:pt x="1925782" y="2202873"/>
                </a:cubicBezTo>
                <a:cubicBezTo>
                  <a:pt x="1931535" y="2216296"/>
                  <a:pt x="1933105" y="2231375"/>
                  <a:pt x="1939636" y="2244437"/>
                </a:cubicBezTo>
                <a:cubicBezTo>
                  <a:pt x="1947082" y="2259330"/>
                  <a:pt x="1958109" y="2272146"/>
                  <a:pt x="1967345" y="2286000"/>
                </a:cubicBezTo>
                <a:cubicBezTo>
                  <a:pt x="1977480" y="2336673"/>
                  <a:pt x="1985472" y="2391527"/>
                  <a:pt x="2008909" y="2438400"/>
                </a:cubicBezTo>
                <a:cubicBezTo>
                  <a:pt x="2018145" y="2456873"/>
                  <a:pt x="2028948" y="2474642"/>
                  <a:pt x="2036618" y="2493818"/>
                </a:cubicBezTo>
                <a:cubicBezTo>
                  <a:pt x="2047466" y="2520937"/>
                  <a:pt x="2055090" y="2549237"/>
                  <a:pt x="2064327" y="2576946"/>
                </a:cubicBezTo>
                <a:cubicBezTo>
                  <a:pt x="2068945" y="2590800"/>
                  <a:pt x="2071651" y="2605447"/>
                  <a:pt x="2078182" y="2618509"/>
                </a:cubicBezTo>
                <a:cubicBezTo>
                  <a:pt x="2102811" y="2667768"/>
                  <a:pt x="2122188" y="2699991"/>
                  <a:pt x="2133600" y="2757055"/>
                </a:cubicBezTo>
                <a:cubicBezTo>
                  <a:pt x="2144590" y="2812009"/>
                  <a:pt x="2158452" y="2887031"/>
                  <a:pt x="2175163" y="2937164"/>
                </a:cubicBezTo>
                <a:cubicBezTo>
                  <a:pt x="2184788" y="2966038"/>
                  <a:pt x="2197705" y="3011320"/>
                  <a:pt x="2216727" y="3034146"/>
                </a:cubicBezTo>
                <a:cubicBezTo>
                  <a:pt x="2227387" y="3046938"/>
                  <a:pt x="2245760" y="3050890"/>
                  <a:pt x="2258291" y="3061855"/>
                </a:cubicBezTo>
                <a:cubicBezTo>
                  <a:pt x="2282867" y="3083359"/>
                  <a:pt x="2304472" y="3108037"/>
                  <a:pt x="2327563" y="3131128"/>
                </a:cubicBezTo>
                <a:cubicBezTo>
                  <a:pt x="2336800" y="3140365"/>
                  <a:pt x="2342881" y="3154706"/>
                  <a:pt x="2355273" y="3158837"/>
                </a:cubicBezTo>
                <a:cubicBezTo>
                  <a:pt x="2403032" y="3174756"/>
                  <a:pt x="2386510" y="3162365"/>
                  <a:pt x="2410691" y="3186546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0343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915400" cy="6629400"/>
          </a:xfrm>
        </p:spPr>
        <p:txBody>
          <a:bodyPr/>
          <a:lstStyle/>
          <a:p>
            <a:r>
              <a:rPr lang="en-US" dirty="0"/>
              <a:t>*The action potential </a:t>
            </a:r>
            <a:r>
              <a:rPr lang="en-US" dirty="0" err="1"/>
              <a:t>preceds</a:t>
            </a:r>
            <a:r>
              <a:rPr lang="en-US" dirty="0"/>
              <a:t> the contraction by 2 msec.</a:t>
            </a:r>
          </a:p>
          <a:p>
            <a:r>
              <a:rPr lang="en-US" dirty="0"/>
              <a:t>NB: there is absolute &amp;relative refractory periods in the muscle similar </a:t>
            </a:r>
            <a:r>
              <a:rPr lang="en-US"/>
              <a:t>to nerve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92049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991600" cy="66294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Molecular mechanism of muscle contraction:</a:t>
            </a:r>
          </a:p>
          <a:p>
            <a:r>
              <a:rPr lang="en-US" dirty="0"/>
              <a:t>-the action potential cross the NMJ to muscle</a:t>
            </a:r>
          </a:p>
          <a:p>
            <a:r>
              <a:rPr lang="en-US" dirty="0"/>
              <a:t>-it pass on surface of muscle</a:t>
            </a:r>
          </a:p>
          <a:p>
            <a:r>
              <a:rPr lang="en-US" dirty="0"/>
              <a:t>-it enter inside muscle by T tubules</a:t>
            </a:r>
          </a:p>
          <a:p>
            <a:r>
              <a:rPr lang="en-US" dirty="0"/>
              <a:t>-stimulate DHP receptors on the T tubules</a:t>
            </a:r>
          </a:p>
          <a:p>
            <a:r>
              <a:rPr lang="en-US" dirty="0"/>
              <a:t>-stimulate ryanodine receptors</a:t>
            </a:r>
          </a:p>
          <a:p>
            <a:r>
              <a:rPr lang="en-US" dirty="0"/>
              <a:t>-release </a:t>
            </a:r>
            <a:r>
              <a:rPr lang="en-US" dirty="0" err="1"/>
              <a:t>Ca</a:t>
            </a:r>
            <a:r>
              <a:rPr lang="en-US" dirty="0"/>
              <a:t>++ into cytoplasm</a:t>
            </a:r>
          </a:p>
          <a:p>
            <a:r>
              <a:rPr lang="en-US" dirty="0"/>
              <a:t>-</a:t>
            </a:r>
            <a:r>
              <a:rPr lang="en-US" dirty="0" err="1"/>
              <a:t>Ca</a:t>
            </a:r>
            <a:r>
              <a:rPr lang="en-US" dirty="0"/>
              <a:t>++ bind to troponin--- form complex</a:t>
            </a:r>
          </a:p>
          <a:p>
            <a:r>
              <a:rPr lang="en-US" dirty="0"/>
              <a:t>-complex remove </a:t>
            </a:r>
            <a:r>
              <a:rPr lang="en-US" dirty="0" err="1"/>
              <a:t>tropomyosin</a:t>
            </a:r>
            <a:r>
              <a:rPr lang="en-US" dirty="0"/>
              <a:t> from active site of actin</a:t>
            </a:r>
          </a:p>
          <a:p>
            <a:r>
              <a:rPr lang="en-US" dirty="0"/>
              <a:t>-head of myosin          bind to active site of actin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b="1" u="sng" dirty="0"/>
              <a:t>generate tension</a:t>
            </a:r>
            <a:r>
              <a:rPr lang="en-US" b="1" dirty="0"/>
              <a:t>           </a:t>
            </a:r>
            <a:r>
              <a:rPr lang="en-US" dirty="0"/>
              <a:t>bending of arm</a:t>
            </a:r>
          </a:p>
          <a:p>
            <a:pPr marL="0" indent="0">
              <a:buNone/>
            </a:pPr>
            <a:r>
              <a:rPr lang="en-US" b="1" dirty="0"/>
              <a:t>need energy from ATP   </a:t>
            </a:r>
            <a:r>
              <a:rPr lang="en-US" dirty="0"/>
              <a:t>release then attach again</a:t>
            </a:r>
          </a:p>
          <a:p>
            <a:r>
              <a:rPr lang="en-US" dirty="0"/>
              <a:t>Cross of Actin over Myosin</a:t>
            </a:r>
          </a:p>
        </p:txBody>
      </p:sp>
      <p:sp>
        <p:nvSpPr>
          <p:cNvPr id="4" name="Left Brace 3"/>
          <p:cNvSpPr/>
          <p:nvPr/>
        </p:nvSpPr>
        <p:spPr>
          <a:xfrm>
            <a:off x="3596779" y="4765964"/>
            <a:ext cx="77724" cy="110143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1068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9306</TotalTime>
  <Words>1448</Words>
  <Application>Microsoft Office PowerPoint</Application>
  <PresentationFormat>On-screen Show (4:3)</PresentationFormat>
  <Paragraphs>309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3" baseType="lpstr">
      <vt:lpstr>Arial</vt:lpstr>
      <vt:lpstr>Calibri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Toshiba</dc:creator>
  <cp:lastModifiedBy>Dr.Ashraf Kotb-ellatief Ali</cp:lastModifiedBy>
  <cp:revision>171</cp:revision>
  <dcterms:created xsi:type="dcterms:W3CDTF">2011-10-07T07:30:26Z</dcterms:created>
  <dcterms:modified xsi:type="dcterms:W3CDTF">2025-09-29T17:43:26Z</dcterms:modified>
</cp:coreProperties>
</file>