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70" r:id="rId2"/>
    <p:sldId id="271" r:id="rId3"/>
    <p:sldId id="275" r:id="rId4"/>
    <p:sldId id="273" r:id="rId5"/>
    <p:sldId id="274" r:id="rId6"/>
    <p:sldId id="27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D0E0"/>
    <a:srgbClr val="9DBEDF"/>
    <a:srgbClr val="336699"/>
    <a:srgbClr val="0099CC"/>
    <a:srgbClr val="0000FF"/>
    <a:srgbClr val="66FF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7" autoAdjust="0"/>
    <p:restoredTop sz="87136" autoAdjust="0"/>
  </p:normalViewPr>
  <p:slideViewPr>
    <p:cSldViewPr showGuides="1">
      <p:cViewPr varScale="1">
        <p:scale>
          <a:sx n="53" d="100"/>
          <a:sy n="53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E7EFEB4-FFFD-0F94-5167-72B17AA3F3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B08F7E9-A4A0-B40A-96E8-C63B1EDE14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BFAC36D-25E7-A2ED-2988-1366D23CA7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DC2C882-BFC5-11F2-0EB9-4D333715DE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91724F50-9E03-937E-52FC-8FFAA02A51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2D30F44D-FDC0-C51A-0258-636395B9B2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EF138F9-572D-41CB-8DF4-CC42222A6B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0CF58F70-3DEB-67B4-E2B3-B22D73A005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ED4763-809A-44B4-95E7-F7A276094FAF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7484C6E-1A54-F06A-34D2-07116660B9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DE27AB05-11B0-2981-8BD7-F1564CA204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Frequent: ttt &gt; 10 days/month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Long lastind: &gt;48h</a:t>
            </a:r>
          </a:p>
        </p:txBody>
      </p:sp>
    </p:spTree>
    <p:extLst>
      <p:ext uri="{BB962C8B-B14F-4D97-AF65-F5344CB8AC3E}">
        <p14:creationId xmlns:p14="http://schemas.microsoft.com/office/powerpoint/2010/main" val="2830276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8E57638C-59B1-9FA3-35F2-9EFC9E5024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1E8F1E-A41F-4D7D-AC23-FE1A55B1408C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1C986FE-2772-0AA9-20AA-12C7EB3AA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DDEABAA3-AFB8-81A7-21D6-DCA05475F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Chronic therapy with propranolol reduces the frequency and severity of migraine in 60 to 80 % of patients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Insufficient data exists regarding efficacy of other tricyclics. 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Tricyclic antidepressants (e.g. amitriptyline and clomipramine) and serotonin blockers (e.g. pizotifen, mirtazapine) are effective in preventing chronic migraines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Divalproex sodium is at least as effective as beta blockers and may be better tolerated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Tolerance in a significant percentage of patinets (42% of those treated with nifedipine, 49 % treated with verapamil)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Others: ,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ACE inhibitors/ARBs, Botulinum toxin 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FDA approved the monoclonal antibody CGRP antagonists erenumab, fremanezumab, and galcanezumab in 2018, eptinezumab in 2020, and rimegepant and atogepant in 2021 for migraine prevention.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11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B844206-542A-8A75-8633-CD2634DBD40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7BA0F570-3853-C5DA-D7A2-9AF4D118F7A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FFF567F0-09AA-93AE-B487-C707FADBBDC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23847C48-7442-6DE0-A999-7B3246A9EEE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4FCC3E48-EC28-3FD7-1C96-32953974367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84C96288-DA1F-9F2F-D882-B144EB3B795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257725EF-9739-9B9C-F1CC-D9E9081D46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5A7E2D21-315D-2B53-7A9F-7BF935C5A8B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9200A36F-CEC0-E0AA-7F6D-0D5B719C44B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4B9C0F96-CBFB-3C7F-02A9-A57F00BA3FF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D1C96C1B-7ECA-E89C-317A-0ADDD5608FB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F8F48B1F-D35A-2380-B8D0-8A1026D22AE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446A5753-1480-C238-FB47-0C3537E146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652F019E-B013-600C-39B1-BF36A236733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8F2536C6-EA4A-5420-2D22-F6D76868C87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4678083A-5A64-52F3-A30A-E1234993A1F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CB86C2D9-163C-6F9B-2586-ED432471A67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D046CE3B-A47F-67A0-66AB-EDC43DEF229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C7977364-CCCD-3350-1B52-78B89C049B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4DC6C4B3-8C2D-AC83-B90C-78644292E95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F4F7BFE9-2539-31E6-0016-FAADB2B7799D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CE166767-2400-81ED-DB17-8CEF175FAB4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5A0E3942-FDCF-9442-1B5C-920C55D073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614E5B43-81F4-75D1-E9F1-FEDEE30132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5E14E6AF-7053-03B3-88BD-EE8B9A3BDF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2897A2-ED74-48A9-A0AE-9FF21FE9C0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143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24B1E2BA-2C72-5AE4-3C8D-C1580239E3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6674E418-86D6-7A40-7A9C-79694F0199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0863-7051-4642-B652-ECC2506C69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C79A434C-6BBB-2FFB-B6A1-79D62E3BFF0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0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FC018BB1-DA29-DCD5-8880-738EDEC00E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B0795B37-D26A-83BB-8FBD-03169488D4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BBDBA-A78B-4665-97B7-70CE38B08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E0F03C5B-B4DD-253A-A0A1-D19B8CDFFFB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1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5BDF15D9-F7CE-03E5-AA00-C2C79F19EF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1D49F20C-F684-C4D1-E0F4-828B9D756BE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55F1F-34C7-4800-8B4A-516984345E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CB1AAD2F-7AA1-3A69-9150-9CA9075347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3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BABEB2B4-1276-5AC8-9382-F50756B2C5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265174DB-A1B4-F867-AE8F-A36D0E1D29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14DB4-464B-4266-BDA8-0EF9F26B25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621FF973-3D90-E258-F317-781D5CE0A08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4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C606B944-6698-3941-9935-90FA375E51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45889F2D-10B1-D4F3-E10A-795BA5929A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FB2E9-08DB-416F-80E1-1013CBE35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BB0794CE-36DB-C483-F7D6-FBFEA2FD4E6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5219D914-9E4F-7696-9666-05E9D78C28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5B6D955E-6F32-300B-D406-F4BA920C3A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BB3ED-76D8-43CA-B621-6693B2ADD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E656355-EBC5-AA6A-2613-93F3DCD18BA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1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5BD234E1-E288-CAAE-3044-7E2F5B41B1D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BC46FCD9-AF2E-25EC-FBCB-2C86D7789AB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75B14-39F4-42BE-BD8C-A243E1B864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F19B3BBC-2868-0D39-BA79-166C477C87B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3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>
            <a:extLst>
              <a:ext uri="{FF2B5EF4-FFF2-40B4-BE49-F238E27FC236}">
                <a16:creationId xmlns:a16="http://schemas.microsoft.com/office/drawing/2014/main" id="{A308D6F2-E871-EC9E-8DDA-0E12B3F35D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8A2AB451-298D-4A09-ECC3-75AD9FF2031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3EDD9-5453-41EF-AF84-E7494E812E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E6FE018C-7DB8-7A4A-86B1-7C4FB31D6DB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1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79D27175-EB46-A043-E4EE-4799BE2681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5147EC47-8DDE-1F12-143B-EC304F04F9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BDE27-4A9C-420A-AD96-B49424A8A6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33777831-CF24-3CCE-A0C6-01E3A841CA9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4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1F95FC3B-7B6B-B0B8-3EB4-6BB4E110B6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47F95069-165D-99C1-2C03-1148E72A10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7466C-9044-4492-8CB5-022C329EDA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70B8F56F-F870-7C4A-F353-28953D9B6F0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6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941B5BF-3A67-0B0F-D731-94AB8EFC24B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DEFCAE0B-1C44-2F7E-A33D-F0A5A3AFEE7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9BD6089E-8F7A-25E7-4A92-C6F4AF77DDD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1D756457-385F-E428-F6F8-CB492250BA9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720B4442-9BC7-DA3C-6EA6-9C433E9A7E4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4CD6258A-F42C-6D46-B5AC-CAA44474C5B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D4C64C38-92F0-6A17-202E-BF6BCB51B05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ADF4C4EA-1F1C-CEBD-2071-235A9690A8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F4EFD5E6-C0E9-8A5C-DE46-D0A4585AC41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A850D95A-C752-54FE-3093-4AA78B62548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7DE1F45C-8F63-4A51-F3DC-B06A238DA56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53A6657D-B781-46EB-5ADF-8EFFAF35DB6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B0F929F3-4FD3-18D9-1E50-63451389E5A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1" name="Rectangle 15">
              <a:extLst>
                <a:ext uri="{FF2B5EF4-FFF2-40B4-BE49-F238E27FC236}">
                  <a16:creationId xmlns:a16="http://schemas.microsoft.com/office/drawing/2014/main" id="{77D5C8F0-5072-A130-B454-3174DE27CAD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27846F3B-387D-9304-ABC7-F6EF3994B27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3" name="Rectangle 17">
              <a:extLst>
                <a:ext uri="{FF2B5EF4-FFF2-40B4-BE49-F238E27FC236}">
                  <a16:creationId xmlns:a16="http://schemas.microsoft.com/office/drawing/2014/main" id="{629C7E29-9A4F-736F-9813-D1CCCB5533D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46A97CB8-7FF2-7DDA-7C0E-CCC2C2A4A8C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5" name="Rectangle 19">
              <a:extLst>
                <a:ext uri="{FF2B5EF4-FFF2-40B4-BE49-F238E27FC236}">
                  <a16:creationId xmlns:a16="http://schemas.microsoft.com/office/drawing/2014/main" id="{A0632A95-D0AA-B48E-22B8-F2A5C47295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AE903D88-C19D-E421-6CD9-5C84F5C97AA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A8E15ADD-295B-5F4B-B02B-DA3937D37A1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1" name="Freeform 22">
              <a:extLst>
                <a:ext uri="{FF2B5EF4-FFF2-40B4-BE49-F238E27FC236}">
                  <a16:creationId xmlns:a16="http://schemas.microsoft.com/office/drawing/2014/main" id="{55F05F06-59E9-E954-2717-C26F5756682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Freeform 23">
              <a:extLst>
                <a:ext uri="{FF2B5EF4-FFF2-40B4-BE49-F238E27FC236}">
                  <a16:creationId xmlns:a16="http://schemas.microsoft.com/office/drawing/2014/main" id="{BF743411-C4C5-A354-510B-15D9343CC85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4120" name="Rectangle 24">
            <a:extLst>
              <a:ext uri="{FF2B5EF4-FFF2-40B4-BE49-F238E27FC236}">
                <a16:creationId xmlns:a16="http://schemas.microsoft.com/office/drawing/2014/main" id="{09FE1CA3-312D-AE80-2AB4-FD5065FA7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21" name="Rectangle 25">
            <a:extLst>
              <a:ext uri="{FF2B5EF4-FFF2-40B4-BE49-F238E27FC236}">
                <a16:creationId xmlns:a16="http://schemas.microsoft.com/office/drawing/2014/main" id="{BE65BA99-B0A0-5029-AF65-56F85A7A1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22" name="Rectangle 26">
            <a:extLst>
              <a:ext uri="{FF2B5EF4-FFF2-40B4-BE49-F238E27FC236}">
                <a16:creationId xmlns:a16="http://schemas.microsoft.com/office/drawing/2014/main" id="{73A6691E-B405-0BC2-A65A-4956C9DB3E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3" name="Rectangle 27">
            <a:extLst>
              <a:ext uri="{FF2B5EF4-FFF2-40B4-BE49-F238E27FC236}">
                <a16:creationId xmlns:a16="http://schemas.microsoft.com/office/drawing/2014/main" id="{EB75AF07-7F89-3C8D-855B-10D9E7BD4E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A4E3E01-9F06-485C-97B1-C35AE0684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24" name="Rectangle 28">
            <a:extLst>
              <a:ext uri="{FF2B5EF4-FFF2-40B4-BE49-F238E27FC236}">
                <a16:creationId xmlns:a16="http://schemas.microsoft.com/office/drawing/2014/main" id="{3E27964F-EBF2-AE85-C049-40FDC3C0F5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782C1BC-EAF0-72DD-E8DD-EDA60576B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4775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Case 2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A2A1CB4-58A2-C938-8BD5-20FDE2B25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" y="1112838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In </a:t>
            </a:r>
            <a:r>
              <a:rPr lang="en-US" dirty="0">
                <a:solidFill>
                  <a:schemeClr val="hlink"/>
                </a:solidFill>
              </a:rPr>
              <a:t>Emergency department</a:t>
            </a:r>
            <a:r>
              <a:rPr lang="en-US" dirty="0"/>
              <a:t>, a 45-year-old woman was prescribed </a:t>
            </a:r>
            <a:r>
              <a:rPr lang="en-US" dirty="0">
                <a:solidFill>
                  <a:srgbClr val="66FF99"/>
                </a:solidFill>
              </a:rPr>
              <a:t>dihydroergotamine</a:t>
            </a:r>
            <a:r>
              <a:rPr lang="en-US" dirty="0"/>
              <a:t> (DHE) + </a:t>
            </a:r>
            <a:r>
              <a:rPr lang="en-US" dirty="0">
                <a:solidFill>
                  <a:srgbClr val="66FF99"/>
                </a:solidFill>
              </a:rPr>
              <a:t>metoclopramide</a:t>
            </a:r>
            <a:r>
              <a:rPr lang="en-US" dirty="0"/>
              <a:t> for </a:t>
            </a:r>
            <a:r>
              <a:rPr lang="en-US" dirty="0">
                <a:solidFill>
                  <a:schemeClr val="hlink"/>
                </a:solidFill>
              </a:rPr>
              <a:t>severe frequent migraine</a:t>
            </a:r>
            <a:r>
              <a:rPr lang="en-US" dirty="0"/>
              <a:t> attack </a:t>
            </a:r>
          </a:p>
        </p:txBody>
      </p:sp>
      <p:pic>
        <p:nvPicPr>
          <p:cNvPr id="25604" name="Picture 4" descr="slide">
            <a:extLst>
              <a:ext uri="{FF2B5EF4-FFF2-40B4-BE49-F238E27FC236}">
                <a16:creationId xmlns:a16="http://schemas.microsoft.com/office/drawing/2014/main" id="{40732C08-0B49-156A-E308-B57D50E94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2" t="18048" r="15259" b="8037"/>
          <a:stretch>
            <a:fillRect/>
          </a:stretch>
        </p:blipFill>
        <p:spPr bwMode="auto">
          <a:xfrm>
            <a:off x="6072188" y="3062288"/>
            <a:ext cx="2797175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>
            <a:extLst>
              <a:ext uri="{FF2B5EF4-FFF2-40B4-BE49-F238E27FC236}">
                <a16:creationId xmlns:a16="http://schemas.microsoft.com/office/drawing/2014/main" id="{FECE9161-6B1D-6698-3034-7136E65A6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344863"/>
            <a:ext cx="550862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therapeutic effect of DHE is due primarily to: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sz="2400" dirty="0">
                <a:cs typeface="Arial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agonist activity at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  <a:sym typeface="Symbol" pitchFamily="18" charset="2"/>
              </a:rPr>
              <a:t>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adreoceptors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agonist activity at AT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receptors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agonist activity at 5-HT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1D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receptors 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antagonist activity at D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receptors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antagonist activity at “substance P” receptors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84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F2D30A0-DD7C-9A31-4B45-2C799E1FB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3800" b="1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868E178-BBEE-179B-6205-CE2D1A0B09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" y="908050"/>
            <a:ext cx="8686800" cy="5257800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AutoNum type="alphaLcParenR"/>
              <a:defRPr/>
            </a:pPr>
            <a:endParaRPr lang="en-US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endParaRPr lang="en-US"/>
          </a:p>
          <a:p>
            <a:pPr marL="533400" indent="-533400" algn="ctr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	</a:t>
            </a:r>
            <a:r>
              <a:rPr lang="en-US">
                <a:solidFill>
                  <a:schemeClr val="hlink"/>
                </a:solidFill>
              </a:rPr>
              <a:t>The correct answer is c</a:t>
            </a:r>
          </a:p>
          <a:p>
            <a:pPr marL="533400" indent="-533400" algn="ctr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	Both ergotamine and DHE bind to 5-HT </a:t>
            </a:r>
            <a:r>
              <a:rPr lang="en-US" baseline="-25000"/>
              <a:t>1B/D</a:t>
            </a:r>
            <a:r>
              <a:rPr lang="en-US"/>
              <a:t> receptors, just as triptans do. 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C66D8C70-DAC1-7391-EE02-AB51DE611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652963"/>
            <a:ext cx="7812088" cy="82232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For </a:t>
            </a:r>
            <a:r>
              <a:rPr lang="en-US" altLang="en-US" sz="2400" b="1">
                <a:solidFill>
                  <a:schemeClr val="hlink"/>
                </a:solidFill>
              </a:rPr>
              <a:t>emergency dept patients</a:t>
            </a:r>
            <a:r>
              <a:rPr lang="en-US" altLang="en-US" sz="2400"/>
              <a:t> with </a:t>
            </a:r>
            <a:r>
              <a:rPr lang="en-US" altLang="en-US" sz="2400" i="1">
                <a:solidFill>
                  <a:schemeClr val="hlink"/>
                </a:solidFill>
              </a:rPr>
              <a:t>severe migraine</a:t>
            </a:r>
            <a:r>
              <a:rPr lang="en-US" altLang="en-US" sz="2400"/>
              <a:t>, the best therapy is </a:t>
            </a:r>
            <a:r>
              <a:rPr lang="en-US" altLang="en-US" sz="2400" b="1">
                <a:solidFill>
                  <a:schemeClr val="hlink"/>
                </a:solidFill>
              </a:rPr>
              <a:t>IV antiemetics; if fail add DHE</a:t>
            </a:r>
            <a:r>
              <a:rPr lang="en-US" altLang="en-US" sz="240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4BBC4DB-0F52-0E3D-4DFB-9D1C2C6F2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/>
              <a:t>What are the advantages of DHE over ergotamine?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24CF3E1-02C8-77F4-819A-12AD30F593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8929688" cy="53006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400" dirty="0"/>
              <a:t>Versatile dosage forms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000" dirty="0">
                <a:solidFill>
                  <a:schemeClr val="hlink"/>
                </a:solidFill>
              </a:rPr>
              <a:t>Injection:</a:t>
            </a:r>
            <a:r>
              <a:rPr lang="en-US" sz="2000" dirty="0"/>
              <a:t> 1 mg at first sign of headache; repeat hourly </a:t>
            </a:r>
          </a:p>
          <a:p>
            <a:pPr marL="990600" lvl="1" indent="-53340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00FFFF"/>
                </a:solidFill>
              </a:rPr>
              <a:t>(max dose: 2-3 mg/day &amp; 6 mg/week)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2000" dirty="0">
                <a:solidFill>
                  <a:schemeClr val="hlink"/>
                </a:solidFill>
              </a:rPr>
              <a:t>Intranasal:</a:t>
            </a:r>
            <a:r>
              <a:rPr lang="en-US" sz="2000" dirty="0"/>
              <a:t> 0.5 mg nasal spray into each nostril; repeat after 15 min</a:t>
            </a:r>
          </a:p>
          <a:p>
            <a:pPr marL="990600" lvl="1" indent="-53340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00FFFF"/>
                </a:solidFill>
              </a:rPr>
              <a:t>(max dose: 4-6 sprays/day &amp; 8 sprays/ week)</a:t>
            </a:r>
          </a:p>
          <a:p>
            <a:pPr marL="990600" lvl="1" indent="-533400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>
              <a:solidFill>
                <a:srgbClr val="00FFFF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 startAt="2"/>
              <a:defRPr/>
            </a:pPr>
            <a:r>
              <a:rPr lang="en-US" sz="2400" dirty="0"/>
              <a:t>It has </a:t>
            </a:r>
            <a:r>
              <a:rPr lang="en-US" sz="2400" dirty="0">
                <a:solidFill>
                  <a:schemeClr val="hlink"/>
                </a:solidFill>
              </a:rPr>
              <a:t>fewer side effects</a:t>
            </a:r>
            <a:r>
              <a:rPr lang="en-US" sz="2400" dirty="0"/>
              <a:t> than ergotamine 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(</a:t>
            </a:r>
            <a:r>
              <a:rPr lang="en-US" sz="2400" dirty="0">
                <a:sym typeface="Symbol" pitchFamily="18" charset="2"/>
              </a:rPr>
              <a:t></a:t>
            </a:r>
            <a:r>
              <a:rPr lang="en-US" sz="2400" dirty="0"/>
              <a:t>-adrenergic blockade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less arterial vasoconstrictor)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 startAt="3"/>
              <a:defRPr/>
            </a:pPr>
            <a:r>
              <a:rPr lang="en-US" sz="2400" dirty="0"/>
              <a:t>It does </a:t>
            </a:r>
            <a:r>
              <a:rPr lang="en-US" sz="2400" dirty="0">
                <a:solidFill>
                  <a:schemeClr val="hlink"/>
                </a:solidFill>
              </a:rPr>
              <a:t>not cause physical dependence</a:t>
            </a:r>
            <a:r>
              <a:rPr lang="en-US" sz="2400" dirty="0"/>
              <a:t> or 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hlink"/>
                </a:solidFill>
              </a:rPr>
              <a:t>rebound headaches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  <p:pic>
        <p:nvPicPr>
          <p:cNvPr id="30725" name="Picture 5" descr="migranal">
            <a:extLst>
              <a:ext uri="{FF2B5EF4-FFF2-40B4-BE49-F238E27FC236}">
                <a16:creationId xmlns:a16="http://schemas.microsoft.com/office/drawing/2014/main" id="{FA7CB317-04F7-3F8E-549D-A2E9D86D1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221163"/>
            <a:ext cx="223837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6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6B68D61-7B68-D2C2-9FC9-7C1FD5279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b="1" dirty="0"/>
              <a:t>Why ergots are not first choice in migraine ?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332C482-E1AD-2658-11FE-812F733C49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800" dirty="0"/>
              <a:t>They have </a:t>
            </a:r>
            <a:r>
              <a:rPr lang="en-US" sz="2800" dirty="0">
                <a:solidFill>
                  <a:schemeClr val="hlink"/>
                </a:solidFill>
              </a:rPr>
              <a:t>strong spasmogenic</a:t>
            </a:r>
            <a:r>
              <a:rPr lang="en-US" sz="2800" dirty="0"/>
              <a:t> effect </a:t>
            </a:r>
            <a:r>
              <a:rPr lang="en-US" sz="2800" dirty="0">
                <a:sym typeface="Wingdings" pitchFamily="2" charset="2"/>
              </a:rPr>
              <a:t></a:t>
            </a:r>
            <a:endParaRPr lang="en-US" sz="2800" dirty="0"/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In </a:t>
            </a:r>
            <a:r>
              <a:rPr lang="en-US" sz="2800" dirty="0">
                <a:solidFill>
                  <a:srgbClr val="66FF99"/>
                </a:solidFill>
              </a:rPr>
              <a:t>coronary artery disease patients</a:t>
            </a:r>
            <a:r>
              <a:rPr lang="en-US" sz="2800" dirty="0">
                <a:sym typeface="Wingdings" pitchFamily="2" charset="2"/>
              </a:rPr>
              <a:t> infarction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In </a:t>
            </a:r>
            <a:r>
              <a:rPr lang="en-US" sz="2800" dirty="0">
                <a:solidFill>
                  <a:srgbClr val="66FF99"/>
                </a:solidFill>
              </a:rPr>
              <a:t>hypertensive patients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/>
              <a:t>hypertension crisis</a:t>
            </a:r>
            <a:endParaRPr lang="en-US" sz="2800" dirty="0">
              <a:sym typeface="Wingdings" pitchFamily="2" charset="2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In </a:t>
            </a:r>
            <a:r>
              <a:rPr lang="en-US" sz="2800" dirty="0">
                <a:solidFill>
                  <a:srgbClr val="66FF99"/>
                </a:solidFill>
              </a:rPr>
              <a:t>peripheral vascular disease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gangrene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In </a:t>
            </a:r>
            <a:r>
              <a:rPr lang="en-US" sz="2800" dirty="0">
                <a:solidFill>
                  <a:srgbClr val="66FF99"/>
                </a:solidFill>
              </a:rPr>
              <a:t>pregnancy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</a:t>
            </a:r>
            <a:r>
              <a:rPr lang="en-US" sz="2800" dirty="0"/>
              <a:t> abortion</a:t>
            </a:r>
          </a:p>
          <a:p>
            <a:pPr marL="533400" indent="-5334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In</a:t>
            </a:r>
            <a:r>
              <a:rPr lang="en-US" sz="2800" dirty="0">
                <a:solidFill>
                  <a:srgbClr val="66FF99"/>
                </a:solidFill>
              </a:rPr>
              <a:t> migraine with prolonged aura</a:t>
            </a:r>
            <a:r>
              <a:rPr lang="en-US" sz="2800" dirty="0"/>
              <a:t> they may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reduce cerebral blood flow. </a:t>
            </a:r>
          </a:p>
          <a:p>
            <a:pPr marL="533400" indent="-533400" eaLnBrk="1" hangingPunct="1">
              <a:lnSpc>
                <a:spcPct val="80000"/>
              </a:lnSpc>
              <a:buFont typeface="+mj-lt"/>
              <a:buAutoNum type="arabicPeriod" startAt="6"/>
              <a:defRPr/>
            </a:pPr>
            <a:r>
              <a:rPr lang="en-US" sz="2800" dirty="0"/>
              <a:t>Increasing the dose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>
                <a:solidFill>
                  <a:srgbClr val="66FF99"/>
                </a:solidFill>
              </a:rPr>
              <a:t>vascular occlusion</a:t>
            </a:r>
            <a:r>
              <a:rPr lang="en-US" sz="2800" dirty="0"/>
              <a:t> and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</a:t>
            </a:r>
            <a:r>
              <a:rPr lang="en-US" sz="2800" dirty="0">
                <a:solidFill>
                  <a:srgbClr val="66FF99"/>
                </a:solidFill>
              </a:rPr>
              <a:t>rebound headaches</a:t>
            </a:r>
            <a:r>
              <a:rPr lang="en-US" sz="2800" dirty="0"/>
              <a:t>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800" dirty="0"/>
              <a:t>In additions, repeated use over years may be associated with </a:t>
            </a:r>
            <a:r>
              <a:rPr lang="en-US" sz="2800" dirty="0" err="1">
                <a:solidFill>
                  <a:srgbClr val="66FF99"/>
                </a:solidFill>
              </a:rPr>
              <a:t>valvular</a:t>
            </a:r>
            <a:r>
              <a:rPr lang="en-US" sz="2800" dirty="0">
                <a:solidFill>
                  <a:srgbClr val="66FF99"/>
                </a:solidFill>
              </a:rPr>
              <a:t> heart disease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157854E-F031-495F-2656-E26CC2DEC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/>
              <a:t>When is ergotamine used in treatment of migraine from the start?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3D4D3E3-9770-EB43-6F79-F37A94DF6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Because it has </a:t>
            </a:r>
            <a:r>
              <a:rPr lang="en-US" sz="2800" dirty="0">
                <a:solidFill>
                  <a:schemeClr val="hlink"/>
                </a:solidFill>
              </a:rPr>
              <a:t>prolonged effect</a:t>
            </a:r>
            <a:r>
              <a:rPr lang="en-US" sz="2800" dirty="0"/>
              <a:t>, it is preferred in </a:t>
            </a:r>
            <a:r>
              <a:rPr lang="en-US" sz="2800" dirty="0">
                <a:solidFill>
                  <a:srgbClr val="00FFFF"/>
                </a:solidFill>
              </a:rPr>
              <a:t>Migraine with prolonged attacks</a:t>
            </a:r>
            <a:r>
              <a:rPr lang="en-US" sz="2800" dirty="0"/>
              <a:t> (e.g. greater than 48 hours)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800" dirty="0"/>
              <a:t>Because it is associated with a </a:t>
            </a:r>
            <a:r>
              <a:rPr lang="en-US" sz="2800" dirty="0">
                <a:solidFill>
                  <a:schemeClr val="hlink"/>
                </a:solidFill>
              </a:rPr>
              <a:t>lower incidence of recurrence</a:t>
            </a:r>
            <a:r>
              <a:rPr lang="en-US" sz="2800" dirty="0"/>
              <a:t> than </a:t>
            </a:r>
            <a:r>
              <a:rPr lang="en-US" sz="2800" dirty="0" err="1"/>
              <a:t>triptans</a:t>
            </a:r>
            <a:r>
              <a:rPr lang="en-US" sz="2800" dirty="0"/>
              <a:t> it is preferred in </a:t>
            </a:r>
            <a:r>
              <a:rPr lang="en-US" sz="2800" dirty="0">
                <a:solidFill>
                  <a:srgbClr val="00FFFF"/>
                </a:solidFill>
              </a:rPr>
              <a:t>migraine with frequent recurrence</a:t>
            </a:r>
            <a:r>
              <a:rPr lang="en-US" sz="2800" dirty="0"/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marL="609600" indent="-60960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rgbClr val="66FF99"/>
                </a:solidFill>
              </a:rPr>
              <a:t>However, it should be given with an antiemetic e.g. </a:t>
            </a:r>
            <a:r>
              <a:rPr lang="en-US" sz="2800" dirty="0" err="1">
                <a:solidFill>
                  <a:srgbClr val="66FF99"/>
                </a:solidFill>
              </a:rPr>
              <a:t>metoclopramide</a:t>
            </a:r>
            <a:r>
              <a:rPr lang="en-US" sz="2800" dirty="0">
                <a:solidFill>
                  <a:srgbClr val="66FF99"/>
                </a:solidFill>
              </a:rPr>
              <a:t> since it induces marked nausea and vomiting.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C76591A-6E40-1260-66EF-3C70BD25C7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b="1" dirty="0"/>
              <a:t>How is ergotamine given in acute migraine?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E73CD0E-B3B5-142E-6A74-083BB01E0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75163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rgbClr val="66FF99"/>
                </a:solidFill>
              </a:rPr>
              <a:t>  Sublingual tablet</a:t>
            </a:r>
            <a:r>
              <a:rPr lang="en-US" sz="2800" dirty="0"/>
              <a:t> at first sign of migraine, </a:t>
            </a:r>
            <a:r>
              <a:rPr lang="en-US" sz="2800" dirty="0">
                <a:solidFill>
                  <a:srgbClr val="66FF99"/>
                </a:solidFill>
              </a:rPr>
              <a:t>then 1 tablet every 30 minutes</a:t>
            </a:r>
            <a:r>
              <a:rPr lang="en-US" sz="2800" dirty="0"/>
              <a:t>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(max dose: 3 tablets/ day, 5 tablets/week).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>
              <a:solidFill>
                <a:srgbClr val="66FF99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rgbClr val="00FFFF"/>
                </a:solidFill>
              </a:rPr>
              <a:t>  Oral or rectal routes have very poor bioavailability</a:t>
            </a:r>
          </a:p>
        </p:txBody>
      </p:sp>
      <p:pic>
        <p:nvPicPr>
          <p:cNvPr id="28676" name="Picture 5" descr="ergomar1">
            <a:extLst>
              <a:ext uri="{FF2B5EF4-FFF2-40B4-BE49-F238E27FC236}">
                <a16:creationId xmlns:a16="http://schemas.microsoft.com/office/drawing/2014/main" id="{B07EF9F9-D831-53F4-A370-69E0F1D8B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989138"/>
            <a:ext cx="19653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B897074-04F2-C1BB-7037-F777A7F2F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marL="800100" indent="-800100" eaLnBrk="1" hangingPunct="1">
              <a:defRPr/>
            </a:pPr>
            <a:r>
              <a:rPr lang="en-US" sz="3600" b="1" dirty="0"/>
              <a:t>Does this lady need prophylactic therapy?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CB2410D-2888-17C2-3EF0-A4EFE1195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4975" y="2276475"/>
            <a:ext cx="8686800" cy="3854450"/>
          </a:xfrm>
        </p:spPr>
        <p:txBody>
          <a:bodyPr/>
          <a:lstStyle/>
          <a:p>
            <a:pPr marL="609600" indent="-609600" algn="ctr"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66FF99"/>
                </a:solidFill>
              </a:rPr>
              <a:t>Yes; prophylaxis is needed in</a:t>
            </a:r>
          </a:p>
          <a:p>
            <a:pPr marL="609600" indent="-609600" eaLnBrk="1" hangingPunct="1">
              <a:defRPr/>
            </a:pPr>
            <a:r>
              <a:rPr lang="en-US" b="1" dirty="0"/>
              <a:t>Frequent attacks </a:t>
            </a:r>
            <a:r>
              <a:rPr lang="en-US" dirty="0"/>
              <a:t>(</a:t>
            </a:r>
            <a:r>
              <a:rPr lang="en-US" dirty="0">
                <a:effectLst/>
              </a:rPr>
              <a:t>≥4 headaches/month)</a:t>
            </a:r>
            <a:endParaRPr lang="en-US" dirty="0"/>
          </a:p>
          <a:p>
            <a:pPr marL="609600" indent="-609600" eaLnBrk="1" hangingPunct="1">
              <a:defRPr/>
            </a:pPr>
            <a:r>
              <a:rPr lang="en-US" b="1" dirty="0"/>
              <a:t>Long lasting attacks </a:t>
            </a:r>
            <a:r>
              <a:rPr lang="en-US" dirty="0"/>
              <a:t>(≥12 hours)</a:t>
            </a:r>
          </a:p>
          <a:p>
            <a:pPr marL="609600" indent="-609600" eaLnBrk="1" hangingPunct="1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</a:rPr>
              <a:t>Significant disability during the attack.</a:t>
            </a:r>
          </a:p>
          <a:p>
            <a:pPr marL="609600" indent="-609600" eaLnBrk="1" hangingPunct="1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</a:rPr>
              <a:t>Pt. at risk for medication overuse headache</a:t>
            </a:r>
          </a:p>
          <a:p>
            <a:pPr marL="609600" indent="-609600" eaLnBrk="1" hangingPunct="1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</a:rPr>
              <a:t>Pt. poorly responsive to acute medications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00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9B43327-57FB-25A0-F338-F665335C9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293" y="0"/>
            <a:ext cx="8507413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 dirty="0"/>
              <a:t>What are the drugs that can used for prophylaxis of migraine?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D1B08B-5693-DAAE-AC13-AC99C3C3F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5257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effectLst/>
              </a:rPr>
              <a:t>Initial therapy</a:t>
            </a:r>
            <a:r>
              <a:rPr lang="en-US" dirty="0">
                <a:effectLst/>
              </a:rPr>
              <a:t>:</a:t>
            </a:r>
          </a:p>
          <a:p>
            <a:pPr marL="609600" indent="-609600" eaLnBrk="1" hangingPunct="1">
              <a:defRPr/>
            </a:pPr>
            <a:r>
              <a:rPr lang="en-US" sz="2800" b="1" dirty="0">
                <a:solidFill>
                  <a:srgbClr val="66FF99"/>
                </a:solidFill>
              </a:rPr>
              <a:t>Beta blockers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b="1" u="sng" dirty="0">
                <a:solidFill>
                  <a:schemeClr val="hlink"/>
                </a:solidFill>
              </a:rPr>
              <a:t>Propranolol</a:t>
            </a:r>
            <a:r>
              <a:rPr lang="en-US" sz="2800" dirty="0"/>
              <a:t> &amp; </a:t>
            </a:r>
            <a:r>
              <a:rPr lang="en-US" sz="2800" b="1" dirty="0">
                <a:solidFill>
                  <a:schemeClr val="hlink"/>
                </a:solidFill>
              </a:rPr>
              <a:t>Metoprolol</a:t>
            </a:r>
            <a:r>
              <a:rPr lang="en-US" sz="2800" dirty="0"/>
              <a:t> </a:t>
            </a:r>
          </a:p>
          <a:p>
            <a:pPr marL="609600" indent="-609600" eaLnBrk="1" hangingPunct="1">
              <a:defRPr/>
            </a:pPr>
            <a:r>
              <a:rPr lang="en-US" sz="2800" b="1" dirty="0">
                <a:solidFill>
                  <a:srgbClr val="66FF99"/>
                </a:solidFill>
              </a:rPr>
              <a:t>Antidepressants: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hlink"/>
                </a:solidFill>
              </a:rPr>
              <a:t>Amitriptyline </a:t>
            </a:r>
            <a:r>
              <a:rPr lang="en-US" sz="2800" dirty="0"/>
              <a:t>(a TCA) &amp;</a:t>
            </a:r>
            <a:r>
              <a:rPr lang="en-US" sz="2800" b="1" dirty="0">
                <a:solidFill>
                  <a:schemeClr val="hlink"/>
                </a:solidFill>
              </a:rPr>
              <a:t> Venlafaxine</a:t>
            </a:r>
            <a:r>
              <a:rPr lang="en-US" sz="2800" dirty="0"/>
              <a:t> (a NSRI). </a:t>
            </a:r>
          </a:p>
          <a:p>
            <a:pPr marL="609600" indent="-609600" eaLnBrk="1" hangingPunct="1">
              <a:defRPr/>
            </a:pPr>
            <a:r>
              <a:rPr lang="en-US" sz="2800" b="1" dirty="0">
                <a:solidFill>
                  <a:srgbClr val="66FF99"/>
                </a:solidFill>
              </a:rPr>
              <a:t>Anticonvulsants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chemeClr val="hlink"/>
                </a:solidFill>
              </a:rPr>
              <a:t>Valproate</a:t>
            </a:r>
            <a:r>
              <a:rPr lang="en-US" sz="2800" dirty="0"/>
              <a:t> &amp; </a:t>
            </a:r>
            <a:r>
              <a:rPr lang="en-US" sz="2800" b="1" dirty="0">
                <a:solidFill>
                  <a:schemeClr val="hlink"/>
                </a:solidFill>
              </a:rPr>
              <a:t>Topiramate</a:t>
            </a:r>
            <a:endParaRPr lang="en-US" sz="28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effectLst/>
              </a:rPr>
              <a:t>Inadequate response:</a:t>
            </a:r>
          </a:p>
          <a:p>
            <a:pPr marL="609600" indent="-609600" eaLnBrk="1" hangingPunct="1">
              <a:defRPr/>
            </a:pPr>
            <a:r>
              <a:rPr lang="en-US" sz="2800" dirty="0">
                <a:effectLst/>
              </a:rPr>
              <a:t>Calcium channel blockers</a:t>
            </a:r>
          </a:p>
          <a:p>
            <a:pPr marL="609600" indent="-609600" eaLnBrk="1" hangingPunct="1">
              <a:defRPr/>
            </a:pPr>
            <a:r>
              <a:rPr lang="en-US" sz="2800" b="1" dirty="0"/>
              <a:t>-</a:t>
            </a:r>
            <a:r>
              <a:rPr lang="en-US" sz="2800" b="1" dirty="0" err="1"/>
              <a:t>gepants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sz="2800" dirty="0"/>
              <a:t>alcitonin-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G</a:t>
            </a:r>
            <a:r>
              <a:rPr lang="en-US" sz="2800" dirty="0"/>
              <a:t>ene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sz="2800" dirty="0"/>
              <a:t>elated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sz="2800" dirty="0"/>
              <a:t>eptide antagonists</a:t>
            </a:r>
            <a:r>
              <a:rPr lang="en-US" sz="2800" dirty="0">
                <a:effectLst/>
              </a:rPr>
              <a:t> </a:t>
            </a:r>
          </a:p>
          <a:p>
            <a:pPr marL="609600" indent="-609600" eaLnBrk="1" hangingPunct="1">
              <a:defRPr/>
            </a:pPr>
            <a:r>
              <a:rPr lang="en-US" sz="2800" dirty="0">
                <a:effectLst/>
              </a:rPr>
              <a:t>Gabapentin</a:t>
            </a:r>
          </a:p>
          <a:p>
            <a:pPr marL="609600" indent="-609600" eaLnBrk="1" hangingPunct="1">
              <a:defRPr/>
            </a:pPr>
            <a:r>
              <a:rPr lang="en-US" sz="2800" dirty="0">
                <a:effectLst/>
              </a:rPr>
              <a:t>ACE inhibitors/ARBs</a:t>
            </a:r>
          </a:p>
        </p:txBody>
      </p:sp>
    </p:spTree>
    <p:extLst>
      <p:ext uri="{BB962C8B-B14F-4D97-AF65-F5344CB8AC3E}">
        <p14:creationId xmlns:p14="http://schemas.microsoft.com/office/powerpoint/2010/main" val="184789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942</TotalTime>
  <Words>661</Words>
  <Application>Microsoft Office PowerPoint</Application>
  <PresentationFormat>On-screen Show (4:3)</PresentationFormat>
  <Paragraphs>73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Symbol</vt:lpstr>
      <vt:lpstr>Tahoma</vt:lpstr>
      <vt:lpstr>Wingdings</vt:lpstr>
      <vt:lpstr>Curtain Call</vt:lpstr>
      <vt:lpstr>Case 2</vt:lpstr>
      <vt:lpstr>PowerPoint Presentation</vt:lpstr>
      <vt:lpstr>What are the advantages of DHE over ergotamine?</vt:lpstr>
      <vt:lpstr>Why ergots are not first choice in migraine ?</vt:lpstr>
      <vt:lpstr>When is ergotamine used in treatment of migraine from the start?</vt:lpstr>
      <vt:lpstr>How is ergotamine given in acute migraine?</vt:lpstr>
      <vt:lpstr>Does this lady need prophylactic therapy?</vt:lpstr>
      <vt:lpstr>What are the drugs that can used for prophylaxis of migraine?</vt:lpstr>
    </vt:vector>
  </TitlesOfParts>
  <Company>MIC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Migraine</dc:title>
  <dc:creator>Ahmed M Abdel-Bary</dc:creator>
  <cp:lastModifiedBy>Ahmed Bastawy Ahmed Ahmed</cp:lastModifiedBy>
  <cp:revision>83</cp:revision>
  <dcterms:created xsi:type="dcterms:W3CDTF">2006-02-24T17:33:24Z</dcterms:created>
  <dcterms:modified xsi:type="dcterms:W3CDTF">2024-11-28T08:34:53Z</dcterms:modified>
</cp:coreProperties>
</file>