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3" r:id="rId1"/>
    <p:sldMasterId id="2147483927" r:id="rId2"/>
    <p:sldMasterId id="2147483939" r:id="rId3"/>
    <p:sldMasterId id="2147483951" r:id="rId4"/>
  </p:sldMasterIdLst>
  <p:notesMasterIdLst>
    <p:notesMasterId r:id="rId25"/>
  </p:notesMasterIdLst>
  <p:sldIdLst>
    <p:sldId id="257" r:id="rId5"/>
    <p:sldId id="300" r:id="rId6"/>
    <p:sldId id="361" r:id="rId7"/>
    <p:sldId id="261" r:id="rId8"/>
    <p:sldId id="340" r:id="rId9"/>
    <p:sldId id="339" r:id="rId10"/>
    <p:sldId id="341" r:id="rId11"/>
    <p:sldId id="343" r:id="rId12"/>
    <p:sldId id="342" r:id="rId13"/>
    <p:sldId id="344" r:id="rId14"/>
    <p:sldId id="345" r:id="rId15"/>
    <p:sldId id="346" r:id="rId16"/>
    <p:sldId id="347" r:id="rId17"/>
    <p:sldId id="348" r:id="rId18"/>
    <p:sldId id="349" r:id="rId19"/>
    <p:sldId id="355" r:id="rId20"/>
    <p:sldId id="357" r:id="rId21"/>
    <p:sldId id="356" r:id="rId22"/>
    <p:sldId id="359" r:id="rId23"/>
    <p:sldId id="35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A9CDF5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300" y="-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BB49A-659C-4DDC-9F0C-E737D81AFB9B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2AC94-6247-41A8-A497-F87F7F164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60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ar-EG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A653342-4718-47C1-9C81-775ED1A107A2}" type="slidenum">
              <a:rPr lang="ar-EG">
                <a:solidFill>
                  <a:prstClr val="black"/>
                </a:solidFill>
              </a:rPr>
              <a:pPr/>
              <a:t>17</a:t>
            </a:fld>
            <a:endParaRPr lang="ar-E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79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ar-EG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E18996C-3916-45AD-9ECF-86C1825B8F83}" type="slidenum">
              <a:rPr lang="ar-EG">
                <a:solidFill>
                  <a:prstClr val="black"/>
                </a:solidFill>
              </a:rPr>
              <a:pPr/>
              <a:t>18</a:t>
            </a:fld>
            <a:endParaRPr lang="ar-E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39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ar-EG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algn="r" rtl="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145CC2B-B5A1-439C-B5A3-72B6B779E68D}" type="slidenum">
              <a:rPr lang="ar-EG">
                <a:solidFill>
                  <a:prstClr val="black"/>
                </a:solidFill>
              </a:rPr>
              <a:pPr/>
              <a:t>20</a:t>
            </a:fld>
            <a:endParaRPr lang="ar-EG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97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609600" y="274636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457200" lvl="5" indent="0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914400" lvl="6" indent="0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1371600" lvl="7" indent="0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1828800" lvl="8" indent="0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lvl="0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1pPr>
            <a:lvl2pPr marL="742950" lvl="1" indent="-17145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2pPr>
            <a:lvl3pPr marL="1143000" lvl="2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3pPr>
            <a:lvl4pPr marL="1600200" lvl="3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4pPr>
            <a:lvl5pPr marL="2057400" lvl="4" indent="-1143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defRPr/>
            </a:lvl5pPr>
            <a:lvl6pPr marL="2514600" lvl="5" indent="-114300" algn="l" rtl="0">
              <a:spcBef>
                <a:spcPts val="360"/>
              </a:spcBef>
              <a:buClr>
                <a:schemeClr val="dk1"/>
              </a:buClr>
              <a:defRPr/>
            </a:lvl6pPr>
            <a:lvl7pPr marL="2971800" lvl="6" indent="-114300" algn="l" rtl="0">
              <a:spcBef>
                <a:spcPts val="360"/>
              </a:spcBef>
              <a:buClr>
                <a:schemeClr val="dk1"/>
              </a:buClr>
              <a:defRPr/>
            </a:lvl7pPr>
            <a:lvl8pPr marL="3429000" lvl="7" indent="-114300" algn="l" rtl="0">
              <a:spcBef>
                <a:spcPts val="360"/>
              </a:spcBef>
              <a:buClr>
                <a:schemeClr val="dk1"/>
              </a:buClr>
              <a:defRPr/>
            </a:lvl8pPr>
            <a:lvl9pPr marL="3886200" lvl="8" indent="-114300" algn="l" rtl="0">
              <a:spcBef>
                <a:spcPts val="360"/>
              </a:spcBef>
              <a:buClr>
                <a:schemeClr val="dk1"/>
              </a:buClr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8737600" y="6356350"/>
            <a:ext cx="2844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91440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137160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182880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228600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320040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457200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640080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xfrm>
            <a:off x="4165600" y="6356350"/>
            <a:ext cx="38608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45720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91440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137160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182880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228600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320040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457200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640080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609600" y="6356350"/>
            <a:ext cx="28448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l" rtl="1">
              <a:buClr>
                <a:srgbClr val="898989"/>
              </a:buClr>
              <a:buSzPct val="25000"/>
            </a:pPr>
            <a:fld id="{00000000-1234-1234-1234-123412341234}" type="slidenum">
              <a:rPr lang="en-US" b="0" smtClean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pPr algn="l" rtl="1">
                <a:buClr>
                  <a:srgbClr val="898989"/>
                </a:buClr>
                <a:buSzPct val="25000"/>
              </a:pPr>
              <a:t>‹#›</a:t>
            </a:fld>
            <a:endParaRPr lang="en-US" b="0">
              <a:solidFill>
                <a:srgbClr val="89898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8486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DDD6E-4DCC-4C0F-9E0C-0A508E8CCA6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043E3-BB6C-4EEE-AEBD-ECF020FF9507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29767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E6BF1-AAE6-4CF7-977A-E42DC508F83C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0085E-3768-4E2F-B6AE-B016B7ED5E28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612091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81A2-2236-4C2F-80D0-E745E32A64F7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0B73-B80A-4EFB-9705-3692401F8ABA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41016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4EC4C-1B87-4C06-9A12-FB0987CB2FCA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5493D-0CE1-45F2-9E3E-163D9E004FF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226033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004E4-1695-468D-A252-B2D56178889B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3865-0489-46DC-AD86-8C964C33758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337625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72C9-6251-42E5-8ACA-9D656B7BED9E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E7802-3E47-4F82-A506-9ADF2D91FF4F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6336734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C6E8F-1D6E-4CFF-9AE1-FB1E1A65938E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BB1E2-38DE-48B7-998E-B0321164877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271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8A4F-0592-47DA-AF99-08C5CC53D3B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1FF9C-5E07-4E87-B9FF-CCD23F632F51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0423946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20453-9317-4109-B738-D227BA4C126B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9F015-0E93-4571-8CDA-EF453939D5D5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80227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47086-B615-4A39-8249-885E316D12A2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1B549-7A86-4DA5-AFF5-A6E311CDD46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9542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92164-7C91-4343-91F6-3DAE75251B3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1CF0C-36BC-42F8-B575-D9DAC5FBFBD9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9910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DDD6E-4DCC-4C0F-9E0C-0A508E8CCA6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043E3-BB6C-4EEE-AEBD-ECF020FF9507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64548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E6BF1-AAE6-4CF7-977A-E42DC508F83C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0085E-3768-4E2F-B6AE-B016B7ED5E28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242010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81A2-2236-4C2F-80D0-E745E32A64F7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F0B73-B80A-4EFB-9705-3692401F8ABA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1689520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4EC4C-1B87-4C06-9A12-FB0987CB2FCA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5493D-0CE1-45F2-9E3E-163D9E004FF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769631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004E4-1695-468D-A252-B2D56178889B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33865-0489-46DC-AD86-8C964C33758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53124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72C9-6251-42E5-8ACA-9D656B7BED9E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E7802-3E47-4F82-A506-9ADF2D91FF4F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01604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C6E8F-1D6E-4CFF-9AE1-FB1E1A65938E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BB1E2-38DE-48B7-998E-B0321164877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025838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8A4F-0592-47DA-AF99-08C5CC53D3B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1FF9C-5E07-4E87-B9FF-CCD23F632F51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507150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20453-9317-4109-B738-D227BA4C126B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9F015-0E93-4571-8CDA-EF453939D5D5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9222992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47086-B615-4A39-8249-885E316D12A2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1B549-7A86-4DA5-AFF5-A6E311CDD46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315852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92164-7C91-4343-91F6-3DAE75251B3D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1CF0C-36BC-42F8-B575-D9DAC5FBFBD9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6566768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B925D-BD03-4841-A328-19B4AB79C3FA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3415B-4201-4B04-838F-CFD209C7FD3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1420070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D28A7-8995-4E5B-970A-18DAEFEF8844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C1C4C4-CE37-4CDF-B871-82D0475C1F7B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158595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BCF26-502B-490D-B947-09EBA1D7597A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37C346-194C-4A74-8C30-1F4AC9878491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302630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A5A45-C826-4618-BC99-6EDF836DF3B1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66636-0975-491D-B9B2-66A4A820ED2A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9775239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658AA-5051-4630-975B-41C7BB1CA8F1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0B257-4011-4D5E-A718-5E8D7AF6F235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165844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7174-D005-47AA-8EC5-C433EB3B7130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C0CFA-078D-4FC6-B6B2-BCF044FD41D6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125088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124CD-C53E-463B-AD51-FE66D1A8C7CB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2B20D-9910-49A2-A814-BF5590A2186A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157798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16125-E380-4B5D-B9D4-2F287527F3A3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8B912-78CF-4497-9B84-DA1BED30075C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522907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EG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8FD40-CCA5-4460-861A-1ED77D2BE989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115FA-008D-488A-A142-DEFB5F92A342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7626134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1536B-7409-47E9-9436-CA9AE72210D0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A6CC4-41B7-4842-A5FA-7BCBBFCAD4A9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4216878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E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E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6A5A1-EFAD-4AC7-82BE-0D2C15613DF5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04650-0F28-4067-B43A-D74B60A6C3EA}" type="slidenum">
              <a:rPr lang="ar-EG"/>
              <a:pPr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21609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925F5-0774-4918-817B-BF995A07B0A8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806F19-F4DC-4758-B453-45FE51496A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14D72E-5231-4B8A-A932-AC3BEA1637DC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9/17/2024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B51F4D-500F-4E3D-8A3F-9C4B4DA2767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75" r:id="rId12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fld id="{73C6A5A8-4B5E-4D8E-BAFA-DEEBBCC43B92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</a:pPr>
            <a:fld id="{00F49DF7-447E-4D20-A436-F7BF94E0B07A}" type="slidenum">
              <a:rPr lang="ar-EG" smtClean="0"/>
              <a:pPr rt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99324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fld id="{73C6A5A8-4B5E-4D8E-BAFA-DEEBBCC43B92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</a:pPr>
            <a:fld id="{00F49DF7-447E-4D20-A436-F7BF94E0B07A}" type="slidenum">
              <a:rPr lang="ar-EG" smtClean="0"/>
              <a:pPr rt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9714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fld id="{1F770315-AB27-4612-AD0D-0912E8849FEF}" type="datetimeFigureOut">
              <a:rPr lang="ar-EG">
                <a:solidFill>
                  <a:prstClr val="black">
                    <a:tint val="75000"/>
                  </a:prstClr>
                </a:solidFill>
              </a:rPr>
              <a:pPr rtl="1">
                <a:defRPr/>
              </a:pPr>
              <a:t>14/03/1446</a:t>
            </a:fld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1">
              <a:defRPr/>
            </a:pPr>
            <a:endParaRPr lang="ar-EG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</a:pPr>
            <a:fld id="{D88D87E5-2775-4647-8207-0EDC22FA7B21}" type="slidenum">
              <a:rPr lang="ar-EG" smtClean="0"/>
              <a:pPr rtl="1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2032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6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362993" y="4453553"/>
            <a:ext cx="2926080" cy="7435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5000"/>
              </a:lnSpc>
              <a:spcBef>
                <a:spcPts val="0"/>
              </a:spcBef>
              <a:buFont typeface="Wingdings 2"/>
              <a:buNone/>
            </a:pPr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</a:t>
            </a:r>
          </a:p>
          <a:p>
            <a:pPr marL="0" indent="0">
              <a:lnSpc>
                <a:spcPct val="125000"/>
              </a:lnSpc>
              <a:spcBef>
                <a:spcPts val="0"/>
              </a:spcBef>
              <a:buFont typeface="Wingdings 2"/>
              <a:buNone/>
            </a:pPr>
            <a:r>
              <a:rPr lang="en-US" sz="32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                               </a:t>
            </a:r>
            <a:r>
              <a:rPr lang="en-US" sz="11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CNS</a:t>
            </a:r>
            <a:endParaRPr lang="en-US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3387C3-1F0E-E3EB-6DB3-C6442D290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54" y="0"/>
            <a:ext cx="11956869" cy="290189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0794289-BA47-4CFC-9A72-72F3AA091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065417"/>
            <a:ext cx="12113622" cy="1224614"/>
          </a:xfrm>
          <a:solidFill>
            <a:schemeClr val="bg2"/>
          </a:solidFill>
        </p:spPr>
        <p:txBody>
          <a:bodyPr vert="horz" lIns="68580" tIns="34290" rIns="68580" bIns="34290" rtlCol="0" anchor="ctr">
            <a:noAutofit/>
          </a:bodyPr>
          <a:lstStyle/>
          <a:p>
            <a:pPr marL="0" indent="0" algn="ctr">
              <a:lnSpc>
                <a:spcPct val="90000"/>
              </a:lnSpc>
              <a:spcBef>
                <a:spcPct val="0"/>
              </a:spcBef>
              <a:buNone/>
            </a:pP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Practical histology of </a:t>
            </a:r>
            <a:b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219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88101" y="2577831"/>
            <a:ext cx="8353505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Thoracic Level </a:t>
            </a:r>
          </a:p>
        </p:txBody>
      </p:sp>
    </p:spTree>
    <p:extLst>
      <p:ext uri="{BB962C8B-B14F-4D97-AF65-F5344CB8AC3E}">
        <p14:creationId xmlns:p14="http://schemas.microsoft.com/office/powerpoint/2010/main" val="294551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228" y="315338"/>
            <a:ext cx="8132549" cy="55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8193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1"/>
          <a:stretch/>
        </p:blipFill>
        <p:spPr bwMode="auto">
          <a:xfrm>
            <a:off x="2169374" y="1381328"/>
            <a:ext cx="7860580" cy="453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otched Right Arrow 2"/>
          <p:cNvSpPr/>
          <p:nvPr/>
        </p:nvSpPr>
        <p:spPr>
          <a:xfrm rot="15780187">
            <a:off x="5495696" y="5603826"/>
            <a:ext cx="1122615" cy="3761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Notched Right Arrow 3"/>
          <p:cNvSpPr/>
          <p:nvPr/>
        </p:nvSpPr>
        <p:spPr>
          <a:xfrm rot="13391809">
            <a:off x="7419600" y="5572695"/>
            <a:ext cx="1134286" cy="3441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Notched Right Arrow 4"/>
          <p:cNvSpPr/>
          <p:nvPr/>
        </p:nvSpPr>
        <p:spPr>
          <a:xfrm rot="12380070">
            <a:off x="8769883" y="4499776"/>
            <a:ext cx="1304827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Notched Right Arrow 5"/>
          <p:cNvSpPr/>
          <p:nvPr/>
        </p:nvSpPr>
        <p:spPr>
          <a:xfrm rot="9509547">
            <a:off x="8722857" y="2394411"/>
            <a:ext cx="1398880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Notched Right Arrow 6"/>
          <p:cNvSpPr/>
          <p:nvPr/>
        </p:nvSpPr>
        <p:spPr>
          <a:xfrm rot="4229962">
            <a:off x="5299103" y="1092284"/>
            <a:ext cx="1040894" cy="32425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Notched Right Arrow 7"/>
          <p:cNvSpPr/>
          <p:nvPr/>
        </p:nvSpPr>
        <p:spPr>
          <a:xfrm>
            <a:off x="3047578" y="2146415"/>
            <a:ext cx="1392611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Notched Right Arrow 8"/>
          <p:cNvSpPr/>
          <p:nvPr/>
        </p:nvSpPr>
        <p:spPr>
          <a:xfrm>
            <a:off x="2441643" y="3097133"/>
            <a:ext cx="1211871" cy="2423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694579" y="1381328"/>
            <a:ext cx="2110902" cy="11342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130374" y="3339449"/>
            <a:ext cx="3103125" cy="4835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455517" y="1799125"/>
            <a:ext cx="2574438" cy="10024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655651" y="3929974"/>
            <a:ext cx="2042809" cy="4961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616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201471" y="2555799"/>
            <a:ext cx="5576335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Lumbar Level </a:t>
            </a:r>
          </a:p>
        </p:txBody>
      </p:sp>
    </p:spTree>
    <p:extLst>
      <p:ext uri="{BB962C8B-B14F-4D97-AF65-F5344CB8AC3E}">
        <p14:creationId xmlns:p14="http://schemas.microsoft.com/office/powerpoint/2010/main" val="2423713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34" b="6386"/>
          <a:stretch/>
        </p:blipFill>
        <p:spPr bwMode="auto">
          <a:xfrm>
            <a:off x="2385817" y="768486"/>
            <a:ext cx="7399423" cy="481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521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777" y="740721"/>
            <a:ext cx="7272705" cy="52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otched Right Arrow 2"/>
          <p:cNvSpPr/>
          <p:nvPr/>
        </p:nvSpPr>
        <p:spPr>
          <a:xfrm rot="10800000">
            <a:off x="9124544" y="4164314"/>
            <a:ext cx="1079141" cy="30068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Notched Right Arrow 3"/>
          <p:cNvSpPr/>
          <p:nvPr/>
        </p:nvSpPr>
        <p:spPr>
          <a:xfrm rot="13619912">
            <a:off x="7550809" y="5728072"/>
            <a:ext cx="978408" cy="30428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Notched Right Arrow 4"/>
          <p:cNvSpPr/>
          <p:nvPr/>
        </p:nvSpPr>
        <p:spPr>
          <a:xfrm rot="15832430">
            <a:off x="5436002" y="5777186"/>
            <a:ext cx="978408" cy="3049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Notched Right Arrow 5"/>
          <p:cNvSpPr/>
          <p:nvPr/>
        </p:nvSpPr>
        <p:spPr>
          <a:xfrm>
            <a:off x="2094268" y="2849329"/>
            <a:ext cx="1170141" cy="329865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Notched Right Arrow 6"/>
          <p:cNvSpPr/>
          <p:nvPr/>
        </p:nvSpPr>
        <p:spPr>
          <a:xfrm rot="1782174">
            <a:off x="3136479" y="1385015"/>
            <a:ext cx="978408" cy="30381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595101" y="1911276"/>
            <a:ext cx="1412712" cy="3212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270325" y="2169268"/>
            <a:ext cx="2062264" cy="3939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51228" y="79766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8793804" y="2714017"/>
            <a:ext cx="1556427" cy="10497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441777" y="4542818"/>
            <a:ext cx="1429832" cy="4863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724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67306" y="2577831"/>
            <a:ext cx="3195105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Medulla</a:t>
            </a:r>
          </a:p>
        </p:txBody>
      </p:sp>
    </p:spTree>
    <p:extLst>
      <p:ext uri="{BB962C8B-B14F-4D97-AF65-F5344CB8AC3E}">
        <p14:creationId xmlns:p14="http://schemas.microsoft.com/office/powerpoint/2010/main" val="3686053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Medulla</a:t>
            </a:r>
            <a:endParaRPr lang="ar-E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2" descr="A:\Histology\Atlases\Atlas second year\Atlas 57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89" r="63702" b="22148"/>
          <a:stretch>
            <a:fillRect/>
          </a:stretch>
        </p:blipFill>
        <p:spPr bwMode="auto">
          <a:xfrm rot="600974">
            <a:off x="3381375" y="2500314"/>
            <a:ext cx="5214938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031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Closed Medulla</a:t>
            </a:r>
            <a:endParaRPr lang="ar-EG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2" descr="A:\Histology\Atlases\Atlas second year\Atlas 5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3" t="22198" r="4362" b="11205"/>
          <a:stretch>
            <a:fillRect/>
          </a:stretch>
        </p:blipFill>
        <p:spPr bwMode="auto">
          <a:xfrm>
            <a:off x="1397725" y="2991873"/>
            <a:ext cx="9396549" cy="290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6E86943-A8BE-F9E6-24F7-09DDF6431781}"/>
              </a:ext>
            </a:extLst>
          </p:cNvPr>
          <p:cNvSpPr txBox="1"/>
          <p:nvPr/>
        </p:nvSpPr>
        <p:spPr>
          <a:xfrm>
            <a:off x="2542903" y="2020390"/>
            <a:ext cx="14500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Motor </a:t>
            </a:r>
            <a:r>
              <a:rPr lang="en-GB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2FDCAD-582C-0C15-F654-461BC829F080}"/>
              </a:ext>
            </a:extLst>
          </p:cNvPr>
          <p:cNvSpPr txBox="1"/>
          <p:nvPr/>
        </p:nvSpPr>
        <p:spPr>
          <a:xfrm>
            <a:off x="7338915" y="1985557"/>
            <a:ext cx="16786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Sensory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291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6672" y="2577831"/>
            <a:ext cx="9036383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Cerebrum &amp; cerebellum</a:t>
            </a:r>
          </a:p>
        </p:txBody>
      </p:sp>
    </p:spTree>
    <p:extLst>
      <p:ext uri="{BB962C8B-B14F-4D97-AF65-F5344CB8AC3E}">
        <p14:creationId xmlns:p14="http://schemas.microsoft.com/office/powerpoint/2010/main" val="907618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0CAB96-FC99-A51A-0CC9-D24A9B18B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086" y="226424"/>
            <a:ext cx="8961120" cy="801189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GB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6BCF3-04D6-8F6E-4E07-5B929C69BE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8674" y="1524000"/>
            <a:ext cx="11852366" cy="4602301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different levels of spinal cord.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Demonstrate 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ascending &amp; descending tracts in different levels of spinal cord.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 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spinal and sympathetic ganglia.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closed &amp; motor medulla.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sensory &amp; motor closed medulla.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Differentiate</a:t>
            </a:r>
            <a:r>
              <a:rPr lang="en-GB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between cerebrum &amp; cerebellum. 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108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A:\Histology\Atlases\Atlas second year\Atlas 59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37" b="13039"/>
          <a:stretch>
            <a:fillRect/>
          </a:stretch>
        </p:blipFill>
        <p:spPr bwMode="auto">
          <a:xfrm>
            <a:off x="1114697" y="2521485"/>
            <a:ext cx="10189029" cy="393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52B097-01F0-B584-C3DF-5865F2F512B3}"/>
              </a:ext>
            </a:extLst>
          </p:cNvPr>
          <p:cNvSpPr txBox="1"/>
          <p:nvPr/>
        </p:nvSpPr>
        <p:spPr>
          <a:xfrm>
            <a:off x="2354641" y="1398656"/>
            <a:ext cx="23348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Cerebellum</a:t>
            </a:r>
            <a:r>
              <a:rPr lang="en-GB" dirty="0"/>
              <a:t>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B7A6C-FCFD-3B82-AB79-0919D3C4C804}"/>
              </a:ext>
            </a:extLst>
          </p:cNvPr>
          <p:cNvSpPr txBox="1"/>
          <p:nvPr/>
        </p:nvSpPr>
        <p:spPr>
          <a:xfrm>
            <a:off x="7820299" y="1255615"/>
            <a:ext cx="21040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Cerebrum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87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3C3C0E2-A0D5-24B4-80F9-EF53F3FB4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675" y="209005"/>
            <a:ext cx="11399519" cy="646128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2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Spinal cord levels</a:t>
            </a:r>
            <a:endParaRPr lang="ar-EG" sz="4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156BF1-078D-6808-AE73-FB2D31EB6E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102125"/>
              </p:ext>
            </p:extLst>
          </p:nvPr>
        </p:nvGraphicFramePr>
        <p:xfrm>
          <a:off x="278675" y="1020233"/>
          <a:ext cx="11582402" cy="351976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523068">
                  <a:extLst>
                    <a:ext uri="{9D8B030D-6E8A-4147-A177-3AD203B41FA5}">
                      <a16:colId xmlns:a16="http://schemas.microsoft.com/office/drawing/2014/main" val="4111330140"/>
                    </a:ext>
                  </a:extLst>
                </a:gridCol>
                <a:gridCol w="2904067">
                  <a:extLst>
                    <a:ext uri="{9D8B030D-6E8A-4147-A177-3AD203B41FA5}">
                      <a16:colId xmlns:a16="http://schemas.microsoft.com/office/drawing/2014/main" val="516266652"/>
                    </a:ext>
                  </a:extLst>
                </a:gridCol>
                <a:gridCol w="3691990">
                  <a:extLst>
                    <a:ext uri="{9D8B030D-6E8A-4147-A177-3AD203B41FA5}">
                      <a16:colId xmlns:a16="http://schemas.microsoft.com/office/drawing/2014/main" val="2556097697"/>
                    </a:ext>
                  </a:extLst>
                </a:gridCol>
                <a:gridCol w="2463277">
                  <a:extLst>
                    <a:ext uri="{9D8B030D-6E8A-4147-A177-3AD203B41FA5}">
                      <a16:colId xmlns:a16="http://schemas.microsoft.com/office/drawing/2014/main" val="2356240219"/>
                    </a:ext>
                  </a:extLst>
                </a:gridCol>
              </a:tblGrid>
              <a:tr h="428794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Level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Cervical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Thoracic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Lumbar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35636"/>
                  </a:ext>
                </a:extLst>
              </a:tr>
              <a:tr h="428794">
                <a:tc>
                  <a:txBody>
                    <a:bodyPr/>
                    <a:lstStyle/>
                    <a:p>
                      <a:r>
                        <a:rPr lang="en-GB" sz="2400" b="1" dirty="0"/>
                        <a:t>Outline </a:t>
                      </a:r>
                      <a:endParaRPr lang="en-GB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Oval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Circular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Circular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766598"/>
                  </a:ext>
                </a:extLst>
              </a:tr>
              <a:tr h="428794">
                <a:tc>
                  <a:txBody>
                    <a:bodyPr/>
                    <a:lstStyle/>
                    <a:p>
                      <a:r>
                        <a:rPr lang="en-GB" sz="2400" b="1" dirty="0"/>
                        <a:t>Central canal </a:t>
                      </a:r>
                      <a:endParaRPr lang="en-GB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More anterior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Anterior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Central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5591836"/>
                  </a:ext>
                </a:extLst>
              </a:tr>
              <a:tr h="428794">
                <a:tc>
                  <a:txBody>
                    <a:bodyPr/>
                    <a:lstStyle/>
                    <a:p>
                      <a:r>
                        <a:rPr lang="en-GB" sz="2400" b="1" dirty="0"/>
                        <a:t>White matter</a:t>
                      </a:r>
                      <a:endParaRPr lang="en-GB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Large amount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Less amount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Very little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7615183"/>
                  </a:ext>
                </a:extLst>
              </a:tr>
              <a:tr h="1690962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>
                          <a:solidFill>
                            <a:srgbClr val="C00000"/>
                          </a:solidFill>
                        </a:rPr>
                        <a:t>Horns </a:t>
                      </a:r>
                    </a:p>
                    <a:p>
                      <a:r>
                        <a:rPr lang="en-GB" sz="2400" b="1" dirty="0"/>
                        <a:t>Posterior Horn </a:t>
                      </a:r>
                    </a:p>
                    <a:p>
                      <a:r>
                        <a:rPr lang="en-GB" sz="2400" b="1" dirty="0"/>
                        <a:t>Anterior Horn</a:t>
                      </a:r>
                    </a:p>
                    <a:p>
                      <a:r>
                        <a:rPr lang="en-GB" sz="2400" b="1" dirty="0"/>
                        <a:t>Lateral Horn  </a:t>
                      </a:r>
                      <a:endParaRPr lang="en-GB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  <a:p>
                      <a:pPr algn="ctr"/>
                      <a:r>
                        <a:rPr lang="en-GB" sz="2400" dirty="0"/>
                        <a:t>Thin &amp; divergent </a:t>
                      </a:r>
                    </a:p>
                    <a:p>
                      <a:pPr algn="ctr"/>
                      <a:r>
                        <a:rPr lang="en-GB" sz="2400" dirty="0"/>
                        <a:t>Thick </a:t>
                      </a:r>
                    </a:p>
                    <a:p>
                      <a:pPr algn="ctr"/>
                      <a:r>
                        <a:rPr lang="en-GB" sz="2400" dirty="0"/>
                        <a:t>Absent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  <a:p>
                      <a:pPr algn="ctr"/>
                      <a:r>
                        <a:rPr lang="en-GB" sz="2400" dirty="0"/>
                        <a:t>Thin &amp; slightly divergent </a:t>
                      </a:r>
                    </a:p>
                    <a:p>
                      <a:pPr algn="ctr"/>
                      <a:r>
                        <a:rPr lang="en-GB" sz="2400" dirty="0"/>
                        <a:t>Thin</a:t>
                      </a:r>
                    </a:p>
                    <a:p>
                      <a:pPr algn="ctr"/>
                      <a:r>
                        <a:rPr lang="en-GB" sz="2400" dirty="0"/>
                        <a:t>Present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  <a:p>
                      <a:pPr algn="ctr"/>
                      <a:r>
                        <a:rPr lang="en-GB" sz="2400" dirty="0"/>
                        <a:t>Thick &amp; Parallel </a:t>
                      </a:r>
                    </a:p>
                    <a:p>
                      <a:pPr algn="ctr"/>
                      <a:r>
                        <a:rPr lang="en-GB" sz="2400" dirty="0"/>
                        <a:t>Thick </a:t>
                      </a:r>
                    </a:p>
                    <a:p>
                      <a:pPr algn="ctr"/>
                      <a:r>
                        <a:rPr lang="en-GB" sz="2400" dirty="0"/>
                        <a:t>Absent </a:t>
                      </a:r>
                      <a:endParaRPr lang="en-GB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6530533"/>
                  </a:ext>
                </a:extLst>
              </a:tr>
            </a:tbl>
          </a:graphicData>
        </a:graphic>
      </p:graphicFrame>
      <p:pic>
        <p:nvPicPr>
          <p:cNvPr id="6" name="Picture 2" descr="A:\Histology\Atlases\Atlas second year\Atlas 55.tif">
            <a:extLst>
              <a:ext uri="{FF2B5EF4-FFF2-40B4-BE49-F238E27FC236}">
                <a16:creationId xmlns:a16="http://schemas.microsoft.com/office/drawing/2014/main" id="{F644C80F-B3FB-3392-8381-AE60FDDF73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2" b="14623"/>
          <a:stretch/>
        </p:blipFill>
        <p:spPr bwMode="auto">
          <a:xfrm>
            <a:off x="2196331" y="4673600"/>
            <a:ext cx="9995669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542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83578" y="2614387"/>
            <a:ext cx="5913798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GB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Cervical Level </a:t>
            </a:r>
            <a:endParaRPr lang="en-GB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561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1"/>
          <a:stretch/>
        </p:blipFill>
        <p:spPr bwMode="auto">
          <a:xfrm>
            <a:off x="889436" y="156962"/>
            <a:ext cx="10188000" cy="636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336187" y="3988341"/>
            <a:ext cx="1665796" cy="6857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689" y="5165387"/>
            <a:ext cx="1663700" cy="813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4675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2" r="-1" b="21304"/>
          <a:stretch/>
        </p:blipFill>
        <p:spPr bwMode="auto">
          <a:xfrm>
            <a:off x="1284051" y="639593"/>
            <a:ext cx="9464155" cy="431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Notched Right Arrow 3"/>
          <p:cNvSpPr/>
          <p:nvPr/>
        </p:nvSpPr>
        <p:spPr>
          <a:xfrm rot="8965412">
            <a:off x="9347250" y="1688907"/>
            <a:ext cx="978408" cy="25111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Notched Right Arrow 4"/>
          <p:cNvSpPr/>
          <p:nvPr/>
        </p:nvSpPr>
        <p:spPr>
          <a:xfrm rot="16200000">
            <a:off x="5024969" y="5022566"/>
            <a:ext cx="978408" cy="30846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Notched Right Arrow 5"/>
          <p:cNvSpPr/>
          <p:nvPr/>
        </p:nvSpPr>
        <p:spPr>
          <a:xfrm rot="15669594">
            <a:off x="6988674" y="4871946"/>
            <a:ext cx="978408" cy="33565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Notched Right Arrow 6"/>
          <p:cNvSpPr/>
          <p:nvPr/>
        </p:nvSpPr>
        <p:spPr>
          <a:xfrm rot="945497">
            <a:off x="2013626" y="2199198"/>
            <a:ext cx="1134050" cy="24608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Notched Right Arrow 7"/>
          <p:cNvSpPr/>
          <p:nvPr/>
        </p:nvSpPr>
        <p:spPr>
          <a:xfrm rot="6949557">
            <a:off x="7693098" y="1025542"/>
            <a:ext cx="978408" cy="19747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Notched Right Arrow 8"/>
          <p:cNvSpPr/>
          <p:nvPr/>
        </p:nvSpPr>
        <p:spPr>
          <a:xfrm rot="11229980">
            <a:off x="10063658" y="3258763"/>
            <a:ext cx="978408" cy="322511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003" y="4442585"/>
            <a:ext cx="365125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>
            <a:off x="9542834" y="2171411"/>
            <a:ext cx="1010028" cy="8491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41450">
            <a:off x="5212059" y="833538"/>
            <a:ext cx="1243012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25617">
            <a:off x="5776815" y="851809"/>
            <a:ext cx="1243012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890" y="1112878"/>
            <a:ext cx="1434838" cy="1253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 flipV="1">
            <a:off x="7324928" y="3929974"/>
            <a:ext cx="1527242" cy="12468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8151266" y="3540868"/>
            <a:ext cx="821260" cy="17498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7597302" y="3656194"/>
            <a:ext cx="1375224" cy="16345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721814" y="3540868"/>
            <a:ext cx="2250712" cy="17498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27" name="Straight Arrow Connector 1026"/>
          <p:cNvCxnSpPr/>
          <p:nvPr/>
        </p:nvCxnSpPr>
        <p:spPr>
          <a:xfrm flipH="1" flipV="1">
            <a:off x="7145639" y="3420018"/>
            <a:ext cx="1706531" cy="17567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32" name="Straight Arrow Connector 1031"/>
          <p:cNvCxnSpPr/>
          <p:nvPr/>
        </p:nvCxnSpPr>
        <p:spPr>
          <a:xfrm flipH="1">
            <a:off x="7324928" y="1394734"/>
            <a:ext cx="2286002" cy="16257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38" name="Straight Arrow Connector 1037"/>
          <p:cNvCxnSpPr/>
          <p:nvPr/>
        </p:nvCxnSpPr>
        <p:spPr>
          <a:xfrm flipH="1" flipV="1">
            <a:off x="6352331" y="3198994"/>
            <a:ext cx="237704" cy="27348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47" name="Straight Arrow Connector 1046"/>
          <p:cNvCxnSpPr/>
          <p:nvPr/>
        </p:nvCxnSpPr>
        <p:spPr>
          <a:xfrm flipH="1">
            <a:off x="7324928" y="1457513"/>
            <a:ext cx="2026479" cy="11384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547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10541" y="2577831"/>
            <a:ext cx="8308621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Upper Thoracic Level </a:t>
            </a:r>
          </a:p>
        </p:txBody>
      </p:sp>
    </p:spTree>
    <p:extLst>
      <p:ext uri="{BB962C8B-B14F-4D97-AF65-F5344CB8AC3E}">
        <p14:creationId xmlns:p14="http://schemas.microsoft.com/office/powerpoint/2010/main" val="3786928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29" b="17138"/>
          <a:stretch/>
        </p:blipFill>
        <p:spPr bwMode="auto">
          <a:xfrm>
            <a:off x="1179826" y="211682"/>
            <a:ext cx="9216000" cy="540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0034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5"/>
          <a:stretch/>
        </p:blipFill>
        <p:spPr bwMode="auto">
          <a:xfrm>
            <a:off x="1901484" y="894944"/>
            <a:ext cx="8389731" cy="521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Notched Right Arrow 2"/>
          <p:cNvSpPr/>
          <p:nvPr/>
        </p:nvSpPr>
        <p:spPr>
          <a:xfrm>
            <a:off x="2957209" y="1643971"/>
            <a:ext cx="1330242" cy="34046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21421">
            <a:off x="8355791" y="4767724"/>
            <a:ext cx="1866260" cy="410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179031">
            <a:off x="7789742" y="5485084"/>
            <a:ext cx="1836592" cy="390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027538" y="4013892"/>
            <a:ext cx="1433715" cy="37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39212">
            <a:off x="9011598" y="2260388"/>
            <a:ext cx="1023938" cy="38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76" y="3737820"/>
            <a:ext cx="2310724" cy="35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7786478" y="1196502"/>
            <a:ext cx="1241060" cy="9561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451387" y="1284051"/>
            <a:ext cx="1964988" cy="12548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7237379" y="2874800"/>
            <a:ext cx="2827343" cy="863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39924">
            <a:off x="4212103" y="1263424"/>
            <a:ext cx="1337406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91709">
            <a:off x="5790454" y="735490"/>
            <a:ext cx="956055" cy="31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4129412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</TotalTime>
  <Words>134</Words>
  <Application>Microsoft Office PowerPoint</Application>
  <PresentationFormat>Widescreen</PresentationFormat>
  <Paragraphs>60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Arial</vt:lpstr>
      <vt:lpstr>Calibri</vt:lpstr>
      <vt:lpstr>Georgia</vt:lpstr>
      <vt:lpstr>Times New Roman</vt:lpstr>
      <vt:lpstr>Trebuchet MS</vt:lpstr>
      <vt:lpstr>Wingdings</vt:lpstr>
      <vt:lpstr>Wingdings 2</vt:lpstr>
      <vt:lpstr>Slipstream</vt:lpstr>
      <vt:lpstr>1_Office Theme</vt:lpstr>
      <vt:lpstr>2_Office Theme</vt:lpstr>
      <vt:lpstr>3_Office Theme</vt:lpstr>
      <vt:lpstr>Practical histology of  module NRS</vt:lpstr>
      <vt:lpstr>Los</vt:lpstr>
      <vt:lpstr>Spinal cord levels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Open Medulla</vt:lpstr>
      <vt:lpstr>Closed Medulla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Noura</dc:creator>
  <cp:lastModifiedBy>ghada ghada</cp:lastModifiedBy>
  <cp:revision>162</cp:revision>
  <dcterms:created xsi:type="dcterms:W3CDTF">2019-07-05T20:08:55Z</dcterms:created>
  <dcterms:modified xsi:type="dcterms:W3CDTF">2024-09-17T13:55:50Z</dcterms:modified>
</cp:coreProperties>
</file>