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332" r:id="rId3"/>
    <p:sldId id="297" r:id="rId4"/>
    <p:sldId id="298" r:id="rId5"/>
    <p:sldId id="299" r:id="rId6"/>
    <p:sldId id="321" r:id="rId7"/>
    <p:sldId id="301" r:id="rId8"/>
    <p:sldId id="322" r:id="rId9"/>
    <p:sldId id="302" r:id="rId10"/>
    <p:sldId id="323" r:id="rId11"/>
    <p:sldId id="303" r:id="rId12"/>
    <p:sldId id="324" r:id="rId13"/>
    <p:sldId id="304" r:id="rId14"/>
    <p:sldId id="325" r:id="rId15"/>
    <p:sldId id="305" r:id="rId16"/>
    <p:sldId id="306" r:id="rId17"/>
    <p:sldId id="307" r:id="rId18"/>
    <p:sldId id="326" r:id="rId19"/>
    <p:sldId id="308" r:id="rId20"/>
    <p:sldId id="309" r:id="rId21"/>
    <p:sldId id="327" r:id="rId22"/>
    <p:sldId id="311" r:id="rId23"/>
    <p:sldId id="312" r:id="rId24"/>
    <p:sldId id="328" r:id="rId25"/>
    <p:sldId id="319" r:id="rId26"/>
    <p:sldId id="330" r:id="rId27"/>
    <p:sldId id="329" r:id="rId28"/>
    <p:sldId id="331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1BCF93-0C8B-3C07-1A85-6DB28682FA7C}" v="112" dt="2024-08-26T20:38:31.994"/>
    <p1510:client id="{EFD6C5C1-E43E-5632-E8EB-D19502E5D03B}" v="73" dt="2024-08-26T19:28:11.3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77" d="100"/>
          <a:sy n="77" d="100"/>
        </p:scale>
        <p:origin x="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9/17/2024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CC5C1D-F7D0-55FF-5931-3DFE3E0E8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07" y="74815"/>
            <a:ext cx="11762509" cy="221118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D95DA86-99FD-9B9D-B414-5FE9BE55A99D}"/>
              </a:ext>
            </a:extLst>
          </p:cNvPr>
          <p:cNvSpPr txBox="1">
            <a:spLocks/>
          </p:cNvSpPr>
          <p:nvPr/>
        </p:nvSpPr>
        <p:spPr>
          <a:xfrm>
            <a:off x="58190" y="3075709"/>
            <a:ext cx="12133810" cy="14179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Practical histology of </a:t>
            </a:r>
            <a:br>
              <a:rPr lang="en-US" dirty="0">
                <a:latin typeface="+mn-lt"/>
                <a:ea typeface="+mn-ea"/>
                <a:cs typeface="+mn-cs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module</a:t>
            </a:r>
            <a:r>
              <a:rPr lang="en-US" dirty="0">
                <a:latin typeface="+mn-lt"/>
                <a:ea typeface="+mn-ea"/>
                <a:cs typeface="+mn-cs"/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AE5DB8-F2B3-9BC9-08E2-48C52896BEA0}"/>
              </a:ext>
            </a:extLst>
          </p:cNvPr>
          <p:cNvSpPr txBox="1"/>
          <p:nvPr/>
        </p:nvSpPr>
        <p:spPr>
          <a:xfrm>
            <a:off x="4356340" y="4606505"/>
            <a:ext cx="3348994" cy="52322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Skin &amp; nerve ending</a:t>
            </a:r>
          </a:p>
        </p:txBody>
      </p:sp>
    </p:spTree>
    <p:extLst>
      <p:ext uri="{BB962C8B-B14F-4D97-AF65-F5344CB8AC3E}">
        <p14:creationId xmlns:p14="http://schemas.microsoft.com/office/powerpoint/2010/main" val="3756137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4.2: Layers of the Skin - Medicine LibreTexts">
            <a:extLst>
              <a:ext uri="{FF2B5EF4-FFF2-40B4-BE49-F238E27FC236}">
                <a16:creationId xmlns:a16="http://schemas.microsoft.com/office/drawing/2014/main" id="{B6C207B5-3FBB-3D1A-1BB9-74A329CFE7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3697" b="12348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955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skin structure&#10;&#10;Description automatically generated">
            <a:extLst>
              <a:ext uri="{FF2B5EF4-FFF2-40B4-BE49-F238E27FC236}">
                <a16:creationId xmlns:a16="http://schemas.microsoft.com/office/drawing/2014/main" id="{BC5D30C4-BE84-5798-1D0D-25FCFFB918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839047"/>
            <a:ext cx="10905066" cy="517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02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gument Histology Notes – Medical Histology – Jacobs School of Medicine">
            <a:extLst>
              <a:ext uri="{FF2B5EF4-FFF2-40B4-BE49-F238E27FC236}">
                <a16:creationId xmlns:a16="http://schemas.microsoft.com/office/drawing/2014/main" id="{BD1B7B95-AE24-AA94-0FB1-075CC6112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630569"/>
            <a:ext cx="4169663" cy="5596863"/>
          </a:xfrm>
          <a:prstGeom prst="rect">
            <a:avLst/>
          </a:prstGeom>
        </p:spPr>
      </p:pic>
      <p:pic>
        <p:nvPicPr>
          <p:cNvPr id="4" name="Content Placeholder 3" descr="Histology Of Skin Lab">
            <a:extLst>
              <a:ext uri="{FF2B5EF4-FFF2-40B4-BE49-F238E27FC236}">
                <a16:creationId xmlns:a16="http://schemas.microsoft.com/office/drawing/2014/main" id="{C4467312-8E95-0BAC-091A-164F1DD076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76029" y="904749"/>
            <a:ext cx="6731338" cy="504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17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skin structure&#10;&#10;Description automatically generated">
            <a:extLst>
              <a:ext uri="{FF2B5EF4-FFF2-40B4-BE49-F238E27FC236}">
                <a16:creationId xmlns:a16="http://schemas.microsoft.com/office/drawing/2014/main" id="{1F5F4025-E724-7A82-2755-CDB9A8E1A9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825416"/>
            <a:ext cx="10905066" cy="520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008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lose-up of a skin&#10;&#10;Description automatically generated">
            <a:extLst>
              <a:ext uri="{FF2B5EF4-FFF2-40B4-BE49-F238E27FC236}">
                <a16:creationId xmlns:a16="http://schemas.microsoft.com/office/drawing/2014/main" id="{600D8942-370C-ABBA-525B-F2637E662B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47550" y="643466"/>
            <a:ext cx="709690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21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skin layers&#10;&#10;Description automatically generated">
            <a:extLst>
              <a:ext uri="{FF2B5EF4-FFF2-40B4-BE49-F238E27FC236}">
                <a16:creationId xmlns:a16="http://schemas.microsoft.com/office/drawing/2014/main" id="{E79C1E8E-5275-EE18-284B-DFB75098B5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879941"/>
            <a:ext cx="10905066" cy="5098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06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body&#10;&#10;Description automatically generated">
            <a:extLst>
              <a:ext uri="{FF2B5EF4-FFF2-40B4-BE49-F238E27FC236}">
                <a16:creationId xmlns:a16="http://schemas.microsoft.com/office/drawing/2014/main" id="{07C38752-570E-FDD9-85F3-69236DD672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4018" y="643466"/>
            <a:ext cx="932396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317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body&#10;&#10;Description automatically generated">
            <a:extLst>
              <a:ext uri="{FF2B5EF4-FFF2-40B4-BE49-F238E27FC236}">
                <a16:creationId xmlns:a16="http://schemas.microsoft.com/office/drawing/2014/main" id="{4B84872C-0758-E816-6F57-0EABA086CD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729995"/>
            <a:ext cx="10905066" cy="539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088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EAA00-2952-003E-3F3E-2DC8E1C38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 close-up of a microscope&#10;&#10;Description automatically generated">
            <a:extLst>
              <a:ext uri="{FF2B5EF4-FFF2-40B4-BE49-F238E27FC236}">
                <a16:creationId xmlns:a16="http://schemas.microsoft.com/office/drawing/2014/main" id="{2B9D0D87-E496-F2F0-75CC-BC494EA4CA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46419" b="247"/>
          <a:stretch/>
        </p:blipFill>
        <p:spPr>
          <a:xfrm>
            <a:off x="1554844" y="167256"/>
            <a:ext cx="8528114" cy="6062427"/>
          </a:xfrm>
        </p:spPr>
      </p:pic>
    </p:spTree>
    <p:extLst>
      <p:ext uri="{BB962C8B-B14F-4D97-AF65-F5344CB8AC3E}">
        <p14:creationId xmlns:p14="http://schemas.microsoft.com/office/powerpoint/2010/main" val="2842130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skin layers&#10;&#10;Description automatically generated">
            <a:extLst>
              <a:ext uri="{FF2B5EF4-FFF2-40B4-BE49-F238E27FC236}">
                <a16:creationId xmlns:a16="http://schemas.microsoft.com/office/drawing/2014/main" id="{535F8957-888E-AB7D-1AA9-A0E7EC4CEC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7602" y="643466"/>
            <a:ext cx="1031679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4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D3C6633-3909-F90D-A59B-4D5E367AB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207035"/>
            <a:ext cx="12041654" cy="820578"/>
          </a:xfrm>
          <a:solidFill>
            <a:schemeClr val="tx2">
              <a:lumMod val="10000"/>
              <a:lumOff val="90000"/>
            </a:schemeClr>
          </a:solidFill>
        </p:spPr>
        <p:txBody>
          <a:bodyPr/>
          <a:lstStyle/>
          <a:p>
            <a:pPr algn="ctr"/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B9D947A5-FC15-5F8C-AA43-CE9499D91F21}"/>
              </a:ext>
            </a:extLst>
          </p:cNvPr>
          <p:cNvSpPr txBox="1">
            <a:spLocks/>
          </p:cNvSpPr>
          <p:nvPr/>
        </p:nvSpPr>
        <p:spPr>
          <a:xfrm>
            <a:off x="338667" y="1557867"/>
            <a:ext cx="11790073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GB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between thin &amp; thick skin</a:t>
            </a:r>
            <a:endParaRPr lang="en-GB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GB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histological structure of skin under microscope.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histological structure of Pacinian corpuscle under microscope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</a:t>
            </a:r>
            <a:r>
              <a:rPr lang="en-GB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histological structure of muscle spindle </a:t>
            </a:r>
          </a:p>
          <a:p>
            <a:pPr marL="114300" indent="0">
              <a:buFont typeface="Arial" panose="020B0604020202020204" pitchFamily="34" charset="0"/>
              <a:buNone/>
            </a:pPr>
            <a:endParaRPr lang="en-GB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Font typeface="Arial" panose="020B0604020202020204" pitchFamily="34" charset="0"/>
              <a:buNone/>
            </a:pPr>
            <a:endParaRPr lang="en-GB" dirty="0"/>
          </a:p>
          <a:p>
            <a:pPr marL="11430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4790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8956F0A-FE46-443C-8537-50B7739ED0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675471"/>
            <a:ext cx="10905066" cy="550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187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CFB124C-4B0C-4A81-8633-17257B1516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82006" y="569844"/>
            <a:ext cx="8427988" cy="5649981"/>
          </a:xfrm>
          <a:prstGeom prst="rect">
            <a:avLst/>
          </a:prstGeom>
          <a:ln>
            <a:noFill/>
          </a:ln>
          <a:effectLst>
            <a:outerShdw blurRad="317500" dist="317500" dir="7140000" sx="95000" sy="95000" algn="t" rotWithShape="0">
              <a:srgbClr val="000000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Content Placeholder 3" descr="Integument">
            <a:extLst>
              <a:ext uri="{FF2B5EF4-FFF2-40B4-BE49-F238E27FC236}">
                <a16:creationId xmlns:a16="http://schemas.microsoft.com/office/drawing/2014/main" id="{6EB65CD4-275C-27BF-C98F-3AA984320D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1" b="4147"/>
          <a:stretch/>
        </p:blipFill>
        <p:spPr>
          <a:xfrm>
            <a:off x="1882006" y="569843"/>
            <a:ext cx="8450714" cy="564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25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cell&#10;&#10;Description automatically generated">
            <a:extLst>
              <a:ext uri="{FF2B5EF4-FFF2-40B4-BE49-F238E27FC236}">
                <a16:creationId xmlns:a16="http://schemas.microsoft.com/office/drawing/2014/main" id="{5CE84F53-B246-1EE9-6E7A-4344B95748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8849" y="643466"/>
            <a:ext cx="787430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458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structure&#10;&#10;Description automatically generated">
            <a:extLst>
              <a:ext uri="{FF2B5EF4-FFF2-40B4-BE49-F238E27FC236}">
                <a16:creationId xmlns:a16="http://schemas.microsoft.com/office/drawing/2014/main" id="{555FED0E-18E6-7418-0035-F24910DC7F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743628"/>
            <a:ext cx="10905066" cy="537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610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Jerad Gardner, MD on X: &quot;Pacinian corpuscle. My favorite #histology  structure! pressure/vibration sensation. Deep dermis/subcutis hands/feet.  #dermpath #dermatology https://t.co/LPijQtdGUS&quot; / X">
            <a:extLst>
              <a:ext uri="{FF2B5EF4-FFF2-40B4-BE49-F238E27FC236}">
                <a16:creationId xmlns:a16="http://schemas.microsoft.com/office/drawing/2014/main" id="{895E1189-DD22-219A-6EFE-437E1F9A7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1ADE452-72ED-39E8-CE50-7A5414334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207035"/>
            <a:ext cx="12041654" cy="820578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Pacinian corpuscles </a:t>
            </a:r>
          </a:p>
        </p:txBody>
      </p:sp>
    </p:spTree>
    <p:extLst>
      <p:ext uri="{BB962C8B-B14F-4D97-AF65-F5344CB8AC3E}">
        <p14:creationId xmlns:p14="http://schemas.microsoft.com/office/powerpoint/2010/main" val="183448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cell&#10;&#10;Description automatically generated">
            <a:extLst>
              <a:ext uri="{FF2B5EF4-FFF2-40B4-BE49-F238E27FC236}">
                <a16:creationId xmlns:a16="http://schemas.microsoft.com/office/drawing/2014/main" id="{9B505C0B-9C59-6848-9886-81FACAFEDA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770889"/>
            <a:ext cx="10905066" cy="531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44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943CAA20-3569-4189-9E48-239A229A8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ketch line">
            <a:extLst>
              <a:ext uri="{FF2B5EF4-FFF2-40B4-BE49-F238E27FC236}">
                <a16:creationId xmlns:a16="http://schemas.microsoft.com/office/drawing/2014/main" id="{DA542B6D-E775-4832-91DC-2D20F8578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4718595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B31565-B97C-0BD2-1415-6CCDB6463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600" y="2846592"/>
            <a:ext cx="11599333" cy="841347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Sensory nerve endings </a:t>
            </a:r>
          </a:p>
        </p:txBody>
      </p:sp>
    </p:spTree>
    <p:extLst>
      <p:ext uri="{BB962C8B-B14F-4D97-AF65-F5344CB8AC3E}">
        <p14:creationId xmlns:p14="http://schemas.microsoft.com/office/powerpoint/2010/main" val="35976709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A2E7C1E-2B5A-4BBA-AE51-1CD8C19309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6">
            <a:extLst>
              <a:ext uri="{FF2B5EF4-FFF2-40B4-BE49-F238E27FC236}">
                <a16:creationId xmlns:a16="http://schemas.microsoft.com/office/drawing/2014/main" id="{43DF76B1-5174-4FAF-9D19-FFEE98426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4762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Human Structure Virtual Microscopy">
            <a:extLst>
              <a:ext uri="{FF2B5EF4-FFF2-40B4-BE49-F238E27FC236}">
                <a16:creationId xmlns:a16="http://schemas.microsoft.com/office/drawing/2014/main" id="{67E59C4A-43E2-5430-DC7A-9EABE1B7D6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823"/>
          <a:stretch/>
        </p:blipFill>
        <p:spPr>
          <a:xfrm>
            <a:off x="990600" y="1856584"/>
            <a:ext cx="10134600" cy="3084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296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microscope view of a human body&#10;&#10;Description automatically generated">
            <a:extLst>
              <a:ext uri="{FF2B5EF4-FFF2-40B4-BE49-F238E27FC236}">
                <a16:creationId xmlns:a16="http://schemas.microsoft.com/office/drawing/2014/main" id="{762747D5-FCB5-0F46-D5E2-E2E4966404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5367" y="1825625"/>
            <a:ext cx="5581266" cy="4351338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B210D2-6204-18DF-6CFD-0B32460A14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207035"/>
            <a:ext cx="12041654" cy="820578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Muscle Spindle</a:t>
            </a:r>
          </a:p>
        </p:txBody>
      </p:sp>
    </p:spTree>
    <p:extLst>
      <p:ext uri="{BB962C8B-B14F-4D97-AF65-F5344CB8AC3E}">
        <p14:creationId xmlns:p14="http://schemas.microsoft.com/office/powerpoint/2010/main" val="1447828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lose-up of a cell&#10;&#10;Description automatically generated">
            <a:extLst>
              <a:ext uri="{FF2B5EF4-FFF2-40B4-BE49-F238E27FC236}">
                <a16:creationId xmlns:a16="http://schemas.microsoft.com/office/drawing/2014/main" id="{AD32617E-7337-934E-4D3B-02AD8C1F15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109" y="643466"/>
            <a:ext cx="10269248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71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skin anatomy&#10;&#10;Description automatically generated">
            <a:extLst>
              <a:ext uri="{FF2B5EF4-FFF2-40B4-BE49-F238E27FC236}">
                <a16:creationId xmlns:a16="http://schemas.microsoft.com/office/drawing/2014/main" id="{9126E4EF-0E26-D178-B06B-2F49D8FE5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675471"/>
            <a:ext cx="10905066" cy="550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94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structure&#10;&#10;Description automatically generated">
            <a:extLst>
              <a:ext uri="{FF2B5EF4-FFF2-40B4-BE49-F238E27FC236}">
                <a16:creationId xmlns:a16="http://schemas.microsoft.com/office/drawing/2014/main" id="{F3626838-78FB-91ED-36CC-4CB3F58CB4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600" y="1389804"/>
            <a:ext cx="10905066" cy="50435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1B2F88-69C1-DBA8-1281-2537140752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207035"/>
            <a:ext cx="12041654" cy="820578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Layers of thick skin</a:t>
            </a:r>
          </a:p>
        </p:txBody>
      </p:sp>
    </p:spTree>
    <p:extLst>
      <p:ext uri="{BB962C8B-B14F-4D97-AF65-F5344CB8AC3E}">
        <p14:creationId xmlns:p14="http://schemas.microsoft.com/office/powerpoint/2010/main" val="3163277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Content Placeholder 3" descr="A diagram of a human body&#10;&#10;Description automatically generated">
            <a:extLst>
              <a:ext uri="{FF2B5EF4-FFF2-40B4-BE49-F238E27FC236}">
                <a16:creationId xmlns:a16="http://schemas.microsoft.com/office/drawing/2014/main" id="{5E644BD8-1A70-3F95-023F-089BCE7BC4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b="6656"/>
          <a:stretch/>
        </p:blipFill>
        <p:spPr>
          <a:xfrm>
            <a:off x="821287" y="1422906"/>
            <a:ext cx="9829780" cy="552822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21D4EC-B98F-4BEC-BEA4-5DA2DC908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207035"/>
            <a:ext cx="12041654" cy="820578"/>
          </a:xfrm>
          <a:solidFill>
            <a:schemeClr val="tx2">
              <a:lumMod val="10000"/>
              <a:lumOff val="9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Layers of thick skin</a:t>
            </a:r>
          </a:p>
        </p:txBody>
      </p:sp>
    </p:spTree>
    <p:extLst>
      <p:ext uri="{BB962C8B-B14F-4D97-AF65-F5344CB8AC3E}">
        <p14:creationId xmlns:p14="http://schemas.microsoft.com/office/powerpoint/2010/main" val="2749507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structure&#10;&#10;Description automatically generated">
            <a:extLst>
              <a:ext uri="{FF2B5EF4-FFF2-40B4-BE49-F238E27FC236}">
                <a16:creationId xmlns:a16="http://schemas.microsoft.com/office/drawing/2014/main" id="{CCD76A1D-9D47-8FEF-DAD9-D6D776EAE0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798153"/>
            <a:ext cx="10905066" cy="526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34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ntegument Histology Notes – Medical Histology – Jacobs School of Medicine">
            <a:extLst>
              <a:ext uri="{FF2B5EF4-FFF2-40B4-BE49-F238E27FC236}">
                <a16:creationId xmlns:a16="http://schemas.microsoft.com/office/drawing/2014/main" id="{21C2DB92-D044-CB50-12E7-7DFB7446D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32" y="630569"/>
            <a:ext cx="4169663" cy="5596863"/>
          </a:xfrm>
          <a:prstGeom prst="rect">
            <a:avLst/>
          </a:prstGeom>
        </p:spPr>
      </p:pic>
      <p:pic>
        <p:nvPicPr>
          <p:cNvPr id="4" name="Content Placeholder 3" descr="A microscope view of a human body&#10;&#10;Description automatically generated">
            <a:extLst>
              <a:ext uri="{FF2B5EF4-FFF2-40B4-BE49-F238E27FC236}">
                <a16:creationId xmlns:a16="http://schemas.microsoft.com/office/drawing/2014/main" id="{FDEFCF9E-97B9-0439-A606-7333D08459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76029" y="988890"/>
            <a:ext cx="6731338" cy="488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59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skin cells&#10;&#10;Description automatically generated">
            <a:extLst>
              <a:ext uri="{FF2B5EF4-FFF2-40B4-BE49-F238E27FC236}">
                <a16:creationId xmlns:a16="http://schemas.microsoft.com/office/drawing/2014/main" id="{F39E1FA2-600E-9D4C-60EE-88BD38033D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7195" y="643466"/>
            <a:ext cx="1081760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412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56</Words>
  <Application>Microsoft Office PowerPoint</Application>
  <PresentationFormat>Widescreen</PresentationFormat>
  <Paragraphs>14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Aptos</vt:lpstr>
      <vt:lpstr>Aptos Display</vt:lpstr>
      <vt:lpstr>Arial</vt:lpstr>
      <vt:lpstr>Times New Roman</vt:lpstr>
      <vt:lpstr>Wingdings</vt:lpstr>
      <vt:lpstr>office theme</vt:lpstr>
      <vt:lpstr>PowerPoint Presentation</vt:lpstr>
      <vt:lpstr>Los</vt:lpstr>
      <vt:lpstr>PowerPoint Presentation</vt:lpstr>
      <vt:lpstr>PowerPoint Presentation</vt:lpstr>
      <vt:lpstr>Layers of thick skin</vt:lpstr>
      <vt:lpstr>Layers of thick skin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Pacinian corpuscles </vt:lpstr>
      <vt:lpstr>PowerPoint Presentation</vt:lpstr>
      <vt:lpstr>Sensory nerve endings </vt:lpstr>
      <vt:lpstr>PowerPoint Presentation</vt:lpstr>
      <vt:lpstr>Muscle Spindle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ghada ghada</cp:lastModifiedBy>
  <cp:revision>158</cp:revision>
  <dcterms:created xsi:type="dcterms:W3CDTF">2024-08-26T17:45:58Z</dcterms:created>
  <dcterms:modified xsi:type="dcterms:W3CDTF">2024-09-17T10:56:02Z</dcterms:modified>
</cp:coreProperties>
</file>