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8" r:id="rId2"/>
    <p:sldId id="333" r:id="rId3"/>
    <p:sldId id="256" r:id="rId4"/>
    <p:sldId id="257" r:id="rId5"/>
    <p:sldId id="258" r:id="rId6"/>
    <p:sldId id="259" r:id="rId7"/>
    <p:sldId id="260" r:id="rId8"/>
    <p:sldId id="271" r:id="rId9"/>
    <p:sldId id="261" r:id="rId10"/>
    <p:sldId id="262" r:id="rId11"/>
    <p:sldId id="265" r:id="rId12"/>
    <p:sldId id="266" r:id="rId13"/>
    <p:sldId id="268" r:id="rId14"/>
    <p:sldId id="263" r:id="rId15"/>
    <p:sldId id="269" r:id="rId16"/>
    <p:sldId id="273" r:id="rId17"/>
    <p:sldId id="276" r:id="rId18"/>
    <p:sldId id="277" r:id="rId19"/>
    <p:sldId id="278" r:id="rId20"/>
    <p:sldId id="274" r:id="rId21"/>
    <p:sldId id="279" r:id="rId22"/>
    <p:sldId id="280" r:id="rId23"/>
    <p:sldId id="281" r:id="rId24"/>
    <p:sldId id="282" r:id="rId25"/>
    <p:sldId id="334" r:id="rId26"/>
    <p:sldId id="283" r:id="rId27"/>
    <p:sldId id="284" r:id="rId28"/>
    <p:sldId id="285" r:id="rId29"/>
    <p:sldId id="287" r:id="rId30"/>
    <p:sldId id="286" r:id="rId31"/>
    <p:sldId id="288" r:id="rId32"/>
    <p:sldId id="335" r:id="rId33"/>
    <p:sldId id="289" r:id="rId34"/>
    <p:sldId id="290" r:id="rId35"/>
    <p:sldId id="291" r:id="rId36"/>
    <p:sldId id="293" r:id="rId37"/>
    <p:sldId id="292" r:id="rId38"/>
    <p:sldId id="294" r:id="rId39"/>
    <p:sldId id="295" r:id="rId40"/>
    <p:sldId id="296" r:id="rId41"/>
    <p:sldId id="297" r:id="rId42"/>
    <p:sldId id="298" r:id="rId43"/>
    <p:sldId id="301" r:id="rId44"/>
    <p:sldId id="299" r:id="rId45"/>
    <p:sldId id="303" r:id="rId46"/>
    <p:sldId id="300" r:id="rId47"/>
    <p:sldId id="302" r:id="rId48"/>
    <p:sldId id="304" r:id="rId49"/>
    <p:sldId id="306" r:id="rId50"/>
    <p:sldId id="307" r:id="rId51"/>
    <p:sldId id="308" r:id="rId52"/>
    <p:sldId id="309" r:id="rId53"/>
    <p:sldId id="336" r:id="rId54"/>
    <p:sldId id="305" r:id="rId55"/>
    <p:sldId id="310" r:id="rId56"/>
    <p:sldId id="312" r:id="rId57"/>
    <p:sldId id="311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39" r:id="rId67"/>
    <p:sldId id="340" r:id="rId68"/>
    <p:sldId id="341" r:id="rId69"/>
    <p:sldId id="342" r:id="rId70"/>
    <p:sldId id="343" r:id="rId71"/>
    <p:sldId id="322" r:id="rId72"/>
    <p:sldId id="321" r:id="rId73"/>
    <p:sldId id="323" r:id="rId74"/>
    <p:sldId id="324" r:id="rId75"/>
    <p:sldId id="325" r:id="rId76"/>
    <p:sldId id="326" r:id="rId77"/>
    <p:sldId id="328" r:id="rId78"/>
    <p:sldId id="329" r:id="rId79"/>
    <p:sldId id="330" r:id="rId80"/>
    <p:sldId id="331" r:id="rId81"/>
    <p:sldId id="332" r:id="rId82"/>
    <p:sldId id="337" r:id="rId8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183CC1-A46B-E2C8-B7F1-141DA3D66CBE}" v="108" dt="2024-08-17T20:11:30.4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74E69-BA92-7567-92B4-931398991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0" y="5074024"/>
            <a:ext cx="7581900" cy="59803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cs typeface="Calibri Light"/>
              </a:rPr>
              <a:t>IBS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BA480-8E82-5993-B266-FE8B16FA1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95500" y="5672060"/>
            <a:ext cx="7581900" cy="54776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Practical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CC5C1D-F7D0-55FF-5931-3DFE3E0E8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856" y="1042761"/>
            <a:ext cx="7866495" cy="230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137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Mitochondria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Electron micrograph of a mitochondrion, showing matrix, cristae, outer membrane, and inner membrane.">
            <a:extLst>
              <a:ext uri="{FF2B5EF4-FFF2-40B4-BE49-F238E27FC236}">
                <a16:creationId xmlns:a16="http://schemas.microsoft.com/office/drawing/2014/main" id="{9F2B8DDE-DD6D-8B2E-0595-3A08F26C9A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1844" y="928201"/>
            <a:ext cx="4397296" cy="4926942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61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dirty="0"/>
              <a:t>Two Mitochondria</a:t>
            </a:r>
            <a:endParaRPr lang="en-US" sz="54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Mitochondrion - Wikipedia">
            <a:extLst>
              <a:ext uri="{FF2B5EF4-FFF2-40B4-BE49-F238E27FC236}">
                <a16:creationId xmlns:a16="http://schemas.microsoft.com/office/drawing/2014/main" id="{3AF91E78-A6E1-13FF-6CD2-3FF8895C41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2492" y="1315672"/>
            <a:ext cx="5536001" cy="415200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549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" name="Rectangle 103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7436" y="2023110"/>
            <a:ext cx="2650097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Endoplasmic reticulum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Define structure and function of rough and smooth endoplasmic reticulum.">
            <a:extLst>
              <a:ext uri="{FF2B5EF4-FFF2-40B4-BE49-F238E27FC236}">
                <a16:creationId xmlns:a16="http://schemas.microsoft.com/office/drawing/2014/main" id="{53160D56-6902-86BB-80A5-1B7433218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8" y="934717"/>
            <a:ext cx="7608304" cy="5059522"/>
          </a:xfrm>
          <a:prstGeom prst="rect">
            <a:avLst/>
          </a:prstGeom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10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5" name="Rectangle 114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800" kern="1200" dirty="0">
                <a:latin typeface="+mj-lt"/>
                <a:ea typeface="+mj-ea"/>
                <a:cs typeface="+mj-cs"/>
              </a:rPr>
              <a:t>EM</a:t>
            </a:r>
            <a:br>
              <a:rPr lang="en-US" sz="3800" kern="1200" dirty="0"/>
            </a:br>
            <a:r>
              <a:rPr lang="en-US" sz="3800" kern="1200" dirty="0">
                <a:latin typeface="+mj-lt"/>
                <a:ea typeface="+mj-ea"/>
                <a:cs typeface="+mj-cs"/>
              </a:rPr>
              <a:t>Rough endoplasmic reticulum</a:t>
            </a:r>
            <a:br>
              <a:rPr lang="en-US" sz="3800" dirty="0"/>
            </a:br>
            <a:r>
              <a:rPr lang="en-US" sz="3800" dirty="0"/>
              <a:t>(RER)</a:t>
            </a:r>
            <a:endParaRPr lang="en-US" sz="3800" kern="1200" dirty="0">
              <a:latin typeface="+mj-lt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How does rough endoplasmic reticulum differ from smooth endoplasmic  reticulum? | Socratic">
            <a:extLst>
              <a:ext uri="{FF2B5EF4-FFF2-40B4-BE49-F238E27FC236}">
                <a16:creationId xmlns:a16="http://schemas.microsoft.com/office/drawing/2014/main" id="{A1586E4E-5452-5471-DD30-C9650A414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492" y="1101152"/>
            <a:ext cx="5536001" cy="4581040"/>
          </a:xfrm>
          <a:prstGeom prst="rect">
            <a:avLst/>
          </a:prstGeom>
        </p:spPr>
      </p:pic>
      <p:sp>
        <p:nvSpPr>
          <p:cNvPr id="124" name="Rectangle 123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209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5400" dirty="0"/>
              <a:t>EM</a:t>
            </a:r>
            <a:br>
              <a:rPr lang="en-US" sz="5400" dirty="0"/>
            </a:br>
            <a:r>
              <a:rPr lang="en-US" sz="5400" dirty="0"/>
              <a:t>Mitochondria</a:t>
            </a:r>
            <a:br>
              <a:rPr lang="en-US" sz="5400" kern="1200" dirty="0"/>
            </a:br>
            <a:r>
              <a:rPr lang="en-US" sz="5400" kern="1200" dirty="0">
                <a:latin typeface="+mj-lt"/>
                <a:ea typeface="+mj-ea"/>
                <a:cs typeface="+mj-cs"/>
              </a:rPr>
              <a:t>&amp; </a:t>
            </a:r>
            <a:br>
              <a:rPr lang="en-US" sz="5400" kern="1200" dirty="0"/>
            </a:br>
            <a:r>
              <a:rPr lang="en-US" sz="5400" kern="1200" dirty="0">
                <a:latin typeface="+mj-lt"/>
                <a:ea typeface="+mj-ea"/>
                <a:cs typeface="+mj-cs"/>
              </a:rPr>
              <a:t>RER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The Cell: The Histology Guide">
            <a:extLst>
              <a:ext uri="{FF2B5EF4-FFF2-40B4-BE49-F238E27FC236}">
                <a16:creationId xmlns:a16="http://schemas.microsoft.com/office/drawing/2014/main" id="{D669873F-4CF9-EFEB-FE63-18826ECD6F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2492" y="1334771"/>
            <a:ext cx="5536001" cy="4113801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52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EM</a:t>
            </a:r>
            <a:b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Smooth endoplasmic reticulum</a:t>
            </a:r>
            <a:b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How does rough endoplasmic reticulum differ from smooth endoplasmic  reticulum? | Socratic">
            <a:extLst>
              <a:ext uri="{FF2B5EF4-FFF2-40B4-BE49-F238E27FC236}">
                <a16:creationId xmlns:a16="http://schemas.microsoft.com/office/drawing/2014/main" id="{D39A3545-E983-7501-AF80-67FC78F2F1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2492" y="989256"/>
            <a:ext cx="5536001" cy="4804831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83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/>
              <a:t>Golgi apparatus</a:t>
            </a:r>
            <a:endParaRPr lang="en-US" dirty="0">
              <a:ea typeface="+mj-ea"/>
              <a:cs typeface="+mj-cs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654EDAE-669E-A936-387B-4CD7410CB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22603" y="1163889"/>
            <a:ext cx="7356795" cy="4952916"/>
          </a:xfrm>
        </p:spPr>
      </p:pic>
    </p:spTree>
    <p:extLst>
      <p:ext uri="{BB962C8B-B14F-4D97-AF65-F5344CB8AC3E}">
        <p14:creationId xmlns:p14="http://schemas.microsoft.com/office/powerpoint/2010/main" val="33538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/>
              <a:t>Golgi apparatus</a:t>
            </a:r>
            <a:br>
              <a:rPr lang="en-US" sz="3400" dirty="0"/>
            </a:br>
            <a:r>
              <a:rPr lang="en-US" sz="3400" dirty="0"/>
              <a:t>in nerve cells (Ag)</a:t>
            </a:r>
            <a:endParaRPr lang="en-US" dirty="0">
              <a:ea typeface="+mj-ea"/>
              <a:cs typeface="+mj-cs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cell&#10;&#10;Description automatically generated">
            <a:extLst>
              <a:ext uri="{FF2B5EF4-FFF2-40B4-BE49-F238E27FC236}">
                <a16:creationId xmlns:a16="http://schemas.microsoft.com/office/drawing/2014/main" id="{906DDB5C-80D9-3C19-6184-95ECE0B19A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9390" y="672599"/>
            <a:ext cx="6505590" cy="5494338"/>
          </a:xfrm>
        </p:spPr>
      </p:pic>
    </p:spTree>
    <p:extLst>
      <p:ext uri="{BB962C8B-B14F-4D97-AF65-F5344CB8AC3E}">
        <p14:creationId xmlns:p14="http://schemas.microsoft.com/office/powerpoint/2010/main" val="2299819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Golgi apparatus</a:t>
            </a:r>
            <a:b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 epididymis (Ag)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A close-up of a cell&#10;&#10;Description automatically generated">
            <a:extLst>
              <a:ext uri="{FF2B5EF4-FFF2-40B4-BE49-F238E27FC236}">
                <a16:creationId xmlns:a16="http://schemas.microsoft.com/office/drawing/2014/main" id="{E34B9E97-B148-A50E-8090-12B5D825A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0991" b="-2"/>
          <a:stretch/>
        </p:blipFill>
        <p:spPr>
          <a:xfrm>
            <a:off x="4857219" y="815009"/>
            <a:ext cx="6227964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155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Negative Golgi image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Histology Flashcards | Quizlet">
            <a:extLst>
              <a:ext uri="{FF2B5EF4-FFF2-40B4-BE49-F238E27FC236}">
                <a16:creationId xmlns:a16="http://schemas.microsoft.com/office/drawing/2014/main" id="{1D32C668-7ACD-3A6D-C309-9EA1C945D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1706444"/>
            <a:ext cx="6711317" cy="346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17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AAEC3F-CA6E-DF14-D0D5-4F89C2F5F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IBS practical classes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Teacher">
            <a:extLst>
              <a:ext uri="{FF2B5EF4-FFF2-40B4-BE49-F238E27FC236}">
                <a16:creationId xmlns:a16="http://schemas.microsoft.com/office/drawing/2014/main" id="{37DA9EF7-2CFE-A610-8044-543520B8F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3437" y="858525"/>
            <a:ext cx="5211906" cy="521190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02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995E0D-A202-6A1A-C4DD-7EF3D751A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EM Golgi apparatus</a:t>
            </a: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Content Placeholder 2" descr="A close-up of a cross section of a cross section&#10;&#10;Description automatically generated">
            <a:extLst>
              <a:ext uri="{FF2B5EF4-FFF2-40B4-BE49-F238E27FC236}">
                <a16:creationId xmlns:a16="http://schemas.microsoft.com/office/drawing/2014/main" id="{02A343B3-3ECA-38D1-562D-BDE0506BEE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60" r="7258" b="-2"/>
          <a:stretch/>
        </p:blipFill>
        <p:spPr>
          <a:xfrm>
            <a:off x="4648323" y="815009"/>
            <a:ext cx="6645757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7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Lysosomes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diagram of a cell structure&#10;&#10;Description automatically generated">
            <a:extLst>
              <a:ext uri="{FF2B5EF4-FFF2-40B4-BE49-F238E27FC236}">
                <a16:creationId xmlns:a16="http://schemas.microsoft.com/office/drawing/2014/main" id="{50843FE0-DDA8-DD8F-B632-5E5E7672D5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1581" y="858525"/>
            <a:ext cx="5195618" cy="52119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22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Primary</a:t>
            </a:r>
            <a:r>
              <a:rPr lang="en-US" sz="36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3600" dirty="0"/>
              <a:t> </a:t>
            </a:r>
            <a:r>
              <a:rPr lang="en-US" sz="3600" kern="1200" dirty="0">
                <a:latin typeface="+mj-lt"/>
                <a:ea typeface="+mj-ea"/>
                <a:cs typeface="+mj-cs"/>
              </a:rPr>
              <a:t>lysosomes </a:t>
            </a:r>
            <a:r>
              <a:rPr lang="en-US" sz="3600" dirty="0"/>
              <a:t>EM</a:t>
            </a:r>
            <a:endParaRPr lang="en-US" sz="3600" kern="1200" dirty="0">
              <a:latin typeface="+mj-lt"/>
              <a:ea typeface="+mj-ea"/>
              <a:cs typeface="+mj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Content Placeholder 9" descr="A close-up of a microscope&#10;&#10;Description automatically generated">
            <a:extLst>
              <a:ext uri="{FF2B5EF4-FFF2-40B4-BE49-F238E27FC236}">
                <a16:creationId xmlns:a16="http://schemas.microsoft.com/office/drawing/2014/main" id="{972D33DA-91E4-6A0D-9763-77092A7C00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1190648"/>
            <a:ext cx="6711317" cy="449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9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Secondary lysosomes and GA EM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LYSOSOMES">
            <a:extLst>
              <a:ext uri="{FF2B5EF4-FFF2-40B4-BE49-F238E27FC236}">
                <a16:creationId xmlns:a16="http://schemas.microsoft.com/office/drawing/2014/main" id="{CC0B2AF1-9F3B-0719-B699-E7CBE500D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833369"/>
            <a:ext cx="6711317" cy="521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04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6963" y="2023110"/>
            <a:ext cx="2960912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Autolysosome EM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What are lysosomes? Parts of a cell - Biology - Quatr.us Study Guides">
            <a:extLst>
              <a:ext uri="{FF2B5EF4-FFF2-40B4-BE49-F238E27FC236}">
                <a16:creationId xmlns:a16="http://schemas.microsoft.com/office/drawing/2014/main" id="{BE60A706-44F1-2101-5EA5-647ECFA838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9494" b="1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57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BB1F77-EB48-DD87-293A-E8F131077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Non membranous organelles</a:t>
            </a:r>
          </a:p>
        </p:txBody>
      </p:sp>
    </p:spTree>
    <p:extLst>
      <p:ext uri="{BB962C8B-B14F-4D97-AF65-F5344CB8AC3E}">
        <p14:creationId xmlns:p14="http://schemas.microsoft.com/office/powerpoint/2010/main" val="3392764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900" dirty="0"/>
              <a:t>Centrioles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Centrioles: You Can't Divide Cells Without Them | HowStuffWorks">
            <a:extLst>
              <a:ext uri="{FF2B5EF4-FFF2-40B4-BE49-F238E27FC236}">
                <a16:creationId xmlns:a16="http://schemas.microsoft.com/office/drawing/2014/main" id="{A75C5AF5-C757-5BD6-0EC5-ED375C13B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1324642"/>
            <a:ext cx="7608304" cy="427967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710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 dirty="0">
                <a:latin typeface="+mj-lt"/>
                <a:ea typeface="+mj-ea"/>
                <a:cs typeface="+mj-cs"/>
              </a:rPr>
              <a:t>EM of a centriole</a:t>
            </a:r>
            <a:r>
              <a:rPr lang="en-US" sz="3700" dirty="0"/>
              <a:t> TS</a:t>
            </a:r>
            <a:endParaRPr lang="en-US" sz="37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entriole">
            <a:extLst>
              <a:ext uri="{FF2B5EF4-FFF2-40B4-BE49-F238E27FC236}">
                <a16:creationId xmlns:a16="http://schemas.microsoft.com/office/drawing/2014/main" id="{5D770271-D973-B5A6-0050-5548A89C6D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3437" y="858525"/>
            <a:ext cx="5211906" cy="521190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97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E.M.: pair of centrioles in dividing cell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 descr="A close-up of a microscope&#10;&#10;Description automatically generated">
            <a:extLst>
              <a:ext uri="{FF2B5EF4-FFF2-40B4-BE49-F238E27FC236}">
                <a16:creationId xmlns:a16="http://schemas.microsoft.com/office/drawing/2014/main" id="{08A8E5C8-C254-4C3F-F946-C9F3ECB279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-274" t="2765" r="273" b="20968"/>
          <a:stretch/>
        </p:blipFill>
        <p:spPr>
          <a:xfrm>
            <a:off x="545238" y="1288514"/>
            <a:ext cx="7608304" cy="4351927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42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F0BC97-8F03-2F37-DAB5-B214F7B30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Cilia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close-up of a microscope&#10;&#10;Description automatically generated">
            <a:extLst>
              <a:ext uri="{FF2B5EF4-FFF2-40B4-BE49-F238E27FC236}">
                <a16:creationId xmlns:a16="http://schemas.microsoft.com/office/drawing/2014/main" id="{CF966649-0799-69D1-ED14-0A47D9F402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6589" y="858525"/>
            <a:ext cx="3765602" cy="52119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13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Membranous organelles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E.M.: Shaft of a cilium</a:t>
            </a:r>
            <a:endParaRPr lang="en-US" sz="37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-up of a microscope&#10;&#10;Description automatically generated">
            <a:extLst>
              <a:ext uri="{FF2B5EF4-FFF2-40B4-BE49-F238E27FC236}">
                <a16:creationId xmlns:a16="http://schemas.microsoft.com/office/drawing/2014/main" id="{6636215C-EE9E-C60A-F979-EDA569D598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4030" y="858525"/>
            <a:ext cx="5530719" cy="5211906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45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4" name="Rectangle 93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E.M. cilia and microvilli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close-up of a microscope&#10;&#10;Description automatically generated">
            <a:extLst>
              <a:ext uri="{FF2B5EF4-FFF2-40B4-BE49-F238E27FC236}">
                <a16:creationId xmlns:a16="http://schemas.microsoft.com/office/drawing/2014/main" id="{F8613740-9363-F03C-54A7-B2FE8601D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1647995"/>
            <a:ext cx="7608304" cy="3632965"/>
          </a:xfrm>
          <a:prstGeom prst="rect">
            <a:avLst/>
          </a:prstGeom>
        </p:spPr>
      </p:pic>
      <p:sp>
        <p:nvSpPr>
          <p:cNvPr id="100" name="Rectangle 99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93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4B5E76-E555-9687-7FAF-11E947E6E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Cell inclusions</a:t>
            </a:r>
          </a:p>
        </p:txBody>
      </p:sp>
    </p:spTree>
    <p:extLst>
      <p:ext uri="{BB962C8B-B14F-4D97-AF65-F5344CB8AC3E}">
        <p14:creationId xmlns:p14="http://schemas.microsoft.com/office/powerpoint/2010/main" val="451295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ea typeface="+mj-lt"/>
                <a:cs typeface="+mj-lt"/>
              </a:rPr>
              <a:t>Fat cells </a:t>
            </a:r>
            <a:br>
              <a:rPr lang="en-US" sz="3600" dirty="0">
                <a:ea typeface="+mj-lt"/>
                <a:cs typeface="+mj-lt"/>
              </a:rPr>
            </a:br>
            <a:r>
              <a:rPr lang="en-US" sz="3600" dirty="0">
                <a:ea typeface="+mj-lt"/>
                <a:cs typeface="+mj-lt"/>
              </a:rPr>
              <a:t>stained orange (Sudan III) </a:t>
            </a:r>
            <a:br>
              <a:rPr lang="en-US" sz="3600" dirty="0">
                <a:ea typeface="+mj-lt"/>
                <a:cs typeface="+mj-lt"/>
              </a:rPr>
            </a:br>
            <a:r>
              <a:rPr lang="en-US" sz="3600" dirty="0">
                <a:ea typeface="+mj-lt"/>
                <a:cs typeface="+mj-lt"/>
              </a:rPr>
              <a:t>LM </a:t>
            </a:r>
            <a:endParaRPr lang="en-US" dirty="0">
              <a:ea typeface="+mj-ea"/>
              <a:cs typeface="+mj-cs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Researchers Find New Anti-Aging Properties in Old Diabetes Drugs | NYU  Langone News">
            <a:extLst>
              <a:ext uri="{FF2B5EF4-FFF2-40B4-BE49-F238E27FC236}">
                <a16:creationId xmlns:a16="http://schemas.microsoft.com/office/drawing/2014/main" id="{94AA5FAB-64F8-3E11-7F4B-329792E8F0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1199037"/>
            <a:ext cx="6711317" cy="447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93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0" name="Rectangle 109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6A60A-AC0A-A97D-A765-C1FC8C89C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Glycogen in liver cells (PAS). LM 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 descr="A purple and white cell&#10;&#10;Description automatically generated">
            <a:extLst>
              <a:ext uri="{FF2B5EF4-FFF2-40B4-BE49-F238E27FC236}">
                <a16:creationId xmlns:a16="http://schemas.microsoft.com/office/drawing/2014/main" id="{1BF3F09C-A449-8F09-3E58-DB61998502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963248"/>
            <a:ext cx="7608304" cy="5002459"/>
          </a:xfrm>
          <a:prstGeom prst="rect">
            <a:avLst/>
          </a:prstGeom>
        </p:spPr>
      </p:pic>
      <p:sp>
        <p:nvSpPr>
          <p:cNvPr id="116" name="Rectangle 11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9705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14FCC2-5609-F59E-F528-E723DA805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293338"/>
            <a:ext cx="9144000" cy="32745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Epithelium 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4072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31A55-47F8-C1B8-749F-12B45E86A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Surface epithelium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3" descr="Animal tissues. Covering epithelium. Atlas of Plant and Animal Histology.">
            <a:extLst>
              <a:ext uri="{FF2B5EF4-FFF2-40B4-BE49-F238E27FC236}">
                <a16:creationId xmlns:a16="http://schemas.microsoft.com/office/drawing/2014/main" id="{B6F306D7-BC02-0FC2-1162-658EE5967C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1106756"/>
            <a:ext cx="6711317" cy="466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76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latin typeface="+mj-lt"/>
                <a:ea typeface="+mj-ea"/>
                <a:cs typeface="+mj-cs"/>
              </a:rPr>
              <a:t>Simple squamous epithelium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3" descr="Simple Squamous Epithelium">
            <a:extLst>
              <a:ext uri="{FF2B5EF4-FFF2-40B4-BE49-F238E27FC236}">
                <a16:creationId xmlns:a16="http://schemas.microsoft.com/office/drawing/2014/main" id="{44D928CD-5E73-D64A-586B-1D5F1C7FA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5543" y="2012784"/>
            <a:ext cx="6711317" cy="285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053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Simple squamous epithelium. LM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Epithelia: The Histology Guide">
            <a:extLst>
              <a:ext uri="{FF2B5EF4-FFF2-40B4-BE49-F238E27FC236}">
                <a16:creationId xmlns:a16="http://schemas.microsoft.com/office/drawing/2014/main" id="{08ECA538-032A-3FC5-B540-C8147970B4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1289" y="815009"/>
            <a:ext cx="6559825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898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Simple squamous epithelium. LM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Human Structure Virtual Microscopy">
            <a:extLst>
              <a:ext uri="{FF2B5EF4-FFF2-40B4-BE49-F238E27FC236}">
                <a16:creationId xmlns:a16="http://schemas.microsoft.com/office/drawing/2014/main" id="{A3C3A583-6CA1-4BE0-EFBF-CE32FA854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89087" y="815009"/>
            <a:ext cx="5164228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7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FA890-E621-3A0E-EA8B-E2786E5B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Cell membrane (molecular structure)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Cell Membrane | Function, Structure &amp; Purpose - Lesson | Study.com">
            <a:extLst>
              <a:ext uri="{FF2B5EF4-FFF2-40B4-BE49-F238E27FC236}">
                <a16:creationId xmlns:a16="http://schemas.microsoft.com/office/drawing/2014/main" id="{CC471AD8-7F9F-3344-47B9-222EFDDBC0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3" r="-2" b="-2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089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latin typeface="+mj-lt"/>
                <a:ea typeface="+mj-ea"/>
                <a:cs typeface="+mj-cs"/>
              </a:rPr>
              <a:t>Simple cubical </a:t>
            </a:r>
            <a:r>
              <a:rPr lang="en-US" sz="3600" kern="1200">
                <a:latin typeface="+mj-lt"/>
                <a:ea typeface="+mj-ea"/>
                <a:cs typeface="+mj-cs"/>
              </a:rPr>
              <a:t>epithelium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Simple Cuboidal Epithelium">
            <a:extLst>
              <a:ext uri="{FF2B5EF4-FFF2-40B4-BE49-F238E27FC236}">
                <a16:creationId xmlns:a16="http://schemas.microsoft.com/office/drawing/2014/main" id="{EFBFBB9E-ED99-7848-5971-DD12E69EF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543" y="1568159"/>
            <a:ext cx="6711317" cy="374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641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3130041"/>
            <a:ext cx="4036334" cy="23876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5000" dirty="0"/>
              <a:t>Simple cubical epithelium</a:t>
            </a:r>
            <a:br>
              <a:rPr lang="en-US" sz="5000" dirty="0"/>
            </a:br>
            <a:r>
              <a:rPr lang="en-US" sz="5000" dirty="0"/>
              <a:t>duct of a gland</a:t>
            </a:r>
            <a:br>
              <a:rPr lang="en-US" sz="5000" dirty="0"/>
            </a:br>
            <a:r>
              <a:rPr lang="en-US" sz="5000" dirty="0"/>
              <a:t>LM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Histology at SIU">
            <a:extLst>
              <a:ext uri="{FF2B5EF4-FFF2-40B4-BE49-F238E27FC236}">
                <a16:creationId xmlns:a16="http://schemas.microsoft.com/office/drawing/2014/main" id="{33F51C63-B2CF-7D2C-111B-85CE2C4A5A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992" r="14642" b="2"/>
          <a:stretch/>
        </p:blipFill>
        <p:spPr>
          <a:xfrm>
            <a:off x="5922492" y="666728"/>
            <a:ext cx="5536001" cy="546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034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959DDB-4051-DB70-E523-C6369CAD7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700" kern="1200" dirty="0">
                <a:latin typeface="+mj-lt"/>
                <a:ea typeface="+mj-ea"/>
                <a:cs typeface="+mj-cs"/>
              </a:rPr>
              <a:t>Simple cubical epithelium</a:t>
            </a:r>
            <a:br>
              <a:rPr lang="en-US" sz="3700" dirty="0"/>
            </a:br>
            <a:r>
              <a:rPr lang="en-US" sz="3700" dirty="0"/>
              <a:t>thyroid gland</a:t>
            </a:r>
            <a:br>
              <a:rPr lang="en-US" sz="3700" dirty="0"/>
            </a:br>
            <a:r>
              <a:rPr lang="en-US" sz="3700" dirty="0"/>
              <a:t> </a:t>
            </a:r>
            <a:r>
              <a:rPr lang="en-US" sz="3700" kern="1200" dirty="0">
                <a:latin typeface="+mj-lt"/>
                <a:ea typeface="+mj-ea"/>
                <a:cs typeface="+mj-cs"/>
              </a:rPr>
              <a:t>LM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microscope view of a human tissue&#10;&#10;Description automatically generated">
            <a:extLst>
              <a:ext uri="{FF2B5EF4-FFF2-40B4-BE49-F238E27FC236}">
                <a16:creationId xmlns:a16="http://schemas.microsoft.com/office/drawing/2014/main" id="{7CD5AA8F-94CE-57C5-6988-154FF91F0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8" y="1039331"/>
            <a:ext cx="7608304" cy="4850293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213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5B434-A934-4C25-2746-71511E96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Simple columnar epithelium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Simple columnar epithelium">
            <a:extLst>
              <a:ext uri="{FF2B5EF4-FFF2-40B4-BE49-F238E27FC236}">
                <a16:creationId xmlns:a16="http://schemas.microsoft.com/office/drawing/2014/main" id="{56F410B8-13EF-5CCA-B374-8D8AC0414F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0544" r="12818" b="2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142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9435CF-BDA2-6C26-F3DB-C1A49198E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800" kern="1200" dirty="0">
                <a:latin typeface="+mj-lt"/>
                <a:ea typeface="+mj-ea"/>
                <a:cs typeface="+mj-cs"/>
              </a:rPr>
              <a:t>Simple columnar epithelium </a:t>
            </a:r>
            <a:br>
              <a:rPr lang="en-US" sz="3800" kern="1200" dirty="0"/>
            </a:br>
            <a:r>
              <a:rPr lang="en-US" sz="3800" kern="1200" dirty="0">
                <a:latin typeface="+mj-lt"/>
                <a:ea typeface="+mj-ea"/>
                <a:cs typeface="+mj-cs"/>
              </a:rPr>
              <a:t>LM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Simple columnar epithelium stock image. Image of histology - 93292693">
            <a:extLst>
              <a:ext uri="{FF2B5EF4-FFF2-40B4-BE49-F238E27FC236}">
                <a16:creationId xmlns:a16="http://schemas.microsoft.com/office/drawing/2014/main" id="{4627661E-D0EB-3DBD-9E27-B437F0CE1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-362" b="7806"/>
          <a:stretch/>
        </p:blipFill>
        <p:spPr>
          <a:xfrm>
            <a:off x="5902439" y="1018112"/>
            <a:ext cx="5556063" cy="437656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7013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9435CF-BDA2-6C26-F3DB-C1A49198E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4200" kern="1200" dirty="0">
                <a:latin typeface="+mj-lt"/>
                <a:ea typeface="+mj-ea"/>
                <a:cs typeface="+mj-cs"/>
              </a:rPr>
              <a:t>Simple columnar </a:t>
            </a:r>
            <a:r>
              <a:rPr lang="en-US" sz="4200" dirty="0"/>
              <a:t>ciliated </a:t>
            </a:r>
            <a:r>
              <a:rPr lang="en-US" sz="4200" kern="1200" dirty="0">
                <a:latin typeface="+mj-lt"/>
                <a:ea typeface="+mj-ea"/>
                <a:cs typeface="+mj-cs"/>
              </a:rPr>
              <a:t>epithelium </a:t>
            </a:r>
            <a:br>
              <a:rPr lang="en-US" sz="4200" kern="1200" dirty="0"/>
            </a:br>
            <a:r>
              <a:rPr lang="en-US" sz="4200" kern="1200" dirty="0">
                <a:latin typeface="+mj-lt"/>
                <a:ea typeface="+mj-ea"/>
                <a:cs typeface="+mj-cs"/>
              </a:rPr>
              <a:t>LM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Slide, Ciliated Columnar Epithelium, sec.">
            <a:extLst>
              <a:ext uri="{FF2B5EF4-FFF2-40B4-BE49-F238E27FC236}">
                <a16:creationId xmlns:a16="http://schemas.microsoft.com/office/drawing/2014/main" id="{88D2B95E-8E02-3ADB-9EEC-471CE413E3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2492" y="1554290"/>
            <a:ext cx="5536001" cy="369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53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435CF-BDA2-6C26-F3DB-C1A49198E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latin typeface="+mj-lt"/>
                <a:ea typeface="+mj-ea"/>
                <a:cs typeface="+mj-cs"/>
              </a:rPr>
              <a:t>Simple columnar </a:t>
            </a:r>
            <a:r>
              <a:rPr lang="en-US" sz="3600" kern="1200">
                <a:latin typeface="+mj-lt"/>
                <a:ea typeface="+mj-ea"/>
                <a:cs typeface="+mj-cs"/>
              </a:rPr>
              <a:t>epithelium</a:t>
            </a:r>
            <a:r>
              <a:rPr lang="en-US" sz="3600"/>
              <a:t> with goblet cells</a:t>
            </a:r>
            <a:br>
              <a:rPr lang="en-US" sz="3600" dirty="0"/>
            </a:br>
            <a:r>
              <a:rPr lang="en-US" sz="3600" dirty="0"/>
              <a:t>LM</a:t>
            </a:r>
            <a:endParaRPr lang="en-US" sz="3600" kern="1200" dirty="0"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3" descr="A close-up of a microscope&#10;&#10;Description automatically generated">
            <a:extLst>
              <a:ext uri="{FF2B5EF4-FFF2-40B4-BE49-F238E27FC236}">
                <a16:creationId xmlns:a16="http://schemas.microsoft.com/office/drawing/2014/main" id="{577BF66D-ECA4-0B73-5A5F-89E1FCA777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1782" y="815009"/>
            <a:ext cx="6478839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079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Pseudostratified columnar ciliated epithelium with goblet cells LM</a:t>
            </a:r>
          </a:p>
        </p:txBody>
      </p:sp>
      <p:pic>
        <p:nvPicPr>
          <p:cNvPr id="4" name="Content Placeholder 3" descr="A collage of pictures of cells&#10;&#10;Description automatically generated">
            <a:extLst>
              <a:ext uri="{FF2B5EF4-FFF2-40B4-BE49-F238E27FC236}">
                <a16:creationId xmlns:a16="http://schemas.microsoft.com/office/drawing/2014/main" id="{79858EED-3114-C599-D761-E2B431EF7F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8179" y="1825625"/>
            <a:ext cx="9235641" cy="4351338"/>
          </a:xfrm>
        </p:spPr>
      </p:pic>
    </p:spTree>
    <p:extLst>
      <p:ext uri="{BB962C8B-B14F-4D97-AF65-F5344CB8AC3E}">
        <p14:creationId xmlns:p14="http://schemas.microsoft.com/office/powerpoint/2010/main" val="13903387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Stratified squamous epithelium LM</a:t>
            </a: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Chapter 2. Epithelial tissue Wang yang - ppt video online download">
            <a:extLst>
              <a:ext uri="{FF2B5EF4-FFF2-40B4-BE49-F238E27FC236}">
                <a16:creationId xmlns:a16="http://schemas.microsoft.com/office/drawing/2014/main" id="{24A6312A-366C-07E5-2817-1E1DED18B8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800" t="-1277" r="173" b="14746"/>
          <a:stretch/>
        </p:blipFill>
        <p:spPr>
          <a:xfrm>
            <a:off x="4654296" y="977346"/>
            <a:ext cx="7214616" cy="48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781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latin typeface="+mj-lt"/>
                <a:ea typeface="+mj-ea"/>
                <a:cs typeface="+mj-cs"/>
              </a:rPr>
              <a:t>Stratified squamous epithelium</a:t>
            </a:r>
            <a:br>
              <a:rPr lang="en-US" sz="3600" dirty="0"/>
            </a:br>
            <a:r>
              <a:rPr lang="en-US" sz="3600" dirty="0"/>
              <a:t>(non keratinized)</a:t>
            </a:r>
            <a:r>
              <a:rPr lang="en-US" sz="3600" kern="1200" dirty="0">
                <a:latin typeface="+mj-lt"/>
                <a:ea typeface="+mj-ea"/>
                <a:cs typeface="+mj-cs"/>
              </a:rPr>
              <a:t> LM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Stratified Squamous Epithelium by Jose Calvo/science Photo Library">
            <a:extLst>
              <a:ext uri="{FF2B5EF4-FFF2-40B4-BE49-F238E27FC236}">
                <a16:creationId xmlns:a16="http://schemas.microsoft.com/office/drawing/2014/main" id="{F358777D-22E6-61F4-8A6C-18332DAB8D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1289" y="815009"/>
            <a:ext cx="6559825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21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FA890-E621-3A0E-EA8B-E2786E5B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EM </a:t>
            </a:r>
            <a:br>
              <a:rPr lang="en-US" sz="3700" dirty="0"/>
            </a:br>
            <a:r>
              <a:rPr lang="en-US" sz="3700" dirty="0"/>
              <a:t>2 adjacent Cell membranes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Ultrastructure of the cell">
            <a:extLst>
              <a:ext uri="{FF2B5EF4-FFF2-40B4-BE49-F238E27FC236}">
                <a16:creationId xmlns:a16="http://schemas.microsoft.com/office/drawing/2014/main" id="{C1E92D87-FE2B-7660-EED6-C10B5745E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95" y="369530"/>
            <a:ext cx="8077199" cy="589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33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141711"/>
            <a:ext cx="3234466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Stratified squamous epithelium</a:t>
            </a:r>
            <a:b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(keratinized) LM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A close-up of a human body&#10;&#10;Description automatically generated">
            <a:extLst>
              <a:ext uri="{FF2B5EF4-FFF2-40B4-BE49-F238E27FC236}">
                <a16:creationId xmlns:a16="http://schemas.microsoft.com/office/drawing/2014/main" id="{04C4D9AF-4576-7FFD-55E3-58428D47BA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3593"/>
          <a:stretch/>
        </p:blipFill>
        <p:spPr>
          <a:xfrm>
            <a:off x="5073856" y="815009"/>
            <a:ext cx="5794690" cy="52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8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Transitional epithelium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ransitional epithelium-SN.pptx">
            <a:extLst>
              <a:ext uri="{FF2B5EF4-FFF2-40B4-BE49-F238E27FC236}">
                <a16:creationId xmlns:a16="http://schemas.microsoft.com/office/drawing/2014/main" id="{83764C4F-C4B9-E8E8-110B-508A0A2B8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8" y="1324642"/>
            <a:ext cx="7608304" cy="4279671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311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FE717C-8E69-5400-C447-8CD46303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Transitional epithelium. LM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ransitional Epithelium of Human Bladder . H &amp; E stain. Cells near...">
            <a:extLst>
              <a:ext uri="{FF2B5EF4-FFF2-40B4-BE49-F238E27FC236}">
                <a16:creationId xmlns:a16="http://schemas.microsoft.com/office/drawing/2014/main" id="{724AB027-F0F2-3342-19E5-2631C6726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38" y="934717"/>
            <a:ext cx="7608304" cy="5059522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778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76CED2-6288-064F-FF74-16FA8843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Neuroepithelium</a:t>
            </a:r>
          </a:p>
        </p:txBody>
      </p:sp>
    </p:spTree>
    <p:extLst>
      <p:ext uri="{BB962C8B-B14F-4D97-AF65-F5344CB8AC3E}">
        <p14:creationId xmlns:p14="http://schemas.microsoft.com/office/powerpoint/2010/main" val="448464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Neuroepithelium (taste buds)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Histology at SIU">
            <a:extLst>
              <a:ext uri="{FF2B5EF4-FFF2-40B4-BE49-F238E27FC236}">
                <a16:creationId xmlns:a16="http://schemas.microsoft.com/office/drawing/2014/main" id="{687B9734-FF7E-19C6-9A55-CAA2FA3845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925207"/>
            <a:ext cx="7608304" cy="507854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886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Neuroepithelium (taste buds)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Oral Histology Digital Lab: Mucosa: High Power of Taste Bud (Image 27)">
            <a:extLst>
              <a:ext uri="{FF2B5EF4-FFF2-40B4-BE49-F238E27FC236}">
                <a16:creationId xmlns:a16="http://schemas.microsoft.com/office/drawing/2014/main" id="{0D65B22C-04C2-2526-F2A8-7CAB958789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913" y="858525"/>
            <a:ext cx="7580954" cy="521190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466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F09ED-BAC3-C5E3-C6BA-39BDBC72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Epithelial specializations (polarity)</a:t>
            </a:r>
          </a:p>
        </p:txBody>
      </p:sp>
    </p:spTree>
    <p:extLst>
      <p:ext uri="{BB962C8B-B14F-4D97-AF65-F5344CB8AC3E}">
        <p14:creationId xmlns:p14="http://schemas.microsoft.com/office/powerpoint/2010/main" val="31491832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dirty="0"/>
              <a:t>Cellular junctions</a:t>
            </a:r>
            <a:r>
              <a:rPr lang="en-US" sz="3100" kern="1200" dirty="0">
                <a:latin typeface="+mj-lt"/>
                <a:ea typeface="+mj-ea"/>
                <a:cs typeface="+mj-cs"/>
              </a:rPr>
              <a:t> EM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Histology Laboratory Manual">
            <a:extLst>
              <a:ext uri="{FF2B5EF4-FFF2-40B4-BE49-F238E27FC236}">
                <a16:creationId xmlns:a16="http://schemas.microsoft.com/office/drawing/2014/main" id="{1BA53FBC-F986-EE8B-A9E7-B5F5253609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887165"/>
            <a:ext cx="7608304" cy="5154625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583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 err="1"/>
              <a:t>Desomsomes</a:t>
            </a:r>
            <a:r>
              <a:rPr lang="en-US" sz="3700" kern="1200" dirty="0">
                <a:latin typeface="+mj-lt"/>
                <a:ea typeface="+mj-ea"/>
                <a:cs typeface="+mj-cs"/>
              </a:rPr>
              <a:t> EM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Histology Laboratory Manual">
            <a:extLst>
              <a:ext uri="{FF2B5EF4-FFF2-40B4-BE49-F238E27FC236}">
                <a16:creationId xmlns:a16="http://schemas.microsoft.com/office/drawing/2014/main" id="{69DA0770-31AA-34F3-EB36-8107F2846B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647" y="858525"/>
            <a:ext cx="7553486" cy="5211906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93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Microvilli and junctional complexes</a:t>
            </a:r>
            <a:endParaRPr lang="en-US" sz="37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 microvillous border, Junctional Complex of absorptive epithelim ">
            <a:extLst>
              <a:ext uri="{FF2B5EF4-FFF2-40B4-BE49-F238E27FC236}">
                <a16:creationId xmlns:a16="http://schemas.microsoft.com/office/drawing/2014/main" id="{FBAA5BEA-1343-355A-7FC9-55A4515284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5114" b="1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85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0A604E4-7307-451C-93BE-F1F7E1BF3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7F3A0AA-35E5-4085-942B-737839030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82344"/>
            <a:ext cx="12191998" cy="159074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02F5C38-C747-4173-ABBF-656E39E82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8115300" cy="1590742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12191998" cy="1590742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FA890-E621-3A0E-EA8B-E2786E5B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4" y="5490971"/>
            <a:ext cx="6962072" cy="1159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EM </a:t>
            </a:r>
            <a:br>
              <a:rPr lang="en-US" sz="3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 adjacent Cell membranes</a:t>
            </a:r>
          </a:p>
        </p:txBody>
      </p:sp>
      <p:pic>
        <p:nvPicPr>
          <p:cNvPr id="4" name="Picture 3" descr="A close-up of a microscope&#10;&#10;Description automatically generated">
            <a:extLst>
              <a:ext uri="{FF2B5EF4-FFF2-40B4-BE49-F238E27FC236}">
                <a16:creationId xmlns:a16="http://schemas.microsoft.com/office/drawing/2014/main" id="{966F81AB-A1E5-3AF0-782B-7355C3CEF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6" y="390832"/>
            <a:ext cx="10955427" cy="4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788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B6779-6B9C-EF03-28ED-6F28A2FD1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Microvilli and junctional complexes</a:t>
            </a:r>
            <a:endParaRPr lang="en-US" sz="37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 microvillous border, Junctional Complex of absorptive epithelim ">
            <a:extLst>
              <a:ext uri="{FF2B5EF4-FFF2-40B4-BE49-F238E27FC236}">
                <a16:creationId xmlns:a16="http://schemas.microsoft.com/office/drawing/2014/main" id="{C7C57BAA-60A3-3A47-F2E5-ED45D5A33B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520" r="1594" b="1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151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7A631-8F2F-4431-C740-20D93C0F0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293338"/>
            <a:ext cx="9144000" cy="32745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Connective tissue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0676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4B24C7E-2D5E-4C4E-9CD5-D61F243C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072643-A0EC-42FB-B66A-24C0E6FFD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2" y="1846371"/>
            <a:ext cx="12048829" cy="3165257"/>
            <a:chOff x="143163" y="5763486"/>
            <a:chExt cx="12048829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45065" y="5763486"/>
              <a:ext cx="11546927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FB1B595-4E0E-4913-822E-EB9B40163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434108" y="5763486"/>
              <a:ext cx="1" cy="739555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C48EA58-53D6-4E4A-9BDB-087D34617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0752" y="389517"/>
            <a:ext cx="6686629" cy="60586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9224F0-EE40-9A40-803F-8E87A0558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964" y="968432"/>
            <a:ext cx="5597236" cy="49211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6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Connective tissue cells</a:t>
            </a:r>
          </a:p>
        </p:txBody>
      </p:sp>
    </p:spTree>
    <p:extLst>
      <p:ext uri="{BB962C8B-B14F-4D97-AF65-F5344CB8AC3E}">
        <p14:creationId xmlns:p14="http://schemas.microsoft.com/office/powerpoint/2010/main" val="26063119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Fibroblast</a:t>
            </a:r>
          </a:p>
        </p:txBody>
      </p:sp>
      <p:pic>
        <p:nvPicPr>
          <p:cNvPr id="4" name="Content Placeholder 3" descr="Connective Tissue | Basicmedical Key">
            <a:extLst>
              <a:ext uri="{FF2B5EF4-FFF2-40B4-BE49-F238E27FC236}">
                <a16:creationId xmlns:a16="http://schemas.microsoft.com/office/drawing/2014/main" id="{E8544A31-21F6-F147-2D44-CC4C75F292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4500" y="1825625"/>
            <a:ext cx="8223000" cy="4351338"/>
          </a:xfrm>
        </p:spPr>
      </p:pic>
    </p:spTree>
    <p:extLst>
      <p:ext uri="{BB962C8B-B14F-4D97-AF65-F5344CB8AC3E}">
        <p14:creationId xmlns:p14="http://schemas.microsoft.com/office/powerpoint/2010/main" val="42293316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Plasma cells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plasma cell lamina propria - cartusereincarcabile.ro">
            <a:extLst>
              <a:ext uri="{FF2B5EF4-FFF2-40B4-BE49-F238E27FC236}">
                <a16:creationId xmlns:a16="http://schemas.microsoft.com/office/drawing/2014/main" id="{34D55ADD-B8FE-E0B5-8CCB-352E0460CD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6343" b="14229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482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Mast cells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Mast Cells (LM) - Stock Image - C022/2154 - Science Photo Library">
            <a:extLst>
              <a:ext uri="{FF2B5EF4-FFF2-40B4-BE49-F238E27FC236}">
                <a16:creationId xmlns:a16="http://schemas.microsoft.com/office/drawing/2014/main" id="{BA853897-442C-2239-AEA5-6F08068C27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504" r="4610" b="1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13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854E6-2167-0ABF-FD5A-3A178ABDD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Fat cells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PPT - ADIPOSE TISSUE PowerPoint Presentation, free download - ID:4159709">
            <a:extLst>
              <a:ext uri="{FF2B5EF4-FFF2-40B4-BE49-F238E27FC236}">
                <a16:creationId xmlns:a16="http://schemas.microsoft.com/office/drawing/2014/main" id="{081372B7-D3C6-4447-05B8-3D48AE89C4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46544" r="691"/>
          <a:stretch/>
        </p:blipFill>
        <p:spPr>
          <a:xfrm>
            <a:off x="545238" y="1928704"/>
            <a:ext cx="7608304" cy="307154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69003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9224F0-EE40-9A40-803F-8E87A0558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Connective tissue fibers</a:t>
            </a:r>
          </a:p>
        </p:txBody>
      </p:sp>
    </p:spTree>
    <p:extLst>
      <p:ext uri="{BB962C8B-B14F-4D97-AF65-F5344CB8AC3E}">
        <p14:creationId xmlns:p14="http://schemas.microsoft.com/office/powerpoint/2010/main" val="359538665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A4485A-57C3-8A0D-A8B5-F8F13F04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Collagen fibers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his07">
            <a:extLst>
              <a:ext uri="{FF2B5EF4-FFF2-40B4-BE49-F238E27FC236}">
                <a16:creationId xmlns:a16="http://schemas.microsoft.com/office/drawing/2014/main" id="{91DB46E0-669B-90F9-CD84-004B9347D2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942160"/>
            <a:ext cx="7608304" cy="504463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12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A4485A-57C3-8A0D-A8B5-F8F13F04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Elastic</a:t>
            </a:r>
            <a:r>
              <a:rPr lang="en-US" sz="3700" kern="1200" dirty="0">
                <a:latin typeface="+mj-lt"/>
                <a:ea typeface="+mj-ea"/>
                <a:cs typeface="+mj-cs"/>
              </a:rPr>
              <a:t> fibers</a:t>
            </a:r>
            <a:br>
              <a:rPr lang="en-US" sz="3700" dirty="0"/>
            </a:br>
            <a:r>
              <a:rPr lang="en-US" sz="3700" dirty="0"/>
              <a:t>(special stain)</a:t>
            </a:r>
            <a:endParaRPr lang="en-US" sz="3700" kern="1200" dirty="0"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2" descr="Elastic Connective Tissue – Definition, Location, Function and Pictures -  Bodterms">
            <a:extLst>
              <a:ext uri="{FF2B5EF4-FFF2-40B4-BE49-F238E27FC236}">
                <a16:creationId xmlns:a16="http://schemas.microsoft.com/office/drawing/2014/main" id="{9526C4AB-2FFF-419B-1402-C27C0687F5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786" y="858525"/>
            <a:ext cx="6949208" cy="521190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26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FA890-E621-3A0E-EA8B-E2786E5B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EM </a:t>
            </a:r>
            <a:b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 cell membrane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-up of a plasma membrane&#10;&#10;Description automatically generated">
            <a:extLst>
              <a:ext uri="{FF2B5EF4-FFF2-40B4-BE49-F238E27FC236}">
                <a16:creationId xmlns:a16="http://schemas.microsoft.com/office/drawing/2014/main" id="{5304098D-F635-3047-1584-D1E9AFF83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489" y="928201"/>
            <a:ext cx="4216007" cy="4926942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33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A4485A-57C3-8A0D-A8B5-F8F13F04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Reticular fibers</a:t>
            </a:r>
            <a:br>
              <a:rPr lang="en-US" sz="3700" kern="1200" dirty="0"/>
            </a:br>
            <a:r>
              <a:rPr lang="en-US" sz="3700" kern="1200" dirty="0">
                <a:latin typeface="+mj-lt"/>
                <a:ea typeface="+mj-ea"/>
                <a:cs typeface="+mj-cs"/>
              </a:rPr>
              <a:t>(</a:t>
            </a:r>
            <a:r>
              <a:rPr lang="en-US" sz="3700" dirty="0"/>
              <a:t>Ag</a:t>
            </a:r>
            <a:r>
              <a:rPr lang="en-US" sz="3700" kern="1200" dirty="0"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HLS [ Connective Tissue, reticular fibers] HIGH MAG">
            <a:extLst>
              <a:ext uri="{FF2B5EF4-FFF2-40B4-BE49-F238E27FC236}">
                <a16:creationId xmlns:a16="http://schemas.microsoft.com/office/drawing/2014/main" id="{B7A91410-B344-9583-57AC-B36A6C958B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1001288"/>
            <a:ext cx="7608304" cy="492637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727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CE67D5-A72E-8F41-A068-04D4A4C1A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Types of connective tissue proper</a:t>
            </a:r>
          </a:p>
        </p:txBody>
      </p:sp>
    </p:spTree>
    <p:extLst>
      <p:ext uri="{BB962C8B-B14F-4D97-AF65-F5344CB8AC3E}">
        <p14:creationId xmlns:p14="http://schemas.microsoft.com/office/powerpoint/2010/main" val="20884797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Loose areolar connective tissue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Connective Tissue - SCIENTIST CINDY">
            <a:extLst>
              <a:ext uri="{FF2B5EF4-FFF2-40B4-BE49-F238E27FC236}">
                <a16:creationId xmlns:a16="http://schemas.microsoft.com/office/drawing/2014/main" id="{7CFAE6D4-D41A-5326-E728-6C8EEFAE8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948" y="858525"/>
            <a:ext cx="6514883" cy="521190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852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Mucoid CT. LM.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Histology of Connective Tissue.pptx">
            <a:extLst>
              <a:ext uri="{FF2B5EF4-FFF2-40B4-BE49-F238E27FC236}">
                <a16:creationId xmlns:a16="http://schemas.microsoft.com/office/drawing/2014/main" id="{705E64B6-9E51-3429-1894-BCB4D5B4E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786" y="858525"/>
            <a:ext cx="6949208" cy="5211906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6073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5074024"/>
            <a:ext cx="10109199" cy="5980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Adipose connective tissue LM</a:t>
            </a:r>
          </a:p>
        </p:txBody>
      </p:sp>
      <p:pic>
        <p:nvPicPr>
          <p:cNvPr id="6" name="Content Placeholder 5" descr="Adipose tissue: Cell heterogeneity and functional diversity |  Endocrinología y Nutrición (English Edition)">
            <a:extLst>
              <a:ext uri="{FF2B5EF4-FFF2-40B4-BE49-F238E27FC236}">
                <a16:creationId xmlns:a16="http://schemas.microsoft.com/office/drawing/2014/main" id="{9104D5F8-B000-9A52-285A-D447B8C4C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1531" b="7463"/>
          <a:stretch/>
        </p:blipFill>
        <p:spPr>
          <a:xfrm>
            <a:off x="20" y="-39"/>
            <a:ext cx="12191980" cy="4172740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7667AA61-5C27-F30F-D229-06CBE5709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1" y="4811517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68866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White adipose connective tissue LM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Normal Histology">
            <a:extLst>
              <a:ext uri="{FF2B5EF4-FFF2-40B4-BE49-F238E27FC236}">
                <a16:creationId xmlns:a16="http://schemas.microsoft.com/office/drawing/2014/main" id="{9BAD1AAA-F12A-D571-182D-B0C46660DB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19" r="-1" b="-1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8582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7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Brown adipose connective tissue LM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n Vivo Noninvasive Detection of Brown Adipose Tissue through  Intermolecular Zero-Quantum MRI - Toxicologic Pathology">
            <a:extLst>
              <a:ext uri="{FF2B5EF4-FFF2-40B4-BE49-F238E27FC236}">
                <a16:creationId xmlns:a16="http://schemas.microsoft.com/office/drawing/2014/main" id="{9148352A-3432-DDFD-8426-6EA551A6A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728" y="858525"/>
            <a:ext cx="6025324" cy="5211906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608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White fibrous connective tissue LM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11" descr="A collage of different types of fibers&#10;&#10;Description automatically generated">
            <a:extLst>
              <a:ext uri="{FF2B5EF4-FFF2-40B4-BE49-F238E27FC236}">
                <a16:creationId xmlns:a16="http://schemas.microsoft.com/office/drawing/2014/main" id="{94E2E779-E14E-9906-7B82-F36501485D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817" y="858525"/>
            <a:ext cx="7499145" cy="5211906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4201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Regular white fibrous connective tissue LM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Connective Tissue | histology">
            <a:extLst>
              <a:ext uri="{FF2B5EF4-FFF2-40B4-BE49-F238E27FC236}">
                <a16:creationId xmlns:a16="http://schemas.microsoft.com/office/drawing/2014/main" id="{F236B141-589C-AEFA-F168-D48C5B364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9044" y="858525"/>
            <a:ext cx="5500692" cy="5211906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832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0" name="Rectangle 89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Irregular white fibrous connective tissue LM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close-up of a pink and white background&#10;&#10;Description automatically generated">
            <a:extLst>
              <a:ext uri="{FF2B5EF4-FFF2-40B4-BE49-F238E27FC236}">
                <a16:creationId xmlns:a16="http://schemas.microsoft.com/office/drawing/2014/main" id="{22F05F15-E610-C6AE-2A2A-1BA1FB4BD2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9689" y="858525"/>
            <a:ext cx="7019402" cy="5211906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191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FA890-E621-3A0E-EA8B-E2786E5B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09" y="679731"/>
            <a:ext cx="4171994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kern="1200" dirty="0">
                <a:latin typeface="+mj-lt"/>
                <a:ea typeface="+mj-ea"/>
                <a:cs typeface="+mj-cs"/>
              </a:rPr>
              <a:t>EM </a:t>
            </a:r>
            <a:br>
              <a:rPr lang="en-US" sz="6000" kern="1200" dirty="0"/>
            </a:br>
            <a:r>
              <a:rPr lang="en-US" sz="6000" dirty="0"/>
              <a:t>glycocalyx</a:t>
            </a:r>
            <a:endParaRPr lang="en-US" sz="6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-up of a structure&#10;&#10;Description automatically generated">
            <a:extLst>
              <a:ext uri="{FF2B5EF4-FFF2-40B4-BE49-F238E27FC236}">
                <a16:creationId xmlns:a16="http://schemas.microsoft.com/office/drawing/2014/main" id="{2D022075-503F-192A-362C-0446EB69F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110" y="557360"/>
            <a:ext cx="4435754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6515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Reticular CT (AG). LM. 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Connective Tissue">
            <a:extLst>
              <a:ext uri="{FF2B5EF4-FFF2-40B4-BE49-F238E27FC236}">
                <a16:creationId xmlns:a16="http://schemas.microsoft.com/office/drawing/2014/main" id="{A28E534C-E06B-B82F-F4AA-8940349C4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705" y="858525"/>
            <a:ext cx="6639370" cy="5211906"/>
          </a:xfrm>
          <a:prstGeom prst="rect">
            <a:avLst/>
          </a:prstGeom>
        </p:spPr>
      </p:pic>
      <p:sp>
        <p:nvSpPr>
          <p:cNvPr id="107" name="Rectangle 10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33553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0FF4A-909B-53AF-4A0D-D4323597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>
                <a:ea typeface="+mj-lt"/>
                <a:cs typeface="+mj-lt"/>
              </a:rPr>
              <a:t>Yellow elastic </a:t>
            </a:r>
            <a:r>
              <a:rPr lang="en-US" sz="3700" kern="1200" dirty="0">
                <a:ea typeface="+mj-lt"/>
                <a:cs typeface="+mj-lt"/>
              </a:rPr>
              <a:t>CT. </a:t>
            </a:r>
            <a:r>
              <a:rPr lang="en-US" sz="3700" dirty="0">
                <a:ea typeface="+mj-lt"/>
                <a:cs typeface="+mj-lt"/>
              </a:rPr>
              <a:t>LM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close-up of a tissue&#10;&#10;Description automatically generated">
            <a:extLst>
              <a:ext uri="{FF2B5EF4-FFF2-40B4-BE49-F238E27FC236}">
                <a16:creationId xmlns:a16="http://schemas.microsoft.com/office/drawing/2014/main" id="{31B26D45-40EF-5472-6C20-4C59809674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238" y="625434"/>
            <a:ext cx="7167812" cy="5568614"/>
          </a:xfrm>
        </p:spPr>
      </p:pic>
    </p:spTree>
    <p:extLst>
      <p:ext uri="{BB962C8B-B14F-4D97-AF65-F5344CB8AC3E}">
        <p14:creationId xmlns:p14="http://schemas.microsoft.com/office/powerpoint/2010/main" val="36258739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521637-B9EE-9800-13AE-142D89585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dirty="0"/>
              <a:t>Thank you</a:t>
            </a:r>
            <a:endParaRPr lang="en-US" sz="6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4119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B1A357-0A11-F375-3468-3A5617A2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825248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Mitochondria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Mitochondria - Structure, Functions and Facts">
            <a:extLst>
              <a:ext uri="{FF2B5EF4-FFF2-40B4-BE49-F238E27FC236}">
                <a16:creationId xmlns:a16="http://schemas.microsoft.com/office/drawing/2014/main" id="{6F2B4F36-C0DB-337E-64A8-11A3DACE2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492" y="1412552"/>
            <a:ext cx="5536001" cy="395824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19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82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office theme</vt:lpstr>
      <vt:lpstr>IBS</vt:lpstr>
      <vt:lpstr>IBS practical classes</vt:lpstr>
      <vt:lpstr>Membranous organelles</vt:lpstr>
      <vt:lpstr>Cell membrane (molecular structure)</vt:lpstr>
      <vt:lpstr>EM  2 adjacent Cell membranes</vt:lpstr>
      <vt:lpstr>EM  2 adjacent Cell membranes</vt:lpstr>
      <vt:lpstr>EM  a cell membrane</vt:lpstr>
      <vt:lpstr>EM  glycocalyx</vt:lpstr>
      <vt:lpstr>Mitochondria</vt:lpstr>
      <vt:lpstr>Mitochondria</vt:lpstr>
      <vt:lpstr>Two Mitochondria</vt:lpstr>
      <vt:lpstr>Endoplasmic reticulum</vt:lpstr>
      <vt:lpstr>EM Rough endoplasmic reticulum (RER)</vt:lpstr>
      <vt:lpstr>EM Mitochondria &amp;  RER</vt:lpstr>
      <vt:lpstr>EM Smooth endoplasmic reticulum SER</vt:lpstr>
      <vt:lpstr>Golgi apparatus</vt:lpstr>
      <vt:lpstr>Golgi apparatus in nerve cells (Ag)</vt:lpstr>
      <vt:lpstr>Golgi apparatus in epididymis (Ag)</vt:lpstr>
      <vt:lpstr>Negative Golgi image</vt:lpstr>
      <vt:lpstr>EM Golgi apparatus</vt:lpstr>
      <vt:lpstr>Lysosomes</vt:lpstr>
      <vt:lpstr>Primary  lysosomes EM</vt:lpstr>
      <vt:lpstr>Secondary lysosomes and GA EM</vt:lpstr>
      <vt:lpstr>Autolysosome EM</vt:lpstr>
      <vt:lpstr>Non membranous organelles</vt:lpstr>
      <vt:lpstr>Centrioles</vt:lpstr>
      <vt:lpstr>EM of a centriole TS</vt:lpstr>
      <vt:lpstr>E.M.: pair of centrioles in dividing cell </vt:lpstr>
      <vt:lpstr>Cilia</vt:lpstr>
      <vt:lpstr>E.M.: Shaft of a cilium</vt:lpstr>
      <vt:lpstr>E.M. cilia and microvilli</vt:lpstr>
      <vt:lpstr>Cell inclusions</vt:lpstr>
      <vt:lpstr>Fat cells  stained orange (Sudan III)  LM </vt:lpstr>
      <vt:lpstr>Glycogen in liver cells (PAS). LM </vt:lpstr>
      <vt:lpstr>Epithelium </vt:lpstr>
      <vt:lpstr>Surface epithelium </vt:lpstr>
      <vt:lpstr>Simple squamous epithelium</vt:lpstr>
      <vt:lpstr>Simple squamous epithelium. LM</vt:lpstr>
      <vt:lpstr>Simple squamous epithelium. LM</vt:lpstr>
      <vt:lpstr>Simple cubical epithelium</vt:lpstr>
      <vt:lpstr>Simple cubical epithelium duct of a gland LM</vt:lpstr>
      <vt:lpstr>Simple cubical epithelium thyroid gland  LM</vt:lpstr>
      <vt:lpstr>Simple columnar epithelium</vt:lpstr>
      <vt:lpstr>Simple columnar epithelium  LM</vt:lpstr>
      <vt:lpstr>Simple columnar ciliated epithelium  LM</vt:lpstr>
      <vt:lpstr>Simple columnar epithelium with goblet cells LM</vt:lpstr>
      <vt:lpstr>Pseudostratified columnar ciliated epithelium with goblet cells LM</vt:lpstr>
      <vt:lpstr>Stratified squamous epithelium LM</vt:lpstr>
      <vt:lpstr>Stratified squamous epithelium (non keratinized) LM</vt:lpstr>
      <vt:lpstr>Stratified squamous epithelium (keratinized) LM</vt:lpstr>
      <vt:lpstr>Transitional epithelium</vt:lpstr>
      <vt:lpstr>Transitional epithelium. LM </vt:lpstr>
      <vt:lpstr>Neuroepithelium</vt:lpstr>
      <vt:lpstr>Neuroepithelium (taste buds)</vt:lpstr>
      <vt:lpstr>Neuroepithelium (taste buds)</vt:lpstr>
      <vt:lpstr>Epithelial specializations (polarity)</vt:lpstr>
      <vt:lpstr>Cellular junctions EM</vt:lpstr>
      <vt:lpstr>Desomsomes EM</vt:lpstr>
      <vt:lpstr>Microvilli and junctional complexes</vt:lpstr>
      <vt:lpstr>Microvilli and junctional complexes</vt:lpstr>
      <vt:lpstr>Connective tissue</vt:lpstr>
      <vt:lpstr>Connective tissue cells</vt:lpstr>
      <vt:lpstr>Fibroblast</vt:lpstr>
      <vt:lpstr>Plasma cells</vt:lpstr>
      <vt:lpstr>Mast cells</vt:lpstr>
      <vt:lpstr>Fat cells</vt:lpstr>
      <vt:lpstr>Connective tissue fibers</vt:lpstr>
      <vt:lpstr>Collagen fibers</vt:lpstr>
      <vt:lpstr>Elastic fibers (special stain)</vt:lpstr>
      <vt:lpstr>Reticular fibers (Ag)</vt:lpstr>
      <vt:lpstr>Types of connective tissue proper</vt:lpstr>
      <vt:lpstr>Loose areolar connective tissue</vt:lpstr>
      <vt:lpstr>Mucoid CT. LM. </vt:lpstr>
      <vt:lpstr>Adipose connective tissue LM</vt:lpstr>
      <vt:lpstr>White adipose connective tissue LM</vt:lpstr>
      <vt:lpstr>Brown adipose connective tissue LM</vt:lpstr>
      <vt:lpstr>White fibrous connective tissue LM</vt:lpstr>
      <vt:lpstr>Regular white fibrous connective tissue LM</vt:lpstr>
      <vt:lpstr>Irregular white fibrous connective tissue LM</vt:lpstr>
      <vt:lpstr>Reticular CT (AG). LM. </vt:lpstr>
      <vt:lpstr>Yellow elastic CT. LM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592</cp:revision>
  <dcterms:created xsi:type="dcterms:W3CDTF">2024-08-01T18:01:23Z</dcterms:created>
  <dcterms:modified xsi:type="dcterms:W3CDTF">2024-09-13T12:22:40Z</dcterms:modified>
</cp:coreProperties>
</file>