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90" r:id="rId3"/>
    <p:sldId id="257" r:id="rId4"/>
    <p:sldId id="291" r:id="rId5"/>
    <p:sldId id="292" r:id="rId6"/>
    <p:sldId id="293" r:id="rId7"/>
    <p:sldId id="261" r:id="rId8"/>
    <p:sldId id="294" r:id="rId9"/>
    <p:sldId id="295" r:id="rId10"/>
    <p:sldId id="296" r:id="rId11"/>
    <p:sldId id="297" r:id="rId12"/>
    <p:sldId id="265" r:id="rId13"/>
    <p:sldId id="298" r:id="rId14"/>
    <p:sldId id="299" r:id="rId15"/>
    <p:sldId id="268" r:id="rId16"/>
    <p:sldId id="300" r:id="rId17"/>
    <p:sldId id="301" r:id="rId18"/>
    <p:sldId id="269" r:id="rId19"/>
    <p:sldId id="302" r:id="rId20"/>
    <p:sldId id="303" r:id="rId21"/>
    <p:sldId id="304" r:id="rId22"/>
    <p:sldId id="272" r:id="rId23"/>
    <p:sldId id="305" r:id="rId24"/>
    <p:sldId id="306" r:id="rId25"/>
    <p:sldId id="274" r:id="rId26"/>
    <p:sldId id="307" r:id="rId27"/>
    <p:sldId id="308" r:id="rId28"/>
    <p:sldId id="276" r:id="rId29"/>
    <p:sldId id="309" r:id="rId30"/>
    <p:sldId id="310" r:id="rId31"/>
    <p:sldId id="278" r:id="rId32"/>
    <p:sldId id="279" r:id="rId33"/>
    <p:sldId id="312" r:id="rId34"/>
    <p:sldId id="313" r:id="rId35"/>
    <p:sldId id="282" r:id="rId36"/>
    <p:sldId id="314" r:id="rId37"/>
    <p:sldId id="315" r:id="rId38"/>
    <p:sldId id="281" r:id="rId39"/>
    <p:sldId id="316" r:id="rId40"/>
    <p:sldId id="317" r:id="rId41"/>
    <p:sldId id="285" r:id="rId42"/>
    <p:sldId id="318" r:id="rId43"/>
    <p:sldId id="286" r:id="rId44"/>
    <p:sldId id="319" r:id="rId45"/>
    <p:sldId id="320" r:id="rId46"/>
    <p:sldId id="321" r:id="rId4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59" d="100"/>
          <a:sy n="59" d="100"/>
        </p:scale>
        <p:origin x="1426"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28AD59DF-1CAC-16F2-F9C9-A87B3DE37680}"/>
              </a:ext>
            </a:extLst>
          </p:cNvPr>
          <p:cNvGrpSpPr>
            <a:grpSpLocks/>
          </p:cNvGrpSpPr>
          <p:nvPr/>
        </p:nvGrpSpPr>
        <p:grpSpPr bwMode="auto">
          <a:xfrm>
            <a:off x="0" y="0"/>
            <a:ext cx="9159875" cy="6858000"/>
            <a:chOff x="0" y="0"/>
            <a:chExt cx="5770" cy="4320"/>
          </a:xfrm>
        </p:grpSpPr>
        <p:sp>
          <p:nvSpPr>
            <p:cNvPr id="3" name="Rectangle 3">
              <a:extLst>
                <a:ext uri="{FF2B5EF4-FFF2-40B4-BE49-F238E27FC236}">
                  <a16:creationId xmlns:a16="http://schemas.microsoft.com/office/drawing/2014/main" id="{A4B8E3F4-7AD2-BDBA-A666-3F4CBF7467C2}"/>
                </a:ext>
              </a:extLst>
            </p:cNvPr>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4" name="Rectangle 4">
              <a:extLst>
                <a:ext uri="{FF2B5EF4-FFF2-40B4-BE49-F238E27FC236}">
                  <a16:creationId xmlns:a16="http://schemas.microsoft.com/office/drawing/2014/main" id="{B528A631-C80F-F235-D261-6076EB5FB582}"/>
                </a:ext>
              </a:extLst>
            </p:cNvPr>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5" name="Rectangle 5">
              <a:extLst>
                <a:ext uri="{FF2B5EF4-FFF2-40B4-BE49-F238E27FC236}">
                  <a16:creationId xmlns:a16="http://schemas.microsoft.com/office/drawing/2014/main" id="{13A8FC7D-8A6F-CBD0-5E32-B6C6B649EED1}"/>
                </a:ext>
              </a:extLst>
            </p:cNvPr>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6" name="Rectangle 6">
              <a:extLst>
                <a:ext uri="{FF2B5EF4-FFF2-40B4-BE49-F238E27FC236}">
                  <a16:creationId xmlns:a16="http://schemas.microsoft.com/office/drawing/2014/main" id="{7649CBF1-7DEF-DA5A-B7FB-EFDD30AA2081}"/>
                </a:ext>
              </a:extLst>
            </p:cNvPr>
            <p:cNvSpPr>
              <a:spLocks noChangeArrowheads="1"/>
            </p:cNvSpPr>
            <p:nvPr userDrawn="1"/>
          </p:nvSpPr>
          <p:spPr bwMode="hidden">
            <a:xfrm>
              <a:off x="2256" y="0"/>
              <a:ext cx="240" cy="4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7" name="Rectangle 7">
              <a:extLst>
                <a:ext uri="{FF2B5EF4-FFF2-40B4-BE49-F238E27FC236}">
                  <a16:creationId xmlns:a16="http://schemas.microsoft.com/office/drawing/2014/main" id="{33BDDBB5-CA2E-1C23-6AD1-F71E3CC50204}"/>
                </a:ext>
              </a:extLst>
            </p:cNvPr>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8" name="Rectangle 8">
              <a:extLst>
                <a:ext uri="{FF2B5EF4-FFF2-40B4-BE49-F238E27FC236}">
                  <a16:creationId xmlns:a16="http://schemas.microsoft.com/office/drawing/2014/main" id="{2B334BE4-74B5-E4AF-1DF0-786CB0398D2B}"/>
                </a:ext>
              </a:extLst>
            </p:cNvPr>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9" name="Rectangle 9">
              <a:extLst>
                <a:ext uri="{FF2B5EF4-FFF2-40B4-BE49-F238E27FC236}">
                  <a16:creationId xmlns:a16="http://schemas.microsoft.com/office/drawing/2014/main" id="{435A45C3-B5D4-66B5-BA32-AE525F2C4704}"/>
                </a:ext>
              </a:extLst>
            </p:cNvPr>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 name="Rectangle 10">
              <a:extLst>
                <a:ext uri="{FF2B5EF4-FFF2-40B4-BE49-F238E27FC236}">
                  <a16:creationId xmlns:a16="http://schemas.microsoft.com/office/drawing/2014/main" id="{3D200DCB-F01E-C492-D543-3CED26F23CA4}"/>
                </a:ext>
              </a:extLst>
            </p:cNvPr>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1" name="Rectangle 11">
              <a:extLst>
                <a:ext uri="{FF2B5EF4-FFF2-40B4-BE49-F238E27FC236}">
                  <a16:creationId xmlns:a16="http://schemas.microsoft.com/office/drawing/2014/main" id="{FC0908D5-7D09-A329-3EEE-5DE0EA665F61}"/>
                </a:ext>
              </a:extLst>
            </p:cNvPr>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2" name="Rectangle 12">
              <a:extLst>
                <a:ext uri="{FF2B5EF4-FFF2-40B4-BE49-F238E27FC236}">
                  <a16:creationId xmlns:a16="http://schemas.microsoft.com/office/drawing/2014/main" id="{CBD77C78-969B-83F1-5A4C-7D40DC9916FD}"/>
                </a:ext>
              </a:extLst>
            </p:cNvPr>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3" name="Rectangle 13">
              <a:extLst>
                <a:ext uri="{FF2B5EF4-FFF2-40B4-BE49-F238E27FC236}">
                  <a16:creationId xmlns:a16="http://schemas.microsoft.com/office/drawing/2014/main" id="{AB89C75B-6EA1-DB56-DBA4-DF55C9699666}"/>
                </a:ext>
              </a:extLst>
            </p:cNvPr>
            <p:cNvSpPr>
              <a:spLocks noChangeArrowheads="1"/>
            </p:cNvSpPr>
            <p:nvPr userDrawn="1"/>
          </p:nvSpPr>
          <p:spPr bwMode="hidden">
            <a:xfrm>
              <a:off x="1248" y="0"/>
              <a:ext cx="144"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4" name="Rectangle 14">
              <a:extLst>
                <a:ext uri="{FF2B5EF4-FFF2-40B4-BE49-F238E27FC236}">
                  <a16:creationId xmlns:a16="http://schemas.microsoft.com/office/drawing/2014/main" id="{DF5E642F-916D-53AE-1FC6-2DFE81522392}"/>
                </a:ext>
              </a:extLst>
            </p:cNvPr>
            <p:cNvSpPr>
              <a:spLocks noChangeArrowheads="1"/>
            </p:cNvSpPr>
            <p:nvPr userDrawn="1"/>
          </p:nvSpPr>
          <p:spPr bwMode="hidden">
            <a:xfrm>
              <a:off x="3300" y="0"/>
              <a:ext cx="252"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5" name="Rectangle 15">
              <a:extLst>
                <a:ext uri="{FF2B5EF4-FFF2-40B4-BE49-F238E27FC236}">
                  <a16:creationId xmlns:a16="http://schemas.microsoft.com/office/drawing/2014/main" id="{AC9BAFB8-1243-5AF6-7EEA-DEB7312B1C42}"/>
                </a:ext>
              </a:extLst>
            </p:cNvPr>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6" name="Rectangle 16">
              <a:extLst>
                <a:ext uri="{FF2B5EF4-FFF2-40B4-BE49-F238E27FC236}">
                  <a16:creationId xmlns:a16="http://schemas.microsoft.com/office/drawing/2014/main" id="{5762027C-8875-75D2-6ED0-2D139EA4626D}"/>
                </a:ext>
              </a:extLst>
            </p:cNvPr>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7" name="Rectangle 17">
              <a:extLst>
                <a:ext uri="{FF2B5EF4-FFF2-40B4-BE49-F238E27FC236}">
                  <a16:creationId xmlns:a16="http://schemas.microsoft.com/office/drawing/2014/main" id="{6B2AC7CF-2CD2-8BC0-C117-FFB27765219F}"/>
                </a:ext>
              </a:extLst>
            </p:cNvPr>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8" name="Rectangle 18">
              <a:extLst>
                <a:ext uri="{FF2B5EF4-FFF2-40B4-BE49-F238E27FC236}">
                  <a16:creationId xmlns:a16="http://schemas.microsoft.com/office/drawing/2014/main" id="{5CD3E4BD-17F0-F62A-76DD-5A7482365862}"/>
                </a:ext>
              </a:extLst>
            </p:cNvPr>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9" name="Rectangle 19">
              <a:extLst>
                <a:ext uri="{FF2B5EF4-FFF2-40B4-BE49-F238E27FC236}">
                  <a16:creationId xmlns:a16="http://schemas.microsoft.com/office/drawing/2014/main" id="{332B8213-CE44-879D-569D-E37C9086A331}"/>
                </a:ext>
              </a:extLst>
            </p:cNvPr>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20" name="Rectangle 20">
              <a:extLst>
                <a:ext uri="{FF2B5EF4-FFF2-40B4-BE49-F238E27FC236}">
                  <a16:creationId xmlns:a16="http://schemas.microsoft.com/office/drawing/2014/main" id="{F0DCD9C0-CF5F-E354-D935-A198FB03559A}"/>
                </a:ext>
              </a:extLst>
            </p:cNvPr>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21" name="Rectangle 21">
              <a:extLst>
                <a:ext uri="{FF2B5EF4-FFF2-40B4-BE49-F238E27FC236}">
                  <a16:creationId xmlns:a16="http://schemas.microsoft.com/office/drawing/2014/main" id="{6A5D0BC6-F0E9-2D14-6044-CDEA3F3573C4}"/>
                </a:ext>
              </a:extLst>
            </p:cNvPr>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22" name="Freeform 22">
              <a:extLst>
                <a:ext uri="{FF2B5EF4-FFF2-40B4-BE49-F238E27FC236}">
                  <a16:creationId xmlns:a16="http://schemas.microsoft.com/office/drawing/2014/main" id="{7FD155EF-51BA-42AA-A44B-E0132E36DA3F}"/>
                </a:ext>
              </a:extLst>
            </p:cNvPr>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000000"/>
                  </a:solidFill>
                  <a:prstDash val="solid"/>
                  <a:round/>
                  <a:headEnd/>
                  <a:tailEnd/>
                </a14:hiddenLine>
              </a:ext>
            </a:extLst>
          </p:spPr>
          <p:txBody>
            <a:bodyPr/>
            <a:lstStyle/>
            <a:p>
              <a:endParaRPr lang="en-US"/>
            </a:p>
          </p:txBody>
        </p:sp>
        <p:sp>
          <p:nvSpPr>
            <p:cNvPr id="23" name="Freeform 23">
              <a:extLst>
                <a:ext uri="{FF2B5EF4-FFF2-40B4-BE49-F238E27FC236}">
                  <a16:creationId xmlns:a16="http://schemas.microsoft.com/office/drawing/2014/main" id="{3F3FFE06-762B-C864-3B9E-0A06EE9428CF}"/>
                </a:ext>
              </a:extLst>
            </p:cNvPr>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cs typeface="Arial" charset="0"/>
              </a:endParaRPr>
            </a:p>
          </p:txBody>
        </p:sp>
      </p:grpSp>
      <p:sp>
        <p:nvSpPr>
          <p:cNvPr id="5144" name="Rectangle 24"/>
          <p:cNvSpPr>
            <a:spLocks noGrp="1" noChangeArrowheads="1"/>
          </p:cNvSpPr>
          <p:nvPr>
            <p:ph type="ctrTitle" sz="quarter"/>
          </p:nvPr>
        </p:nvSpPr>
        <p:spPr>
          <a:xfrm>
            <a:off x="685800" y="1600200"/>
            <a:ext cx="7772400" cy="1828800"/>
          </a:xfrm>
        </p:spPr>
        <p:txBody>
          <a:bodyPr/>
          <a:lstStyle>
            <a:lvl1pPr>
              <a:defRPr sz="4800"/>
            </a:lvl1pPr>
          </a:lstStyle>
          <a:p>
            <a:r>
              <a:rPr lang="en-US"/>
              <a:t>Click to edit Master title style</a:t>
            </a:r>
          </a:p>
        </p:txBody>
      </p:sp>
      <p:sp>
        <p:nvSpPr>
          <p:cNvPr id="5145"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4" name="Rectangle 26">
            <a:extLst>
              <a:ext uri="{FF2B5EF4-FFF2-40B4-BE49-F238E27FC236}">
                <a16:creationId xmlns:a16="http://schemas.microsoft.com/office/drawing/2014/main" id="{8E563B85-19CF-0AD8-FD7C-A08BE446ABEB}"/>
              </a:ext>
            </a:extLst>
          </p:cNvPr>
          <p:cNvSpPr>
            <a:spLocks noGrp="1" noChangeArrowheads="1"/>
          </p:cNvSpPr>
          <p:nvPr>
            <p:ph type="dt" sz="quarter" idx="10"/>
          </p:nvPr>
        </p:nvSpPr>
        <p:spPr>
          <a:xfrm>
            <a:off x="457200" y="6243638"/>
            <a:ext cx="2133600" cy="457200"/>
          </a:xfrm>
        </p:spPr>
        <p:txBody>
          <a:bodyPr/>
          <a:lstStyle>
            <a:lvl1pPr>
              <a:defRPr/>
            </a:lvl1pPr>
          </a:lstStyle>
          <a:p>
            <a:pPr>
              <a:defRPr/>
            </a:pPr>
            <a:endParaRPr lang="en-US"/>
          </a:p>
        </p:txBody>
      </p:sp>
      <p:sp>
        <p:nvSpPr>
          <p:cNvPr id="25" name="Rectangle 27">
            <a:extLst>
              <a:ext uri="{FF2B5EF4-FFF2-40B4-BE49-F238E27FC236}">
                <a16:creationId xmlns:a16="http://schemas.microsoft.com/office/drawing/2014/main" id="{37829C1D-FCC4-BD4E-B0ED-F7FEF7F2C015}"/>
              </a:ext>
            </a:extLst>
          </p:cNvPr>
          <p:cNvSpPr>
            <a:spLocks noGrp="1" noChangeArrowheads="1"/>
          </p:cNvSpPr>
          <p:nvPr>
            <p:ph type="ftr" sz="quarter" idx="11"/>
          </p:nvPr>
        </p:nvSpPr>
        <p:spPr/>
        <p:txBody>
          <a:bodyPr/>
          <a:lstStyle>
            <a:lvl1pPr>
              <a:defRPr/>
            </a:lvl1pPr>
          </a:lstStyle>
          <a:p>
            <a:pPr>
              <a:defRPr/>
            </a:pPr>
            <a:endParaRPr lang="en-US"/>
          </a:p>
        </p:txBody>
      </p:sp>
      <p:sp>
        <p:nvSpPr>
          <p:cNvPr id="26" name="Rectangle 28">
            <a:extLst>
              <a:ext uri="{FF2B5EF4-FFF2-40B4-BE49-F238E27FC236}">
                <a16:creationId xmlns:a16="http://schemas.microsoft.com/office/drawing/2014/main" id="{EE709623-5192-8042-C0CA-2E8D4DCB3246}"/>
              </a:ext>
            </a:extLst>
          </p:cNvPr>
          <p:cNvSpPr>
            <a:spLocks noGrp="1" noChangeArrowheads="1"/>
          </p:cNvSpPr>
          <p:nvPr>
            <p:ph type="sldNum" sz="quarter" idx="12"/>
          </p:nvPr>
        </p:nvSpPr>
        <p:spPr/>
        <p:txBody>
          <a:bodyPr/>
          <a:lstStyle>
            <a:lvl1pPr>
              <a:defRPr smtClean="0"/>
            </a:lvl1pPr>
          </a:lstStyle>
          <a:p>
            <a:pPr>
              <a:defRPr/>
            </a:pPr>
            <a:fld id="{0361EEAC-B84C-4DD5-B8E9-E5FE4E26B697}" type="slidenum">
              <a:rPr lang="en-US" altLang="en-US"/>
              <a:pPr>
                <a:defRPr/>
              </a:pPr>
              <a:t>‹#›</a:t>
            </a:fld>
            <a:endParaRPr lang="en-US" altLang="en-US"/>
          </a:p>
        </p:txBody>
      </p:sp>
    </p:spTree>
    <p:extLst>
      <p:ext uri="{BB962C8B-B14F-4D97-AF65-F5344CB8AC3E}">
        <p14:creationId xmlns:p14="http://schemas.microsoft.com/office/powerpoint/2010/main" val="1839417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6">
            <a:extLst>
              <a:ext uri="{FF2B5EF4-FFF2-40B4-BE49-F238E27FC236}">
                <a16:creationId xmlns:a16="http://schemas.microsoft.com/office/drawing/2014/main" id="{C283F34E-192A-66B4-1EBC-389496C1A67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27">
            <a:extLst>
              <a:ext uri="{FF2B5EF4-FFF2-40B4-BE49-F238E27FC236}">
                <a16:creationId xmlns:a16="http://schemas.microsoft.com/office/drawing/2014/main" id="{BC67E240-85AE-E078-F9C2-5A53D29A9328}"/>
              </a:ext>
            </a:extLst>
          </p:cNvPr>
          <p:cNvSpPr>
            <a:spLocks noGrp="1" noChangeArrowheads="1"/>
          </p:cNvSpPr>
          <p:nvPr>
            <p:ph type="sldNum" sz="quarter" idx="11"/>
          </p:nvPr>
        </p:nvSpPr>
        <p:spPr>
          <a:ln/>
        </p:spPr>
        <p:txBody>
          <a:bodyPr/>
          <a:lstStyle>
            <a:lvl1pPr>
              <a:defRPr/>
            </a:lvl1pPr>
          </a:lstStyle>
          <a:p>
            <a:pPr>
              <a:defRPr/>
            </a:pPr>
            <a:fld id="{CAC9F548-BF28-4775-ABDC-AC5D23E537C8}" type="slidenum">
              <a:rPr lang="en-US" altLang="en-US"/>
              <a:pPr>
                <a:defRPr/>
              </a:pPr>
              <a:t>‹#›</a:t>
            </a:fld>
            <a:endParaRPr lang="en-US" altLang="en-US"/>
          </a:p>
        </p:txBody>
      </p:sp>
      <p:sp>
        <p:nvSpPr>
          <p:cNvPr id="6" name="Rectangle 28">
            <a:extLst>
              <a:ext uri="{FF2B5EF4-FFF2-40B4-BE49-F238E27FC236}">
                <a16:creationId xmlns:a16="http://schemas.microsoft.com/office/drawing/2014/main" id="{5D4E7C61-6081-7379-7B9B-8F977A8CF32B}"/>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48846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6">
            <a:extLst>
              <a:ext uri="{FF2B5EF4-FFF2-40B4-BE49-F238E27FC236}">
                <a16:creationId xmlns:a16="http://schemas.microsoft.com/office/drawing/2014/main" id="{A97C040A-36A5-36BF-1A34-AFACDD9DEFA0}"/>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27">
            <a:extLst>
              <a:ext uri="{FF2B5EF4-FFF2-40B4-BE49-F238E27FC236}">
                <a16:creationId xmlns:a16="http://schemas.microsoft.com/office/drawing/2014/main" id="{9C0034F5-45A4-5020-98DB-94274A373F59}"/>
              </a:ext>
            </a:extLst>
          </p:cNvPr>
          <p:cNvSpPr>
            <a:spLocks noGrp="1" noChangeArrowheads="1"/>
          </p:cNvSpPr>
          <p:nvPr>
            <p:ph type="sldNum" sz="quarter" idx="11"/>
          </p:nvPr>
        </p:nvSpPr>
        <p:spPr>
          <a:ln/>
        </p:spPr>
        <p:txBody>
          <a:bodyPr/>
          <a:lstStyle>
            <a:lvl1pPr>
              <a:defRPr/>
            </a:lvl1pPr>
          </a:lstStyle>
          <a:p>
            <a:pPr>
              <a:defRPr/>
            </a:pPr>
            <a:fld id="{ED808DF9-1D86-429B-BDEC-2B359ABFC694}" type="slidenum">
              <a:rPr lang="en-US" altLang="en-US"/>
              <a:pPr>
                <a:defRPr/>
              </a:pPr>
              <a:t>‹#›</a:t>
            </a:fld>
            <a:endParaRPr lang="en-US" altLang="en-US"/>
          </a:p>
        </p:txBody>
      </p:sp>
      <p:sp>
        <p:nvSpPr>
          <p:cNvPr id="6" name="Rectangle 28">
            <a:extLst>
              <a:ext uri="{FF2B5EF4-FFF2-40B4-BE49-F238E27FC236}">
                <a16:creationId xmlns:a16="http://schemas.microsoft.com/office/drawing/2014/main" id="{CEFBE4AB-6940-1E22-74FC-9BDB8A31C337}"/>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865196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6">
            <a:extLst>
              <a:ext uri="{FF2B5EF4-FFF2-40B4-BE49-F238E27FC236}">
                <a16:creationId xmlns:a16="http://schemas.microsoft.com/office/drawing/2014/main" id="{1D84BF9D-E8EA-EBE5-4D47-53E7A04080B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27">
            <a:extLst>
              <a:ext uri="{FF2B5EF4-FFF2-40B4-BE49-F238E27FC236}">
                <a16:creationId xmlns:a16="http://schemas.microsoft.com/office/drawing/2014/main" id="{FDCA0C25-5BE6-F7E9-08EC-665ADB5BE019}"/>
              </a:ext>
            </a:extLst>
          </p:cNvPr>
          <p:cNvSpPr>
            <a:spLocks noGrp="1" noChangeArrowheads="1"/>
          </p:cNvSpPr>
          <p:nvPr>
            <p:ph type="sldNum" sz="quarter" idx="11"/>
          </p:nvPr>
        </p:nvSpPr>
        <p:spPr>
          <a:ln/>
        </p:spPr>
        <p:txBody>
          <a:bodyPr/>
          <a:lstStyle>
            <a:lvl1pPr>
              <a:defRPr/>
            </a:lvl1pPr>
          </a:lstStyle>
          <a:p>
            <a:pPr>
              <a:defRPr/>
            </a:pPr>
            <a:fld id="{794CC80E-5AC6-4F84-B354-5693F085E066}" type="slidenum">
              <a:rPr lang="en-US" altLang="en-US"/>
              <a:pPr>
                <a:defRPr/>
              </a:pPr>
              <a:t>‹#›</a:t>
            </a:fld>
            <a:endParaRPr lang="en-US" altLang="en-US"/>
          </a:p>
        </p:txBody>
      </p:sp>
      <p:sp>
        <p:nvSpPr>
          <p:cNvPr id="6" name="Rectangle 28">
            <a:extLst>
              <a:ext uri="{FF2B5EF4-FFF2-40B4-BE49-F238E27FC236}">
                <a16:creationId xmlns:a16="http://schemas.microsoft.com/office/drawing/2014/main" id="{22718075-032E-7C3C-D486-C8F3C361DA64}"/>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21470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6">
            <a:extLst>
              <a:ext uri="{FF2B5EF4-FFF2-40B4-BE49-F238E27FC236}">
                <a16:creationId xmlns:a16="http://schemas.microsoft.com/office/drawing/2014/main" id="{228D83DE-4E36-A4EB-3525-E2659801582F}"/>
              </a:ext>
            </a:extLst>
          </p:cNvPr>
          <p:cNvSpPr>
            <a:spLocks noGrp="1" noChangeArrowheads="1"/>
          </p:cNvSpPr>
          <p:nvPr>
            <p:ph type="ftr" sz="quarter" idx="10"/>
          </p:nvPr>
        </p:nvSpPr>
        <p:spPr>
          <a:ln/>
        </p:spPr>
        <p:txBody>
          <a:bodyPr/>
          <a:lstStyle>
            <a:lvl1pPr>
              <a:defRPr/>
            </a:lvl1pPr>
          </a:lstStyle>
          <a:p>
            <a:pPr>
              <a:defRPr/>
            </a:pPr>
            <a:endParaRPr lang="en-US"/>
          </a:p>
        </p:txBody>
      </p:sp>
      <p:sp>
        <p:nvSpPr>
          <p:cNvPr id="5" name="Rectangle 27">
            <a:extLst>
              <a:ext uri="{FF2B5EF4-FFF2-40B4-BE49-F238E27FC236}">
                <a16:creationId xmlns:a16="http://schemas.microsoft.com/office/drawing/2014/main" id="{6690CA99-616D-94FB-E0B7-69E793C1F466}"/>
              </a:ext>
            </a:extLst>
          </p:cNvPr>
          <p:cNvSpPr>
            <a:spLocks noGrp="1" noChangeArrowheads="1"/>
          </p:cNvSpPr>
          <p:nvPr>
            <p:ph type="sldNum" sz="quarter" idx="11"/>
          </p:nvPr>
        </p:nvSpPr>
        <p:spPr>
          <a:ln/>
        </p:spPr>
        <p:txBody>
          <a:bodyPr/>
          <a:lstStyle>
            <a:lvl1pPr>
              <a:defRPr/>
            </a:lvl1pPr>
          </a:lstStyle>
          <a:p>
            <a:pPr>
              <a:defRPr/>
            </a:pPr>
            <a:fld id="{10B1CF6D-AB3E-4A08-969F-E1CD27416892}" type="slidenum">
              <a:rPr lang="en-US" altLang="en-US"/>
              <a:pPr>
                <a:defRPr/>
              </a:pPr>
              <a:t>‹#›</a:t>
            </a:fld>
            <a:endParaRPr lang="en-US" altLang="en-US"/>
          </a:p>
        </p:txBody>
      </p:sp>
      <p:sp>
        <p:nvSpPr>
          <p:cNvPr id="6" name="Rectangle 28">
            <a:extLst>
              <a:ext uri="{FF2B5EF4-FFF2-40B4-BE49-F238E27FC236}">
                <a16:creationId xmlns:a16="http://schemas.microsoft.com/office/drawing/2014/main" id="{83CEE39C-4A2F-28A7-E2AC-CD885F52505B}"/>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18256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6">
            <a:extLst>
              <a:ext uri="{FF2B5EF4-FFF2-40B4-BE49-F238E27FC236}">
                <a16:creationId xmlns:a16="http://schemas.microsoft.com/office/drawing/2014/main" id="{6674002C-95A4-B510-AC4D-AD77A95E1B1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27">
            <a:extLst>
              <a:ext uri="{FF2B5EF4-FFF2-40B4-BE49-F238E27FC236}">
                <a16:creationId xmlns:a16="http://schemas.microsoft.com/office/drawing/2014/main" id="{9EAA607C-995A-0356-B7A2-9CA7E555D569}"/>
              </a:ext>
            </a:extLst>
          </p:cNvPr>
          <p:cNvSpPr>
            <a:spLocks noGrp="1" noChangeArrowheads="1"/>
          </p:cNvSpPr>
          <p:nvPr>
            <p:ph type="sldNum" sz="quarter" idx="11"/>
          </p:nvPr>
        </p:nvSpPr>
        <p:spPr>
          <a:ln/>
        </p:spPr>
        <p:txBody>
          <a:bodyPr/>
          <a:lstStyle>
            <a:lvl1pPr>
              <a:defRPr/>
            </a:lvl1pPr>
          </a:lstStyle>
          <a:p>
            <a:pPr>
              <a:defRPr/>
            </a:pPr>
            <a:fld id="{2FEBD9CE-7F35-4AFE-8A6C-563BE5AF5F61}" type="slidenum">
              <a:rPr lang="en-US" altLang="en-US"/>
              <a:pPr>
                <a:defRPr/>
              </a:pPr>
              <a:t>‹#›</a:t>
            </a:fld>
            <a:endParaRPr lang="en-US" altLang="en-US"/>
          </a:p>
        </p:txBody>
      </p:sp>
      <p:sp>
        <p:nvSpPr>
          <p:cNvPr id="7" name="Rectangle 28">
            <a:extLst>
              <a:ext uri="{FF2B5EF4-FFF2-40B4-BE49-F238E27FC236}">
                <a16:creationId xmlns:a16="http://schemas.microsoft.com/office/drawing/2014/main" id="{6BECC998-55A9-A207-E32B-35D4E590EFF4}"/>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18058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6">
            <a:extLst>
              <a:ext uri="{FF2B5EF4-FFF2-40B4-BE49-F238E27FC236}">
                <a16:creationId xmlns:a16="http://schemas.microsoft.com/office/drawing/2014/main" id="{B625BA9D-9D22-705D-D008-081837D12EB4}"/>
              </a:ext>
            </a:extLst>
          </p:cNvPr>
          <p:cNvSpPr>
            <a:spLocks noGrp="1" noChangeArrowheads="1"/>
          </p:cNvSpPr>
          <p:nvPr>
            <p:ph type="ftr" sz="quarter" idx="10"/>
          </p:nvPr>
        </p:nvSpPr>
        <p:spPr>
          <a:ln/>
        </p:spPr>
        <p:txBody>
          <a:bodyPr/>
          <a:lstStyle>
            <a:lvl1pPr>
              <a:defRPr/>
            </a:lvl1pPr>
          </a:lstStyle>
          <a:p>
            <a:pPr>
              <a:defRPr/>
            </a:pPr>
            <a:endParaRPr lang="en-US"/>
          </a:p>
        </p:txBody>
      </p:sp>
      <p:sp>
        <p:nvSpPr>
          <p:cNvPr id="8" name="Rectangle 27">
            <a:extLst>
              <a:ext uri="{FF2B5EF4-FFF2-40B4-BE49-F238E27FC236}">
                <a16:creationId xmlns:a16="http://schemas.microsoft.com/office/drawing/2014/main" id="{5E3E4AB8-8E8F-4DBF-A74E-8FCFF7DD3C2E}"/>
              </a:ext>
            </a:extLst>
          </p:cNvPr>
          <p:cNvSpPr>
            <a:spLocks noGrp="1" noChangeArrowheads="1"/>
          </p:cNvSpPr>
          <p:nvPr>
            <p:ph type="sldNum" sz="quarter" idx="11"/>
          </p:nvPr>
        </p:nvSpPr>
        <p:spPr>
          <a:ln/>
        </p:spPr>
        <p:txBody>
          <a:bodyPr/>
          <a:lstStyle>
            <a:lvl1pPr>
              <a:defRPr/>
            </a:lvl1pPr>
          </a:lstStyle>
          <a:p>
            <a:pPr>
              <a:defRPr/>
            </a:pPr>
            <a:fld id="{5C4DA9F5-4E8D-48F4-8391-7B0758288F9B}" type="slidenum">
              <a:rPr lang="en-US" altLang="en-US"/>
              <a:pPr>
                <a:defRPr/>
              </a:pPr>
              <a:t>‹#›</a:t>
            </a:fld>
            <a:endParaRPr lang="en-US" altLang="en-US"/>
          </a:p>
        </p:txBody>
      </p:sp>
      <p:sp>
        <p:nvSpPr>
          <p:cNvPr id="9" name="Rectangle 28">
            <a:extLst>
              <a:ext uri="{FF2B5EF4-FFF2-40B4-BE49-F238E27FC236}">
                <a16:creationId xmlns:a16="http://schemas.microsoft.com/office/drawing/2014/main" id="{C9FADAA3-A377-394F-612D-20D989E8DCF0}"/>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37107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6">
            <a:extLst>
              <a:ext uri="{FF2B5EF4-FFF2-40B4-BE49-F238E27FC236}">
                <a16:creationId xmlns:a16="http://schemas.microsoft.com/office/drawing/2014/main" id="{668BF761-8EDF-B475-5A5E-EECB9CF0028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27">
            <a:extLst>
              <a:ext uri="{FF2B5EF4-FFF2-40B4-BE49-F238E27FC236}">
                <a16:creationId xmlns:a16="http://schemas.microsoft.com/office/drawing/2014/main" id="{98768384-6B03-72C5-DCCC-007BB6CA4D2C}"/>
              </a:ext>
            </a:extLst>
          </p:cNvPr>
          <p:cNvSpPr>
            <a:spLocks noGrp="1" noChangeArrowheads="1"/>
          </p:cNvSpPr>
          <p:nvPr>
            <p:ph type="sldNum" sz="quarter" idx="11"/>
          </p:nvPr>
        </p:nvSpPr>
        <p:spPr>
          <a:ln/>
        </p:spPr>
        <p:txBody>
          <a:bodyPr/>
          <a:lstStyle>
            <a:lvl1pPr>
              <a:defRPr/>
            </a:lvl1pPr>
          </a:lstStyle>
          <a:p>
            <a:pPr>
              <a:defRPr/>
            </a:pPr>
            <a:fld id="{A82947B0-46C8-4123-AB0B-A2505AA62CE1}" type="slidenum">
              <a:rPr lang="en-US" altLang="en-US"/>
              <a:pPr>
                <a:defRPr/>
              </a:pPr>
              <a:t>‹#›</a:t>
            </a:fld>
            <a:endParaRPr lang="en-US" altLang="en-US"/>
          </a:p>
        </p:txBody>
      </p:sp>
      <p:sp>
        <p:nvSpPr>
          <p:cNvPr id="5" name="Rectangle 28">
            <a:extLst>
              <a:ext uri="{FF2B5EF4-FFF2-40B4-BE49-F238E27FC236}">
                <a16:creationId xmlns:a16="http://schemas.microsoft.com/office/drawing/2014/main" id="{3BECB1FB-7F63-B2BF-9077-2D61DC4C3323}"/>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604364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6">
            <a:extLst>
              <a:ext uri="{FF2B5EF4-FFF2-40B4-BE49-F238E27FC236}">
                <a16:creationId xmlns:a16="http://schemas.microsoft.com/office/drawing/2014/main" id="{BB14E196-8F1B-D9B5-A0C8-1180DCAEA858}"/>
              </a:ext>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27">
            <a:extLst>
              <a:ext uri="{FF2B5EF4-FFF2-40B4-BE49-F238E27FC236}">
                <a16:creationId xmlns:a16="http://schemas.microsoft.com/office/drawing/2014/main" id="{BCCFCD32-E48A-CD14-2487-1254F6537549}"/>
              </a:ext>
            </a:extLst>
          </p:cNvPr>
          <p:cNvSpPr>
            <a:spLocks noGrp="1" noChangeArrowheads="1"/>
          </p:cNvSpPr>
          <p:nvPr>
            <p:ph type="sldNum" sz="quarter" idx="11"/>
          </p:nvPr>
        </p:nvSpPr>
        <p:spPr>
          <a:ln/>
        </p:spPr>
        <p:txBody>
          <a:bodyPr/>
          <a:lstStyle>
            <a:lvl1pPr>
              <a:defRPr/>
            </a:lvl1pPr>
          </a:lstStyle>
          <a:p>
            <a:pPr>
              <a:defRPr/>
            </a:pPr>
            <a:fld id="{86B519CC-410F-4EC8-9155-6324E7234CE9}" type="slidenum">
              <a:rPr lang="en-US" altLang="en-US"/>
              <a:pPr>
                <a:defRPr/>
              </a:pPr>
              <a:t>‹#›</a:t>
            </a:fld>
            <a:endParaRPr lang="en-US" altLang="en-US"/>
          </a:p>
        </p:txBody>
      </p:sp>
      <p:sp>
        <p:nvSpPr>
          <p:cNvPr id="4" name="Rectangle 28">
            <a:extLst>
              <a:ext uri="{FF2B5EF4-FFF2-40B4-BE49-F238E27FC236}">
                <a16:creationId xmlns:a16="http://schemas.microsoft.com/office/drawing/2014/main" id="{663B6C72-E27D-D800-89BE-3869F10CC619}"/>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89937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6">
            <a:extLst>
              <a:ext uri="{FF2B5EF4-FFF2-40B4-BE49-F238E27FC236}">
                <a16:creationId xmlns:a16="http://schemas.microsoft.com/office/drawing/2014/main" id="{982E3143-6514-4FF6-34D7-1A836353E549}"/>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27">
            <a:extLst>
              <a:ext uri="{FF2B5EF4-FFF2-40B4-BE49-F238E27FC236}">
                <a16:creationId xmlns:a16="http://schemas.microsoft.com/office/drawing/2014/main" id="{FE6917D9-8BCA-173E-BC16-5294D7027DEA}"/>
              </a:ext>
            </a:extLst>
          </p:cNvPr>
          <p:cNvSpPr>
            <a:spLocks noGrp="1" noChangeArrowheads="1"/>
          </p:cNvSpPr>
          <p:nvPr>
            <p:ph type="sldNum" sz="quarter" idx="11"/>
          </p:nvPr>
        </p:nvSpPr>
        <p:spPr>
          <a:ln/>
        </p:spPr>
        <p:txBody>
          <a:bodyPr/>
          <a:lstStyle>
            <a:lvl1pPr>
              <a:defRPr/>
            </a:lvl1pPr>
          </a:lstStyle>
          <a:p>
            <a:pPr>
              <a:defRPr/>
            </a:pPr>
            <a:fld id="{D638AC49-6E45-4C7F-96CE-81E16F2F197D}" type="slidenum">
              <a:rPr lang="en-US" altLang="en-US"/>
              <a:pPr>
                <a:defRPr/>
              </a:pPr>
              <a:t>‹#›</a:t>
            </a:fld>
            <a:endParaRPr lang="en-US" altLang="en-US"/>
          </a:p>
        </p:txBody>
      </p:sp>
      <p:sp>
        <p:nvSpPr>
          <p:cNvPr id="7" name="Rectangle 28">
            <a:extLst>
              <a:ext uri="{FF2B5EF4-FFF2-40B4-BE49-F238E27FC236}">
                <a16:creationId xmlns:a16="http://schemas.microsoft.com/office/drawing/2014/main" id="{DDCA1AE4-D843-C21F-3D7F-1EB6E46DA011}"/>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3718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6">
            <a:extLst>
              <a:ext uri="{FF2B5EF4-FFF2-40B4-BE49-F238E27FC236}">
                <a16:creationId xmlns:a16="http://schemas.microsoft.com/office/drawing/2014/main" id="{C0D290A9-9528-3244-FD91-A3CF3DC97A35}"/>
              </a:ext>
            </a:extLst>
          </p:cNvPr>
          <p:cNvSpPr>
            <a:spLocks noGrp="1" noChangeArrowheads="1"/>
          </p:cNvSpPr>
          <p:nvPr>
            <p:ph type="ftr" sz="quarter" idx="10"/>
          </p:nvPr>
        </p:nvSpPr>
        <p:spPr>
          <a:ln/>
        </p:spPr>
        <p:txBody>
          <a:bodyPr/>
          <a:lstStyle>
            <a:lvl1pPr>
              <a:defRPr/>
            </a:lvl1pPr>
          </a:lstStyle>
          <a:p>
            <a:pPr>
              <a:defRPr/>
            </a:pPr>
            <a:endParaRPr lang="en-US"/>
          </a:p>
        </p:txBody>
      </p:sp>
      <p:sp>
        <p:nvSpPr>
          <p:cNvPr id="6" name="Rectangle 27">
            <a:extLst>
              <a:ext uri="{FF2B5EF4-FFF2-40B4-BE49-F238E27FC236}">
                <a16:creationId xmlns:a16="http://schemas.microsoft.com/office/drawing/2014/main" id="{938954AE-45E6-FB6D-36A0-5D230583D988}"/>
              </a:ext>
            </a:extLst>
          </p:cNvPr>
          <p:cNvSpPr>
            <a:spLocks noGrp="1" noChangeArrowheads="1"/>
          </p:cNvSpPr>
          <p:nvPr>
            <p:ph type="sldNum" sz="quarter" idx="11"/>
          </p:nvPr>
        </p:nvSpPr>
        <p:spPr>
          <a:ln/>
        </p:spPr>
        <p:txBody>
          <a:bodyPr/>
          <a:lstStyle>
            <a:lvl1pPr>
              <a:defRPr/>
            </a:lvl1pPr>
          </a:lstStyle>
          <a:p>
            <a:pPr>
              <a:defRPr/>
            </a:pPr>
            <a:fld id="{C4D87C24-BB7D-4537-89B8-1DFD0EE07152}" type="slidenum">
              <a:rPr lang="en-US" altLang="en-US"/>
              <a:pPr>
                <a:defRPr/>
              </a:pPr>
              <a:t>‹#›</a:t>
            </a:fld>
            <a:endParaRPr lang="en-US" altLang="en-US"/>
          </a:p>
        </p:txBody>
      </p:sp>
      <p:sp>
        <p:nvSpPr>
          <p:cNvPr id="7" name="Rectangle 28">
            <a:extLst>
              <a:ext uri="{FF2B5EF4-FFF2-40B4-BE49-F238E27FC236}">
                <a16:creationId xmlns:a16="http://schemas.microsoft.com/office/drawing/2014/main" id="{99D6E521-D025-54F2-1499-8C1948E7FE4F}"/>
              </a:ext>
            </a:extLst>
          </p:cNvPr>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91875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57C6B492-E203-8445-935A-EBF6BE7A7FB2}"/>
              </a:ext>
            </a:extLst>
          </p:cNvPr>
          <p:cNvGrpSpPr>
            <a:grpSpLocks/>
          </p:cNvGrpSpPr>
          <p:nvPr/>
        </p:nvGrpSpPr>
        <p:grpSpPr bwMode="auto">
          <a:xfrm>
            <a:off x="0" y="0"/>
            <a:ext cx="9159875" cy="6858000"/>
            <a:chOff x="0" y="0"/>
            <a:chExt cx="5770" cy="4320"/>
          </a:xfrm>
        </p:grpSpPr>
        <p:sp>
          <p:nvSpPr>
            <p:cNvPr id="4099" name="Rectangle 3">
              <a:extLst>
                <a:ext uri="{FF2B5EF4-FFF2-40B4-BE49-F238E27FC236}">
                  <a16:creationId xmlns:a16="http://schemas.microsoft.com/office/drawing/2014/main" id="{0E7F06A7-15A3-1633-B7E0-58F06AE45A89}"/>
                </a:ext>
              </a:extLst>
            </p:cNvPr>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33" name="Rectangle 4">
              <a:extLst>
                <a:ext uri="{FF2B5EF4-FFF2-40B4-BE49-F238E27FC236}">
                  <a16:creationId xmlns:a16="http://schemas.microsoft.com/office/drawing/2014/main" id="{AE0EDEB7-744B-16CE-16DC-009D076403EF}"/>
                </a:ext>
              </a:extLst>
            </p:cNvPr>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34" name="Rectangle 5">
              <a:extLst>
                <a:ext uri="{FF2B5EF4-FFF2-40B4-BE49-F238E27FC236}">
                  <a16:creationId xmlns:a16="http://schemas.microsoft.com/office/drawing/2014/main" id="{6F4D110C-7F81-E5A6-16C9-6B5A758AE4DE}"/>
                </a:ext>
              </a:extLst>
            </p:cNvPr>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35" name="Rectangle 6">
              <a:extLst>
                <a:ext uri="{FF2B5EF4-FFF2-40B4-BE49-F238E27FC236}">
                  <a16:creationId xmlns:a16="http://schemas.microsoft.com/office/drawing/2014/main" id="{9A78153D-227C-1026-FE0E-3EFB9F4D8CEC}"/>
                </a:ext>
              </a:extLst>
            </p:cNvPr>
            <p:cNvSpPr>
              <a:spLocks noChangeArrowheads="1"/>
            </p:cNvSpPr>
            <p:nvPr userDrawn="1"/>
          </p:nvSpPr>
          <p:spPr bwMode="hidden">
            <a:xfrm>
              <a:off x="2256" y="0"/>
              <a:ext cx="240" cy="4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36" name="Rectangle 7">
              <a:extLst>
                <a:ext uri="{FF2B5EF4-FFF2-40B4-BE49-F238E27FC236}">
                  <a16:creationId xmlns:a16="http://schemas.microsoft.com/office/drawing/2014/main" id="{183F0062-6CA2-E405-E995-313ADE39EA4D}"/>
                </a:ext>
              </a:extLst>
            </p:cNvPr>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37" name="Rectangle 8">
              <a:extLst>
                <a:ext uri="{FF2B5EF4-FFF2-40B4-BE49-F238E27FC236}">
                  <a16:creationId xmlns:a16="http://schemas.microsoft.com/office/drawing/2014/main" id="{5073091A-231C-4DA1-11FF-0B59ADD0C1ED}"/>
                </a:ext>
              </a:extLst>
            </p:cNvPr>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4105" name="Rectangle 9">
              <a:extLst>
                <a:ext uri="{FF2B5EF4-FFF2-40B4-BE49-F238E27FC236}">
                  <a16:creationId xmlns:a16="http://schemas.microsoft.com/office/drawing/2014/main" id="{D530A349-03BF-A0C9-366E-EAF2E399F99C}"/>
                </a:ext>
              </a:extLst>
            </p:cNvPr>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4106" name="Rectangle 10">
              <a:extLst>
                <a:ext uri="{FF2B5EF4-FFF2-40B4-BE49-F238E27FC236}">
                  <a16:creationId xmlns:a16="http://schemas.microsoft.com/office/drawing/2014/main" id="{B61A7DBB-967B-4A22-7529-874CB0B77DF6}"/>
                </a:ext>
              </a:extLst>
            </p:cNvPr>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40" name="Rectangle 11">
              <a:extLst>
                <a:ext uri="{FF2B5EF4-FFF2-40B4-BE49-F238E27FC236}">
                  <a16:creationId xmlns:a16="http://schemas.microsoft.com/office/drawing/2014/main" id="{BA7C493E-C06B-EFDA-E6C1-321D4523B644}"/>
                </a:ext>
              </a:extLst>
            </p:cNvPr>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41" name="Rectangle 12">
              <a:extLst>
                <a:ext uri="{FF2B5EF4-FFF2-40B4-BE49-F238E27FC236}">
                  <a16:creationId xmlns:a16="http://schemas.microsoft.com/office/drawing/2014/main" id="{90E84249-AF1A-5BF4-E116-5409A2BC36A5}"/>
                </a:ext>
              </a:extLst>
            </p:cNvPr>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42" name="Rectangle 13">
              <a:extLst>
                <a:ext uri="{FF2B5EF4-FFF2-40B4-BE49-F238E27FC236}">
                  <a16:creationId xmlns:a16="http://schemas.microsoft.com/office/drawing/2014/main" id="{FAF114C1-B12D-CFBF-78E2-691A20507472}"/>
                </a:ext>
              </a:extLst>
            </p:cNvPr>
            <p:cNvSpPr>
              <a:spLocks noChangeArrowheads="1"/>
            </p:cNvSpPr>
            <p:nvPr userDrawn="1"/>
          </p:nvSpPr>
          <p:spPr bwMode="hidden">
            <a:xfrm>
              <a:off x="1248" y="0"/>
              <a:ext cx="144"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43" name="Rectangle 14">
              <a:extLst>
                <a:ext uri="{FF2B5EF4-FFF2-40B4-BE49-F238E27FC236}">
                  <a16:creationId xmlns:a16="http://schemas.microsoft.com/office/drawing/2014/main" id="{219969C1-F0B5-1BCD-6FA1-05C33259A5A3}"/>
                </a:ext>
              </a:extLst>
            </p:cNvPr>
            <p:cNvSpPr>
              <a:spLocks noChangeArrowheads="1"/>
            </p:cNvSpPr>
            <p:nvPr userDrawn="1"/>
          </p:nvSpPr>
          <p:spPr bwMode="hidden">
            <a:xfrm>
              <a:off x="3300" y="0"/>
              <a:ext cx="252" cy="432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4111" name="Rectangle 15">
              <a:extLst>
                <a:ext uri="{FF2B5EF4-FFF2-40B4-BE49-F238E27FC236}">
                  <a16:creationId xmlns:a16="http://schemas.microsoft.com/office/drawing/2014/main" id="{FD5AF265-A7E6-23BD-0A7B-A21C2C9984A1}"/>
                </a:ext>
              </a:extLst>
            </p:cNvPr>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45" name="Rectangle 16">
              <a:extLst>
                <a:ext uri="{FF2B5EF4-FFF2-40B4-BE49-F238E27FC236}">
                  <a16:creationId xmlns:a16="http://schemas.microsoft.com/office/drawing/2014/main" id="{839DC269-106C-EDC3-0605-64EFA626E03A}"/>
                </a:ext>
              </a:extLst>
            </p:cNvPr>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4113" name="Rectangle 17">
              <a:extLst>
                <a:ext uri="{FF2B5EF4-FFF2-40B4-BE49-F238E27FC236}">
                  <a16:creationId xmlns:a16="http://schemas.microsoft.com/office/drawing/2014/main" id="{20D70768-15D3-7C8E-9F30-8A2CD919A223}"/>
                </a:ext>
              </a:extLst>
            </p:cNvPr>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47" name="Rectangle 18">
              <a:extLst>
                <a:ext uri="{FF2B5EF4-FFF2-40B4-BE49-F238E27FC236}">
                  <a16:creationId xmlns:a16="http://schemas.microsoft.com/office/drawing/2014/main" id="{6FB20E1E-0784-0348-EC66-67097FB288B8}"/>
                </a:ext>
              </a:extLst>
            </p:cNvPr>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4115" name="Rectangle 19">
              <a:extLst>
                <a:ext uri="{FF2B5EF4-FFF2-40B4-BE49-F238E27FC236}">
                  <a16:creationId xmlns:a16="http://schemas.microsoft.com/office/drawing/2014/main" id="{5DE12D04-CEEA-6BFE-7474-7A1B2093351B}"/>
                </a:ext>
              </a:extLst>
            </p:cNvPr>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w="9525">
              <a:noFill/>
              <a:miter lim="800000"/>
              <a:headEnd/>
              <a:tailEnd/>
            </a:ln>
            <a:effectLst/>
          </p:spPr>
          <p:txBody>
            <a:bodyPr wrap="none" anchor="ctr"/>
            <a:lstStyle/>
            <a:p>
              <a:pPr eaLnBrk="1" hangingPunct="1">
                <a:defRPr/>
              </a:pPr>
              <a:endParaRPr lang="en-US">
                <a:cs typeface="Arial" charset="0"/>
              </a:endParaRPr>
            </a:p>
          </p:txBody>
        </p:sp>
        <p:sp>
          <p:nvSpPr>
            <p:cNvPr id="1049" name="Rectangle 20">
              <a:extLst>
                <a:ext uri="{FF2B5EF4-FFF2-40B4-BE49-F238E27FC236}">
                  <a16:creationId xmlns:a16="http://schemas.microsoft.com/office/drawing/2014/main" id="{784542EB-99F8-BB5D-679C-B7C7BFA69285}"/>
                </a:ext>
              </a:extLst>
            </p:cNvPr>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50" name="Rectangle 21">
              <a:extLst>
                <a:ext uri="{FF2B5EF4-FFF2-40B4-BE49-F238E27FC236}">
                  <a16:creationId xmlns:a16="http://schemas.microsoft.com/office/drawing/2014/main" id="{B0AC22B8-CD9E-443A-076A-663CF0210F72}"/>
                </a:ext>
              </a:extLst>
            </p:cNvPr>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n-US" altLang="en-US"/>
            </a:p>
          </p:txBody>
        </p:sp>
        <p:sp>
          <p:nvSpPr>
            <p:cNvPr id="1051" name="Freeform 22">
              <a:extLst>
                <a:ext uri="{FF2B5EF4-FFF2-40B4-BE49-F238E27FC236}">
                  <a16:creationId xmlns:a16="http://schemas.microsoft.com/office/drawing/2014/main" id="{9277741C-E434-4B44-CD5B-320D44C8C8B8}"/>
                </a:ext>
              </a:extLst>
            </p:cNvPr>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000000"/>
                  </a:solidFill>
                  <a:prstDash val="solid"/>
                  <a:round/>
                  <a:headEnd/>
                  <a:tailEnd/>
                </a14:hiddenLine>
              </a:ext>
            </a:extLst>
          </p:spPr>
          <p:txBody>
            <a:bodyPr/>
            <a:lstStyle/>
            <a:p>
              <a:endParaRPr lang="en-US"/>
            </a:p>
          </p:txBody>
        </p:sp>
        <p:sp>
          <p:nvSpPr>
            <p:cNvPr id="4119" name="Freeform 23">
              <a:extLst>
                <a:ext uri="{FF2B5EF4-FFF2-40B4-BE49-F238E27FC236}">
                  <a16:creationId xmlns:a16="http://schemas.microsoft.com/office/drawing/2014/main" id="{F465EB16-F9C1-D1DA-E5CD-52D01D578673}"/>
                </a:ext>
              </a:extLst>
            </p:cNvPr>
            <p:cNvSpPr>
              <a:spLocks/>
            </p:cNvSpPr>
            <p:nvPr userDrawn="1"/>
          </p:nvSpPr>
          <p:spPr bwMode="hidden">
            <a:xfrm>
              <a:off x="0" y="3867"/>
              <a:ext cx="5770" cy="174"/>
            </a:xfrm>
            <a:custGeom>
              <a:avLst/>
              <a:gdLst/>
              <a:ahLst/>
              <a:cxnLst>
                <a:cxn ang="0">
                  <a:pos x="4993" y="66"/>
                </a:cxn>
                <a:cxn ang="0">
                  <a:pos x="4771" y="132"/>
                </a:cxn>
                <a:cxn ang="0">
                  <a:pos x="4640" y="96"/>
                </a:cxn>
                <a:cxn ang="0">
                  <a:pos x="4598" y="36"/>
                </a:cxn>
                <a:cxn ang="0">
                  <a:pos x="4478" y="30"/>
                </a:cxn>
                <a:cxn ang="0">
                  <a:pos x="4186" y="108"/>
                </a:cxn>
                <a:cxn ang="0">
                  <a:pos x="3815" y="120"/>
                </a:cxn>
                <a:cxn ang="0">
                  <a:pos x="3617" y="72"/>
                </a:cxn>
                <a:cxn ang="0">
                  <a:pos x="3510" y="60"/>
                </a:cxn>
                <a:cxn ang="0">
                  <a:pos x="3336" y="96"/>
                </a:cxn>
                <a:cxn ang="0">
                  <a:pos x="2846" y="150"/>
                </a:cxn>
                <a:cxn ang="0">
                  <a:pos x="2703" y="96"/>
                </a:cxn>
                <a:cxn ang="0">
                  <a:pos x="2619" y="90"/>
                </a:cxn>
                <a:cxn ang="0">
                  <a:pos x="2416" y="132"/>
                </a:cxn>
                <a:cxn ang="0">
                  <a:pos x="2278" y="84"/>
                </a:cxn>
                <a:cxn ang="0">
                  <a:pos x="2151" y="36"/>
                </a:cxn>
                <a:cxn ang="0">
                  <a:pos x="1947" y="120"/>
                </a:cxn>
                <a:cxn ang="0">
                  <a:pos x="1525" y="102"/>
                </a:cxn>
                <a:cxn ang="0">
                  <a:pos x="1429" y="60"/>
                </a:cxn>
                <a:cxn ang="0">
                  <a:pos x="1333" y="60"/>
                </a:cxn>
                <a:cxn ang="0">
                  <a:pos x="1058" y="150"/>
                </a:cxn>
                <a:cxn ang="0">
                  <a:pos x="652" y="150"/>
                </a:cxn>
                <a:cxn ang="0">
                  <a:pos x="442" y="66"/>
                </a:cxn>
                <a:cxn ang="0">
                  <a:pos x="377" y="48"/>
                </a:cxn>
                <a:cxn ang="0">
                  <a:pos x="305" y="108"/>
                </a:cxn>
                <a:cxn ang="0">
                  <a:pos x="144" y="138"/>
                </a:cxn>
                <a:cxn ang="0">
                  <a:pos x="0" y="96"/>
                </a:cxn>
                <a:cxn ang="0">
                  <a:pos x="167" y="120"/>
                </a:cxn>
                <a:cxn ang="0">
                  <a:pos x="323" y="84"/>
                </a:cxn>
                <a:cxn ang="0">
                  <a:pos x="383" y="24"/>
                </a:cxn>
                <a:cxn ang="0">
                  <a:pos x="460" y="60"/>
                </a:cxn>
                <a:cxn ang="0">
                  <a:pos x="706" y="144"/>
                </a:cxn>
                <a:cxn ang="0">
                  <a:pos x="1100" y="120"/>
                </a:cxn>
                <a:cxn ang="0">
                  <a:pos x="1345" y="36"/>
                </a:cxn>
                <a:cxn ang="0">
                  <a:pos x="1441" y="48"/>
                </a:cxn>
                <a:cxn ang="0">
                  <a:pos x="1561" y="90"/>
                </a:cxn>
                <a:cxn ang="0">
                  <a:pos x="1971" y="96"/>
                </a:cxn>
                <a:cxn ang="0">
                  <a:pos x="2235" y="3"/>
                </a:cxn>
                <a:cxn ang="0">
                  <a:pos x="2350" y="102"/>
                </a:cxn>
                <a:cxn ang="0">
                  <a:pos x="2559" y="96"/>
                </a:cxn>
                <a:cxn ang="0">
                  <a:pos x="2715" y="24"/>
                </a:cxn>
                <a:cxn ang="0">
                  <a:pos x="2792" y="132"/>
                </a:cxn>
                <a:cxn ang="0">
                  <a:pos x="3127" y="102"/>
                </a:cxn>
                <a:cxn ang="0">
                  <a:pos x="3486" y="48"/>
                </a:cxn>
                <a:cxn ang="0">
                  <a:pos x="3582" y="42"/>
                </a:cxn>
                <a:cxn ang="0">
                  <a:pos x="3731" y="90"/>
                </a:cxn>
                <a:cxn ang="0">
                  <a:pos x="4078" y="102"/>
                </a:cxn>
                <a:cxn ang="0">
                  <a:pos x="4419" y="30"/>
                </a:cxn>
                <a:cxn ang="0">
                  <a:pos x="4574" y="6"/>
                </a:cxn>
                <a:cxn ang="0">
                  <a:pos x="4628" y="60"/>
                </a:cxn>
                <a:cxn ang="0">
                  <a:pos x="4724" y="108"/>
                </a:cxn>
                <a:cxn ang="0">
                  <a:pos x="4927" y="84"/>
                </a:cxn>
                <a:cxn ang="0">
                  <a:pos x="5118" y="14"/>
                </a:cxn>
                <a:cxn ang="0">
                  <a:pos x="5280" y="9"/>
                </a:cxn>
                <a:cxn ang="0">
                  <a:pos x="5453" y="36"/>
                </a:cxn>
                <a:cxn ang="0">
                  <a:pos x="5465" y="72"/>
                </a:cxn>
                <a:cxn ang="0">
                  <a:pos x="5656" y="90"/>
                </a:cxn>
                <a:cxn ang="0">
                  <a:pos x="5710" y="102"/>
                </a:cxn>
                <a:cxn ang="0">
                  <a:pos x="5477" y="90"/>
                </a:cxn>
                <a:cxn ang="0">
                  <a:pos x="5453" y="60"/>
                </a:cxn>
                <a:cxn ang="0">
                  <a:pos x="5393" y="30"/>
                </a:cxn>
                <a:cxn ang="0">
                  <a:pos x="5219" y="24"/>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cs typeface="Arial" charset="0"/>
              </a:endParaRPr>
            </a:p>
          </p:txBody>
        </p:sp>
      </p:grpSp>
      <p:sp>
        <p:nvSpPr>
          <p:cNvPr id="4120" name="Rectangle 24">
            <a:extLst>
              <a:ext uri="{FF2B5EF4-FFF2-40B4-BE49-F238E27FC236}">
                <a16:creationId xmlns:a16="http://schemas.microsoft.com/office/drawing/2014/main" id="{652274A3-B814-C364-64DE-665AF7C0E4CF}"/>
              </a:ext>
            </a:extLst>
          </p:cNvPr>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4121" name="Rectangle 25">
            <a:extLst>
              <a:ext uri="{FF2B5EF4-FFF2-40B4-BE49-F238E27FC236}">
                <a16:creationId xmlns:a16="http://schemas.microsoft.com/office/drawing/2014/main" id="{2C46CD94-7FBB-548D-B0C9-64519029E34C}"/>
              </a:ext>
            </a:extLst>
          </p:cNvPr>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22" name="Rectangle 26">
            <a:extLst>
              <a:ext uri="{FF2B5EF4-FFF2-40B4-BE49-F238E27FC236}">
                <a16:creationId xmlns:a16="http://schemas.microsoft.com/office/drawing/2014/main" id="{158A9BC1-ACAE-7888-71F7-6D9681EF54E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cs typeface="Arial" charset="0"/>
              </a:defRPr>
            </a:lvl1pPr>
          </a:lstStyle>
          <a:p>
            <a:pPr>
              <a:defRPr/>
            </a:pPr>
            <a:endParaRPr lang="en-US"/>
          </a:p>
        </p:txBody>
      </p:sp>
      <p:sp>
        <p:nvSpPr>
          <p:cNvPr id="4123" name="Rectangle 27">
            <a:extLst>
              <a:ext uri="{FF2B5EF4-FFF2-40B4-BE49-F238E27FC236}">
                <a16:creationId xmlns:a16="http://schemas.microsoft.com/office/drawing/2014/main" id="{DEC351DE-4DB7-7400-6BEE-51B4C520ACC2}"/>
              </a:ext>
            </a:extLst>
          </p:cNvPr>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effectLst>
                  <a:outerShdw blurRad="38100" dist="38100" dir="2700000" algn="tl">
                    <a:srgbClr val="000000"/>
                  </a:outerShdw>
                </a:effectLst>
              </a:defRPr>
            </a:lvl1pPr>
          </a:lstStyle>
          <a:p>
            <a:pPr>
              <a:defRPr/>
            </a:pPr>
            <a:fld id="{0647E6BA-18D4-4A80-A802-29D57FB38538}" type="slidenum">
              <a:rPr lang="en-US" altLang="en-US"/>
              <a:pPr>
                <a:defRPr/>
              </a:pPr>
              <a:t>‹#›</a:t>
            </a:fld>
            <a:endParaRPr lang="en-US" altLang="en-US"/>
          </a:p>
        </p:txBody>
      </p:sp>
      <p:sp>
        <p:nvSpPr>
          <p:cNvPr id="4124" name="Rectangle 28">
            <a:extLst>
              <a:ext uri="{FF2B5EF4-FFF2-40B4-BE49-F238E27FC236}">
                <a16:creationId xmlns:a16="http://schemas.microsoft.com/office/drawing/2014/main" id="{BC37D45B-61A4-7CB9-8519-8337648D9795}"/>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cs typeface="Arial" charset="0"/>
              </a:defRPr>
            </a:lvl1pPr>
          </a:lstStyle>
          <a:p>
            <a:pPr>
              <a:defRPr/>
            </a:pPr>
            <a:endParaRPr lang="en-US"/>
          </a:p>
        </p:txBody>
      </p:sp>
    </p:spTree>
  </p:cSld>
  <p:clrMap bg1="dk2" tx1="lt1" bg2="dk1" tx2="lt2" accent1="accent1" accent2="accent2" accent3="accent3" accent4="accent4" accent5="accent5" accent6="accent6" hlink="hlink" folHlink="folHlink"/>
  <p:sldLayoutIdLst>
    <p:sldLayoutId id="214748370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80000"/>
        <a:buFont typeface="Wingdings" panose="05000000000000000000"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80000"/>
        <a:buFont typeface="Wingdings" panose="05000000000000000000" pitchFamily="2" charset="2"/>
        <a:buChar char="l"/>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hlink"/>
        </a:buClr>
        <a:buSzPct val="80000"/>
        <a:buFont typeface="Wingdings" panose="05000000000000000000"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4C64C8E-25E0-7703-0C3A-E805C85836FD}"/>
              </a:ext>
            </a:extLst>
          </p:cNvPr>
          <p:cNvSpPr>
            <a:spLocks noGrp="1" noChangeArrowheads="1"/>
          </p:cNvSpPr>
          <p:nvPr>
            <p:ph type="ctrTitle"/>
          </p:nvPr>
        </p:nvSpPr>
        <p:spPr/>
        <p:txBody>
          <a:bodyPr/>
          <a:lstStyle/>
          <a:p>
            <a:pPr eaLnBrk="1" hangingPunct="1">
              <a:defRPr/>
            </a:pPr>
            <a:r>
              <a:rPr lang="en-US"/>
              <a:t>Curves-Adrenergic System</a:t>
            </a:r>
          </a:p>
        </p:txBody>
      </p:sp>
      <p:sp>
        <p:nvSpPr>
          <p:cNvPr id="2051" name="Rectangle 3">
            <a:extLst>
              <a:ext uri="{FF2B5EF4-FFF2-40B4-BE49-F238E27FC236}">
                <a16:creationId xmlns:a16="http://schemas.microsoft.com/office/drawing/2014/main" id="{5A0F85C1-311B-9933-0136-5745EE441208}"/>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6563454E-1ECB-46A4-7705-4D193C12260C}"/>
              </a:ext>
            </a:extLst>
          </p:cNvPr>
          <p:cNvSpPr>
            <a:spLocks noGrp="1" noChangeArrowheads="1"/>
          </p:cNvSpPr>
          <p:nvPr>
            <p:ph type="body" idx="1"/>
          </p:nvPr>
        </p:nvSpPr>
        <p:spPr>
          <a:xfrm>
            <a:off x="457200" y="957263"/>
            <a:ext cx="8229600" cy="4464050"/>
          </a:xfrm>
        </p:spPr>
        <p:txBody>
          <a:bodyPr/>
          <a:lstStyle/>
          <a:p>
            <a:pPr marL="609600" indent="-609600" eaLnBrk="1" hangingPunct="1">
              <a:lnSpc>
                <a:spcPct val="80000"/>
              </a:lnSpc>
              <a:buFont typeface="Wingdings" panose="05000000000000000000" pitchFamily="2" charset="2"/>
              <a:buNone/>
              <a:defRPr/>
            </a:pPr>
            <a:r>
              <a:rPr lang="en-US" sz="2800" dirty="0">
                <a:solidFill>
                  <a:srgbClr val="FFFF00"/>
                </a:solidFill>
              </a:rPr>
              <a:t>If the animal had been previously </a:t>
            </a:r>
            <a:r>
              <a:rPr lang="en-US" sz="2800" dirty="0" err="1">
                <a:solidFill>
                  <a:srgbClr val="FFFF00"/>
                </a:solidFill>
              </a:rPr>
              <a:t>vagotomized</a:t>
            </a:r>
            <a:r>
              <a:rPr lang="en-US" sz="2800" dirty="0">
                <a:solidFill>
                  <a:srgbClr val="FFFF00"/>
                </a:solidFill>
              </a:rPr>
              <a:t>, </a:t>
            </a:r>
            <a:r>
              <a:rPr lang="en-US" sz="2800" dirty="0" err="1">
                <a:solidFill>
                  <a:srgbClr val="FFFF00"/>
                </a:solidFill>
              </a:rPr>
              <a:t>norepinephrine</a:t>
            </a:r>
            <a:r>
              <a:rPr lang="en-US" sz="2800" dirty="0">
                <a:solidFill>
                  <a:srgbClr val="FFFF00"/>
                </a:solidFill>
              </a:rPr>
              <a:t> would have produced an increase in heart rate instead of a decrease. Such an effect would be a manifestation of:</a:t>
            </a:r>
          </a:p>
          <a:p>
            <a:pPr marL="609600" indent="-609600" eaLnBrk="1" hangingPunct="1">
              <a:lnSpc>
                <a:spcPct val="80000"/>
              </a:lnSpc>
              <a:buFont typeface="Wingdings" panose="05000000000000000000" pitchFamily="2" charset="2"/>
              <a:buAutoNum type="alphaLcPeriod"/>
              <a:defRPr/>
            </a:pPr>
            <a:r>
              <a:rPr lang="en-US" sz="2800" b="1" dirty="0">
                <a:sym typeface="Symbol" pitchFamily="18" charset="2"/>
              </a:rPr>
              <a:t></a:t>
            </a:r>
            <a:r>
              <a:rPr lang="en-US" sz="2800" dirty="0"/>
              <a:t> receptors stimulation induced by </a:t>
            </a:r>
            <a:r>
              <a:rPr lang="en-US" sz="2800" dirty="0" err="1"/>
              <a:t>norepinephrine</a:t>
            </a:r>
            <a:r>
              <a:rPr lang="en-US" sz="2800" dirty="0"/>
              <a:t>. </a:t>
            </a:r>
          </a:p>
          <a:p>
            <a:pPr marL="609600" indent="-609600" eaLnBrk="1" hangingPunct="1">
              <a:lnSpc>
                <a:spcPct val="80000"/>
              </a:lnSpc>
              <a:buFont typeface="Wingdings" panose="05000000000000000000" pitchFamily="2" charset="2"/>
              <a:buAutoNum type="alphaLcPeriod"/>
              <a:defRPr/>
            </a:pPr>
            <a:r>
              <a:rPr lang="en-US" sz="2800" dirty="0"/>
              <a:t>A reflex increase in sympathetic activity.</a:t>
            </a:r>
          </a:p>
          <a:p>
            <a:pPr marL="609600" indent="-609600" eaLnBrk="1" hangingPunct="1">
              <a:lnSpc>
                <a:spcPct val="80000"/>
              </a:lnSpc>
              <a:buFont typeface="Wingdings" panose="05000000000000000000" pitchFamily="2" charset="2"/>
              <a:buAutoNum type="alphaLcPeriod"/>
              <a:defRPr/>
            </a:pPr>
            <a:r>
              <a:rPr lang="en-US" sz="2800" dirty="0"/>
              <a:t>β-2 receptors stimulation induced by </a:t>
            </a:r>
            <a:r>
              <a:rPr lang="en-US" sz="2800" dirty="0" err="1"/>
              <a:t>norepinephrine</a:t>
            </a:r>
            <a:r>
              <a:rPr lang="en-US" sz="2800" dirty="0"/>
              <a:t>.</a:t>
            </a:r>
          </a:p>
          <a:p>
            <a:pPr marL="609600" indent="-609600" eaLnBrk="1" hangingPunct="1">
              <a:lnSpc>
                <a:spcPct val="80000"/>
              </a:lnSpc>
              <a:buFont typeface="Wingdings" panose="05000000000000000000" pitchFamily="2" charset="2"/>
              <a:buAutoNum type="alphaLcPeriod"/>
              <a:defRPr/>
            </a:pPr>
            <a:r>
              <a:rPr lang="en-US" sz="2800" dirty="0"/>
              <a:t>β-1 receptors stimulation induced by </a:t>
            </a:r>
            <a:r>
              <a:rPr lang="en-US" sz="2800" dirty="0" err="1"/>
              <a:t>norepinephrine</a:t>
            </a:r>
            <a:r>
              <a:rPr lang="en-US" sz="2800" dirty="0"/>
              <a:t>.</a:t>
            </a:r>
          </a:p>
        </p:txBody>
      </p:sp>
      <p:sp>
        <p:nvSpPr>
          <p:cNvPr id="13316" name="Text Box 4">
            <a:extLst>
              <a:ext uri="{FF2B5EF4-FFF2-40B4-BE49-F238E27FC236}">
                <a16:creationId xmlns:a16="http://schemas.microsoft.com/office/drawing/2014/main" id="{7F94F6F4-FDD1-5003-ED1E-E03397993B20}"/>
              </a:ext>
            </a:extLst>
          </p:cNvPr>
          <p:cNvSpPr txBox="1">
            <a:spLocks noChangeArrowheads="1"/>
          </p:cNvSpPr>
          <p:nvPr/>
        </p:nvSpPr>
        <p:spPr bwMode="auto">
          <a:xfrm>
            <a:off x="971550" y="5494338"/>
            <a:ext cx="662463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Only foil “d” is correct:</a:t>
            </a:r>
            <a:r>
              <a:rPr lang="en-US" altLang="en-US" sz="2000">
                <a:solidFill>
                  <a:srgbClr val="00FF00"/>
                </a:solidFill>
              </a:rPr>
              <a:t> The heart contains both β-1 (80%) and β-2 (20%); however, norepinephrine stimulates only β-1 adrenoceptors.</a:t>
            </a:r>
          </a:p>
        </p:txBody>
      </p:sp>
      <p:sp>
        <p:nvSpPr>
          <p:cNvPr id="3" name="Title 2">
            <a:extLst>
              <a:ext uri="{FF2B5EF4-FFF2-40B4-BE49-F238E27FC236}">
                <a16:creationId xmlns:a16="http://schemas.microsoft.com/office/drawing/2014/main" id="{233F3E59-6F88-D7B4-95A7-ED9F8630FDDE}"/>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dissolve">
                                      <p:cBhvr>
                                        <p:cTn id="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656FFECE-81B4-A882-65F5-A9DB9258F264}"/>
              </a:ext>
            </a:extLst>
          </p:cNvPr>
          <p:cNvSpPr>
            <a:spLocks noGrp="1" noChangeArrowheads="1"/>
          </p:cNvSpPr>
          <p:nvPr>
            <p:ph type="body" idx="1"/>
          </p:nvPr>
        </p:nvSpPr>
        <p:spPr>
          <a:xfrm>
            <a:off x="0" y="1428750"/>
            <a:ext cx="9144000" cy="3390900"/>
          </a:xfrm>
        </p:spPr>
        <p:txBody>
          <a:bodyPr/>
          <a:lstStyle/>
          <a:p>
            <a:pPr marL="609600" indent="-609600" eaLnBrk="1" hangingPunct="1">
              <a:lnSpc>
                <a:spcPct val="90000"/>
              </a:lnSpc>
              <a:buFont typeface="Wingdings" panose="05000000000000000000" pitchFamily="2" charset="2"/>
              <a:buNone/>
              <a:defRPr/>
            </a:pPr>
            <a:r>
              <a:rPr lang="en-US" sz="2400" dirty="0">
                <a:solidFill>
                  <a:srgbClr val="FFFF00"/>
                </a:solidFill>
              </a:rPr>
              <a:t>A sufficiently small dose of epinephrine will produce a decrease in mean BP. What will happen with administration of a comparably small dose of </a:t>
            </a:r>
            <a:r>
              <a:rPr lang="en-US" sz="2400" dirty="0" err="1">
                <a:solidFill>
                  <a:srgbClr val="FFFF00"/>
                </a:solidFill>
              </a:rPr>
              <a:t>norepinephrine</a:t>
            </a:r>
            <a:r>
              <a:rPr lang="en-US" sz="2400" dirty="0">
                <a:solidFill>
                  <a:srgbClr val="FFFF00"/>
                </a:solidFill>
              </a:rPr>
              <a:t>?</a:t>
            </a:r>
          </a:p>
          <a:p>
            <a:pPr marL="609600" indent="-609600" eaLnBrk="1" hangingPunct="1">
              <a:lnSpc>
                <a:spcPct val="90000"/>
              </a:lnSpc>
              <a:buFont typeface="Wingdings" panose="05000000000000000000" pitchFamily="2" charset="2"/>
              <a:buAutoNum type="arabicPeriod"/>
              <a:defRPr/>
            </a:pPr>
            <a:r>
              <a:rPr lang="en-US" sz="2400" dirty="0"/>
              <a:t>There will be a decrease in mean BP similar to epinephrine.</a:t>
            </a:r>
          </a:p>
          <a:p>
            <a:pPr marL="609600" indent="-609600" eaLnBrk="1" hangingPunct="1">
              <a:lnSpc>
                <a:spcPct val="90000"/>
              </a:lnSpc>
              <a:buFont typeface="Wingdings" panose="05000000000000000000" pitchFamily="2" charset="2"/>
              <a:buAutoNum type="arabicPeriod"/>
              <a:defRPr/>
            </a:pPr>
            <a:r>
              <a:rPr lang="en-US" sz="2400" dirty="0"/>
              <a:t>The mean BP would probably increase.</a:t>
            </a:r>
          </a:p>
          <a:p>
            <a:pPr marL="609600" indent="-609600" eaLnBrk="1" hangingPunct="1">
              <a:lnSpc>
                <a:spcPct val="90000"/>
              </a:lnSpc>
              <a:buFont typeface="Wingdings" panose="05000000000000000000" pitchFamily="2" charset="2"/>
              <a:buAutoNum type="arabicPeriod"/>
              <a:defRPr/>
            </a:pPr>
            <a:r>
              <a:rPr lang="en-US" sz="2400" dirty="0"/>
              <a:t>There will be a greater decrease in mean BP than with epinephrine.</a:t>
            </a:r>
          </a:p>
          <a:p>
            <a:pPr marL="609600" indent="-609600" eaLnBrk="1" hangingPunct="1">
              <a:lnSpc>
                <a:spcPct val="90000"/>
              </a:lnSpc>
              <a:buFont typeface="Wingdings" panose="05000000000000000000" pitchFamily="2" charset="2"/>
              <a:buAutoNum type="arabicPeriod"/>
              <a:defRPr/>
            </a:pPr>
            <a:r>
              <a:rPr lang="en-US" sz="2400" dirty="0"/>
              <a:t>The dose will primarily stimulate β-2 receptors.</a:t>
            </a:r>
          </a:p>
        </p:txBody>
      </p:sp>
      <p:sp>
        <p:nvSpPr>
          <p:cNvPr id="14340" name="Text Box 4">
            <a:extLst>
              <a:ext uri="{FF2B5EF4-FFF2-40B4-BE49-F238E27FC236}">
                <a16:creationId xmlns:a16="http://schemas.microsoft.com/office/drawing/2014/main" id="{0A723B4E-14DA-3CD9-27F5-69047120F5A5}"/>
              </a:ext>
            </a:extLst>
          </p:cNvPr>
          <p:cNvSpPr txBox="1">
            <a:spLocks noChangeArrowheads="1"/>
          </p:cNvSpPr>
          <p:nvPr/>
        </p:nvSpPr>
        <p:spPr bwMode="auto">
          <a:xfrm>
            <a:off x="611188" y="4568825"/>
            <a:ext cx="7993062"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en-US" altLang="en-US" sz="1800" b="1">
                <a:solidFill>
                  <a:srgbClr val="00FF00"/>
                </a:solidFill>
              </a:rPr>
              <a:t>The correct answer is b.</a:t>
            </a:r>
            <a:endParaRPr lang="en-US" altLang="en-US" sz="1800">
              <a:solidFill>
                <a:srgbClr val="00FF00"/>
              </a:solidFill>
            </a:endParaRPr>
          </a:p>
          <a:p>
            <a:pPr eaLnBrk="1" hangingPunct="1">
              <a:spcBef>
                <a:spcPct val="0"/>
              </a:spcBef>
              <a:buClrTx/>
              <a:buSzTx/>
              <a:buFontTx/>
              <a:buNone/>
            </a:pPr>
            <a:r>
              <a:rPr lang="en-US" altLang="en-US" sz="1800">
                <a:solidFill>
                  <a:srgbClr val="00FF00"/>
                </a:solidFill>
              </a:rPr>
              <a:t>There is no “low dose” effect with norepinephrine. That dip which you saw in the graph of epinephrine is a result of the “low dose” effect of epinephrine. That is, because the blood concentration of epinephrine is being reduced by reuptake and metabolism, the concentration the receptors are exposed to becomes so small that we see a predominant β-2 effect on the blood pressure. We do not see this with norepinephrine because the drug has little or no effect on β -2 receptors.</a:t>
            </a:r>
          </a:p>
        </p:txBody>
      </p:sp>
      <p:sp>
        <p:nvSpPr>
          <p:cNvPr id="3" name="Title 2">
            <a:extLst>
              <a:ext uri="{FF2B5EF4-FFF2-40B4-BE49-F238E27FC236}">
                <a16:creationId xmlns:a16="http://schemas.microsoft.com/office/drawing/2014/main" id="{DD08C4BE-1647-CE06-94AB-5D3C5355B738}"/>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dissolve">
                                      <p:cBhvr>
                                        <p:cTn id="7"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9B08BC8-7502-4F10-8E52-A59397658478}"/>
              </a:ext>
            </a:extLst>
          </p:cNvPr>
          <p:cNvSpPr>
            <a:spLocks noGrp="1" noChangeArrowheads="1"/>
          </p:cNvSpPr>
          <p:nvPr>
            <p:ph type="title"/>
          </p:nvPr>
        </p:nvSpPr>
        <p:spPr>
          <a:xfrm>
            <a:off x="428625" y="357188"/>
            <a:ext cx="8229600" cy="836612"/>
          </a:xfrm>
        </p:spPr>
        <p:txBody>
          <a:bodyPr/>
          <a:lstStyle/>
          <a:p>
            <a:pPr eaLnBrk="1" hangingPunct="1">
              <a:defRPr/>
            </a:pPr>
            <a:r>
              <a:rPr lang="en-US" sz="2400" b="1" dirty="0"/>
              <a:t>This is the effect of</a:t>
            </a:r>
            <a:br>
              <a:rPr lang="en-US" sz="2400" b="1" dirty="0"/>
            </a:br>
            <a:br>
              <a:rPr lang="en-US" sz="2400" b="1" dirty="0"/>
            </a:br>
            <a:r>
              <a:rPr lang="en-US" sz="2400" b="1" dirty="0">
                <a:solidFill>
                  <a:srgbClr val="FFFF00"/>
                </a:solidFill>
              </a:rPr>
              <a:t> </a:t>
            </a:r>
            <a:r>
              <a:rPr lang="en-US" sz="2400" b="1" dirty="0" err="1">
                <a:solidFill>
                  <a:srgbClr val="FFFF00"/>
                </a:solidFill>
              </a:rPr>
              <a:t>Isoproterenol</a:t>
            </a:r>
            <a:r>
              <a:rPr lang="en-US" sz="2400" b="1" dirty="0">
                <a:solidFill>
                  <a:srgbClr val="FFFF00"/>
                </a:solidFill>
              </a:rPr>
              <a:t> HCI  1 </a:t>
            </a:r>
            <a:r>
              <a:rPr lang="en-US" sz="2400" b="1" dirty="0" err="1">
                <a:solidFill>
                  <a:srgbClr val="FFFF00"/>
                </a:solidFill>
              </a:rPr>
              <a:t>μg</a:t>
            </a:r>
            <a:r>
              <a:rPr lang="en-US" sz="2400" b="1" dirty="0">
                <a:solidFill>
                  <a:srgbClr val="FFFF00"/>
                </a:solidFill>
              </a:rPr>
              <a:t> /kg</a:t>
            </a:r>
          </a:p>
        </p:txBody>
      </p:sp>
      <p:pic>
        <p:nvPicPr>
          <p:cNvPr id="14339" name="Picture 5">
            <a:extLst>
              <a:ext uri="{FF2B5EF4-FFF2-40B4-BE49-F238E27FC236}">
                <a16:creationId xmlns:a16="http://schemas.microsoft.com/office/drawing/2014/main" id="{3899180B-678F-6903-9F8C-42B4C66AFF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971" t="7010" r="929" b="2551"/>
          <a:stretch>
            <a:fillRect/>
          </a:stretch>
        </p:blipFill>
        <p:spPr bwMode="auto">
          <a:xfrm>
            <a:off x="2071688" y="1928813"/>
            <a:ext cx="4903787"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a:extLst>
              <a:ext uri="{FF2B5EF4-FFF2-40B4-BE49-F238E27FC236}">
                <a16:creationId xmlns:a16="http://schemas.microsoft.com/office/drawing/2014/main" id="{AFF17FE6-96C9-7930-A5E2-D19C3A828C4F}"/>
              </a:ext>
            </a:extLst>
          </p:cNvPr>
          <p:cNvSpPr>
            <a:spLocks noGrp="1" noChangeArrowheads="1"/>
          </p:cNvSpPr>
          <p:nvPr>
            <p:ph type="body" idx="1"/>
          </p:nvPr>
        </p:nvSpPr>
        <p:spPr>
          <a:xfrm>
            <a:off x="1357313" y="1052513"/>
            <a:ext cx="7329487" cy="3889375"/>
          </a:xfrm>
        </p:spPr>
        <p:txBody>
          <a:bodyPr/>
          <a:lstStyle/>
          <a:p>
            <a:pPr marL="609600" indent="-609600" eaLnBrk="1" hangingPunct="1">
              <a:lnSpc>
                <a:spcPct val="90000"/>
              </a:lnSpc>
              <a:buFont typeface="Wingdings" panose="05000000000000000000" pitchFamily="2" charset="2"/>
              <a:buNone/>
              <a:defRPr/>
            </a:pPr>
            <a:r>
              <a:rPr lang="en-US" sz="2400" dirty="0">
                <a:solidFill>
                  <a:srgbClr val="FFFF00"/>
                </a:solidFill>
              </a:rPr>
              <a:t>What would you expect the mean BP to be after administration of </a:t>
            </a:r>
            <a:r>
              <a:rPr lang="en-US" sz="2400" dirty="0" err="1">
                <a:solidFill>
                  <a:srgbClr val="FFFF00"/>
                </a:solidFill>
              </a:rPr>
              <a:t>isoproterenol</a:t>
            </a:r>
            <a:r>
              <a:rPr lang="en-US" sz="2400" dirty="0">
                <a:solidFill>
                  <a:srgbClr val="FFFF00"/>
                </a:solidFill>
              </a:rPr>
              <a:t>?</a:t>
            </a:r>
          </a:p>
          <a:p>
            <a:pPr marL="609600" indent="-609600" eaLnBrk="1" hangingPunct="1">
              <a:lnSpc>
                <a:spcPct val="90000"/>
              </a:lnSpc>
              <a:buFont typeface="Wingdings" panose="05000000000000000000" pitchFamily="2" charset="2"/>
              <a:buAutoNum type="alphaLcPeriod"/>
              <a:defRPr/>
            </a:pPr>
            <a:r>
              <a:rPr lang="en-US" sz="2400" dirty="0"/>
              <a:t>The same or slightly higher </a:t>
            </a:r>
          </a:p>
          <a:p>
            <a:pPr marL="609600" indent="-609600" eaLnBrk="1" hangingPunct="1">
              <a:lnSpc>
                <a:spcPct val="90000"/>
              </a:lnSpc>
              <a:buFont typeface="Wingdings" panose="05000000000000000000" pitchFamily="2" charset="2"/>
              <a:buAutoNum type="alphaLcPeriod"/>
              <a:defRPr/>
            </a:pPr>
            <a:r>
              <a:rPr lang="en-US" sz="2400" dirty="0"/>
              <a:t>lower</a:t>
            </a:r>
          </a:p>
          <a:p>
            <a:pPr marL="609600" indent="-609600" eaLnBrk="1" hangingPunct="1">
              <a:lnSpc>
                <a:spcPct val="90000"/>
              </a:lnSpc>
              <a:buFont typeface="Wingdings" panose="05000000000000000000" pitchFamily="2" charset="2"/>
              <a:buAutoNum type="alphaLcPeriod"/>
              <a:defRPr/>
            </a:pPr>
            <a:r>
              <a:rPr lang="en-US" sz="2400" dirty="0"/>
              <a:t>Unchanged</a:t>
            </a:r>
          </a:p>
          <a:p>
            <a:pPr marL="609600" indent="-609600" eaLnBrk="1" hangingPunct="1">
              <a:lnSpc>
                <a:spcPct val="90000"/>
              </a:lnSpc>
              <a:buFont typeface="Wingdings" panose="05000000000000000000" pitchFamily="2" charset="2"/>
              <a:buAutoNum type="alphaLcPeriod"/>
              <a:defRPr/>
            </a:pPr>
            <a:r>
              <a:rPr lang="en-US" sz="2400" dirty="0"/>
              <a:t>Much higher</a:t>
            </a:r>
          </a:p>
          <a:p>
            <a:pPr marL="609600" indent="-609600" eaLnBrk="1" hangingPunct="1">
              <a:lnSpc>
                <a:spcPct val="90000"/>
              </a:lnSpc>
              <a:buFont typeface="Wingdings" panose="05000000000000000000" pitchFamily="2" charset="2"/>
              <a:buAutoNum type="alphaLcPeriod"/>
              <a:defRPr/>
            </a:pPr>
            <a:r>
              <a:rPr lang="en-US" sz="2400" dirty="0"/>
              <a:t>None of the above</a:t>
            </a:r>
          </a:p>
        </p:txBody>
      </p:sp>
      <p:sp>
        <p:nvSpPr>
          <p:cNvPr id="15364" name="Text Box 4">
            <a:extLst>
              <a:ext uri="{FF2B5EF4-FFF2-40B4-BE49-F238E27FC236}">
                <a16:creationId xmlns:a16="http://schemas.microsoft.com/office/drawing/2014/main" id="{1A11A870-692B-016F-3FB8-54F44EAC4B51}"/>
              </a:ext>
            </a:extLst>
          </p:cNvPr>
          <p:cNvSpPr txBox="1">
            <a:spLocks noChangeArrowheads="1"/>
          </p:cNvSpPr>
          <p:nvPr/>
        </p:nvSpPr>
        <p:spPr bwMode="auto">
          <a:xfrm>
            <a:off x="468313" y="4941888"/>
            <a:ext cx="82804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1800" b="1">
                <a:solidFill>
                  <a:srgbClr val="00FF00"/>
                </a:solidFill>
              </a:rPr>
              <a:t>The answer is b. </a:t>
            </a:r>
            <a:r>
              <a:rPr lang="en-US" altLang="en-US" sz="1800">
                <a:solidFill>
                  <a:srgbClr val="00FF00"/>
                </a:solidFill>
              </a:rPr>
              <a:t>Cardiac output is increased due to the positive inotropic and chronotropic effects of the drug. An increased cardiac output is generally able to cause an increased systolic pressure. However, there is a very strong effect of β -2 receptor activation. The β -2 effect of the drug causes a marked decrease in the diastolic blood pressure blood pressure and the net effect is a fall in the mean blood pressure.</a:t>
            </a:r>
          </a:p>
        </p:txBody>
      </p:sp>
      <p:sp>
        <p:nvSpPr>
          <p:cNvPr id="3" name="Title 2">
            <a:extLst>
              <a:ext uri="{FF2B5EF4-FFF2-40B4-BE49-F238E27FC236}">
                <a16:creationId xmlns:a16="http://schemas.microsoft.com/office/drawing/2014/main" id="{FC13EF25-CFB2-851F-1FA0-88FF1EDA8BBB}"/>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dissolve">
                                      <p:cBhvr>
                                        <p:cTn id="7"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61CBA83B-6555-5AE1-559E-5683311F6DDE}"/>
              </a:ext>
            </a:extLst>
          </p:cNvPr>
          <p:cNvSpPr>
            <a:spLocks noGrp="1" noChangeArrowheads="1"/>
          </p:cNvSpPr>
          <p:nvPr>
            <p:ph type="body" idx="1"/>
          </p:nvPr>
        </p:nvSpPr>
        <p:spPr/>
        <p:txBody>
          <a:bodyPr/>
          <a:lstStyle/>
          <a:p>
            <a:pPr marL="609600" indent="-609600" eaLnBrk="1" hangingPunct="1">
              <a:buFont typeface="Wingdings" panose="05000000000000000000" pitchFamily="2" charset="2"/>
              <a:buNone/>
              <a:defRPr/>
            </a:pPr>
            <a:r>
              <a:rPr lang="en-US">
                <a:solidFill>
                  <a:srgbClr val="FFFF00"/>
                </a:solidFill>
              </a:rPr>
              <a:t>Other actions of isoproterenol include:</a:t>
            </a:r>
          </a:p>
          <a:p>
            <a:pPr marL="990600" lvl="1" indent="-533400" eaLnBrk="1" hangingPunct="1">
              <a:buFont typeface="Wingdings" panose="05000000000000000000" pitchFamily="2" charset="2"/>
              <a:buAutoNum type="alphaLcPeriod"/>
              <a:defRPr/>
            </a:pPr>
            <a:r>
              <a:rPr lang="en-US"/>
              <a:t>Bronchodilation.</a:t>
            </a:r>
          </a:p>
          <a:p>
            <a:pPr marL="990600" lvl="1" indent="-533400" eaLnBrk="1" hangingPunct="1">
              <a:buFont typeface="Wingdings" panose="05000000000000000000" pitchFamily="2" charset="2"/>
              <a:buAutoNum type="alphaLcPeriod"/>
              <a:defRPr/>
            </a:pPr>
            <a:r>
              <a:rPr lang="en-US"/>
              <a:t>Decreased uterine tone.</a:t>
            </a:r>
          </a:p>
          <a:p>
            <a:pPr marL="990600" lvl="1" indent="-533400" eaLnBrk="1" hangingPunct="1">
              <a:buFont typeface="Wingdings" panose="05000000000000000000" pitchFamily="2" charset="2"/>
              <a:buAutoNum type="alphaLcPeriod"/>
              <a:defRPr/>
            </a:pPr>
            <a:r>
              <a:rPr lang="en-US"/>
              <a:t>Decreased GI motility.</a:t>
            </a:r>
          </a:p>
          <a:p>
            <a:pPr marL="990600" lvl="1" indent="-533400" eaLnBrk="1" hangingPunct="1">
              <a:buFont typeface="Wingdings" panose="05000000000000000000" pitchFamily="2" charset="2"/>
              <a:buAutoNum type="alphaLcPeriod"/>
              <a:defRPr/>
            </a:pPr>
            <a:r>
              <a:rPr lang="en-US"/>
              <a:t>Increase in plasma free fatty acids.</a:t>
            </a:r>
          </a:p>
          <a:p>
            <a:pPr marL="609600" indent="-609600" eaLnBrk="1" hangingPunct="1">
              <a:defRPr/>
            </a:pPr>
            <a:endParaRPr lang="en-US"/>
          </a:p>
        </p:txBody>
      </p:sp>
      <p:sp>
        <p:nvSpPr>
          <p:cNvPr id="17412" name="Text Box 4">
            <a:extLst>
              <a:ext uri="{FF2B5EF4-FFF2-40B4-BE49-F238E27FC236}">
                <a16:creationId xmlns:a16="http://schemas.microsoft.com/office/drawing/2014/main" id="{934A9CF9-8029-51CD-A61D-E1BF1D9917E5}"/>
              </a:ext>
            </a:extLst>
          </p:cNvPr>
          <p:cNvSpPr txBox="1">
            <a:spLocks noChangeArrowheads="1"/>
          </p:cNvSpPr>
          <p:nvPr/>
        </p:nvSpPr>
        <p:spPr bwMode="auto">
          <a:xfrm>
            <a:off x="900113" y="4868863"/>
            <a:ext cx="67675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a:solidFill>
                  <a:srgbClr val="00FF00"/>
                </a:solidFill>
              </a:rPr>
              <a:t>All foils are correct. </a:t>
            </a:r>
          </a:p>
        </p:txBody>
      </p:sp>
      <p:sp>
        <p:nvSpPr>
          <p:cNvPr id="3" name="Title 2">
            <a:extLst>
              <a:ext uri="{FF2B5EF4-FFF2-40B4-BE49-F238E27FC236}">
                <a16:creationId xmlns:a16="http://schemas.microsoft.com/office/drawing/2014/main" id="{8B16CEB4-1D83-94A8-3229-2704D5441561}"/>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dissolve">
                                      <p:cBhvr>
                                        <p:cTn id="7"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64E9EEB-7BD5-6184-A165-A1904BA27709}"/>
              </a:ext>
            </a:extLst>
          </p:cNvPr>
          <p:cNvSpPr>
            <a:spLocks noGrp="1" noChangeArrowheads="1"/>
          </p:cNvSpPr>
          <p:nvPr>
            <p:ph type="title"/>
          </p:nvPr>
        </p:nvSpPr>
        <p:spPr>
          <a:xfrm>
            <a:off x="142875" y="277813"/>
            <a:ext cx="8858250" cy="1139825"/>
          </a:xfrm>
        </p:spPr>
        <p:txBody>
          <a:bodyPr/>
          <a:lstStyle/>
          <a:p>
            <a:pPr eaLnBrk="1" hangingPunct="1">
              <a:defRPr/>
            </a:pPr>
            <a:r>
              <a:rPr lang="en-US" sz="2400" b="1" dirty="0"/>
              <a:t>We now proceed to the administration of our next drug, </a:t>
            </a:r>
            <a:r>
              <a:rPr lang="en-US" sz="2400" b="1" dirty="0" err="1">
                <a:solidFill>
                  <a:srgbClr val="FFFF00"/>
                </a:solidFill>
              </a:rPr>
              <a:t>Phentolamine</a:t>
            </a:r>
            <a:r>
              <a:rPr lang="en-US" sz="2400" b="1" dirty="0">
                <a:solidFill>
                  <a:srgbClr val="FFFF00"/>
                </a:solidFill>
              </a:rPr>
              <a:t> HCI, 2 mg/kg</a:t>
            </a:r>
            <a:endParaRPr lang="en-US" sz="2400" dirty="0"/>
          </a:p>
        </p:txBody>
      </p:sp>
      <p:pic>
        <p:nvPicPr>
          <p:cNvPr id="17411" name="Picture 5">
            <a:extLst>
              <a:ext uri="{FF2B5EF4-FFF2-40B4-BE49-F238E27FC236}">
                <a16:creationId xmlns:a16="http://schemas.microsoft.com/office/drawing/2014/main" id="{A6B925DC-A3EE-7104-7577-34CC60FFE8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698" t="7033" r="1553" b="3503"/>
          <a:stretch>
            <a:fillRect/>
          </a:stretch>
        </p:blipFill>
        <p:spPr bwMode="auto">
          <a:xfrm>
            <a:off x="1857375" y="1643063"/>
            <a:ext cx="5143500" cy="474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4CD53946-232B-4DB3-39AD-AB9362F88AFA}"/>
              </a:ext>
            </a:extLst>
          </p:cNvPr>
          <p:cNvSpPr>
            <a:spLocks noGrp="1" noChangeArrowheads="1"/>
          </p:cNvSpPr>
          <p:nvPr>
            <p:ph type="body" idx="1"/>
          </p:nvPr>
        </p:nvSpPr>
        <p:spPr>
          <a:xfrm>
            <a:off x="1714500" y="1600200"/>
            <a:ext cx="6972300" cy="4530725"/>
          </a:xfrm>
        </p:spPr>
        <p:txBody>
          <a:bodyPr/>
          <a:lstStyle/>
          <a:p>
            <a:pPr marL="609600" indent="-609600" eaLnBrk="1" hangingPunct="1">
              <a:lnSpc>
                <a:spcPct val="90000"/>
              </a:lnSpc>
              <a:buFont typeface="Wingdings" panose="05000000000000000000" pitchFamily="2" charset="2"/>
              <a:buNone/>
              <a:defRPr/>
            </a:pPr>
            <a:r>
              <a:rPr lang="en-US" sz="2400" dirty="0">
                <a:solidFill>
                  <a:srgbClr val="FFFF00"/>
                </a:solidFill>
              </a:rPr>
              <a:t>Which of the following is true about </a:t>
            </a:r>
            <a:r>
              <a:rPr lang="en-US" sz="2400" dirty="0" err="1">
                <a:solidFill>
                  <a:srgbClr val="FFFF00"/>
                </a:solidFill>
              </a:rPr>
              <a:t>phentolamine</a:t>
            </a:r>
            <a:r>
              <a:rPr lang="en-US" sz="2400" dirty="0">
                <a:solidFill>
                  <a:srgbClr val="FFFF00"/>
                </a:solidFill>
              </a:rPr>
              <a:t>?</a:t>
            </a:r>
          </a:p>
          <a:p>
            <a:pPr marL="990600" lvl="1" indent="-533400" eaLnBrk="1" hangingPunct="1">
              <a:lnSpc>
                <a:spcPct val="90000"/>
              </a:lnSpc>
              <a:buFont typeface="Wingdings" panose="05000000000000000000" pitchFamily="2" charset="2"/>
              <a:buAutoNum type="alphaLcPeriod"/>
              <a:defRPr/>
            </a:pPr>
            <a:r>
              <a:rPr lang="en-US" sz="2000" dirty="0" err="1"/>
              <a:t>Phentolamine</a:t>
            </a:r>
            <a:r>
              <a:rPr lang="en-US" sz="2000" dirty="0"/>
              <a:t> is a competitive </a:t>
            </a:r>
            <a:r>
              <a:rPr lang="en-US" sz="2000" dirty="0">
                <a:sym typeface="Symbol" pitchFamily="18" charset="2"/>
              </a:rPr>
              <a:t></a:t>
            </a:r>
            <a:r>
              <a:rPr lang="en-US" sz="2000" dirty="0"/>
              <a:t> receptor blocker.</a:t>
            </a:r>
          </a:p>
          <a:p>
            <a:pPr marL="990600" lvl="1" indent="-533400" eaLnBrk="1" hangingPunct="1">
              <a:lnSpc>
                <a:spcPct val="90000"/>
              </a:lnSpc>
              <a:buFont typeface="Wingdings" panose="05000000000000000000" pitchFamily="2" charset="2"/>
              <a:buAutoNum type="alphaLcPeriod"/>
              <a:defRPr/>
            </a:pPr>
            <a:r>
              <a:rPr lang="en-US" sz="2000" dirty="0" err="1"/>
              <a:t>Phentolamine</a:t>
            </a:r>
            <a:r>
              <a:rPr lang="en-US" sz="2000" dirty="0"/>
              <a:t> exerts a ‘</a:t>
            </a:r>
            <a:r>
              <a:rPr lang="en-US" sz="2000" dirty="0" err="1"/>
              <a:t>sympatholytic</a:t>
            </a:r>
            <a:r>
              <a:rPr lang="en-US" sz="2000" dirty="0"/>
              <a:t>’ effect in the heart.</a:t>
            </a:r>
          </a:p>
          <a:p>
            <a:pPr marL="990600" lvl="1" indent="-533400" eaLnBrk="1" hangingPunct="1">
              <a:lnSpc>
                <a:spcPct val="90000"/>
              </a:lnSpc>
              <a:buFont typeface="Wingdings" panose="05000000000000000000" pitchFamily="2" charset="2"/>
              <a:buAutoNum type="alphaLcPeriod"/>
              <a:defRPr/>
            </a:pPr>
            <a:r>
              <a:rPr lang="en-US" sz="2000" dirty="0"/>
              <a:t>The mean BP increased after </a:t>
            </a:r>
            <a:r>
              <a:rPr lang="en-US" sz="2000" dirty="0" err="1"/>
              <a:t>phentolamine</a:t>
            </a:r>
            <a:r>
              <a:rPr lang="en-US" sz="2000" dirty="0"/>
              <a:t> administration.</a:t>
            </a:r>
          </a:p>
          <a:p>
            <a:pPr marL="990600" lvl="1" indent="-533400" eaLnBrk="1" hangingPunct="1">
              <a:lnSpc>
                <a:spcPct val="90000"/>
              </a:lnSpc>
              <a:buFont typeface="Wingdings" panose="05000000000000000000" pitchFamily="2" charset="2"/>
              <a:buAutoNum type="alphaLcPeriod"/>
              <a:defRPr/>
            </a:pPr>
            <a:r>
              <a:rPr lang="en-US" sz="2000" dirty="0"/>
              <a:t>The pupil diameter will increase with </a:t>
            </a:r>
            <a:r>
              <a:rPr lang="en-US" sz="2000" dirty="0" err="1"/>
              <a:t>phentolamine</a:t>
            </a:r>
            <a:r>
              <a:rPr lang="en-US" sz="2000" dirty="0"/>
              <a:t>.</a:t>
            </a:r>
          </a:p>
          <a:p>
            <a:pPr marL="990600" lvl="1" indent="-533400" eaLnBrk="1" hangingPunct="1">
              <a:lnSpc>
                <a:spcPct val="90000"/>
              </a:lnSpc>
              <a:buFont typeface="Wingdings" panose="05000000000000000000" pitchFamily="2" charset="2"/>
              <a:buAutoNum type="alphaLcPeriod"/>
              <a:defRPr/>
            </a:pPr>
            <a:r>
              <a:rPr lang="en-US" sz="2000" dirty="0"/>
              <a:t>All of the above.</a:t>
            </a:r>
          </a:p>
          <a:p>
            <a:pPr marL="609600" indent="-609600" eaLnBrk="1" hangingPunct="1">
              <a:lnSpc>
                <a:spcPct val="90000"/>
              </a:lnSpc>
              <a:defRPr/>
            </a:pPr>
            <a:endParaRPr lang="en-US" sz="2400" dirty="0"/>
          </a:p>
        </p:txBody>
      </p:sp>
      <p:sp>
        <p:nvSpPr>
          <p:cNvPr id="5" name="Title 4">
            <a:extLst>
              <a:ext uri="{FF2B5EF4-FFF2-40B4-BE49-F238E27FC236}">
                <a16:creationId xmlns:a16="http://schemas.microsoft.com/office/drawing/2014/main" id="{3B6D1E4C-D31D-72A6-7260-96C8712283FA}"/>
              </a:ext>
            </a:extLst>
          </p:cNvPr>
          <p:cNvSpPr>
            <a:spLocks noGrp="1"/>
          </p:cNvSpPr>
          <p:nvPr>
            <p:ph type="title"/>
          </p:nvPr>
        </p:nvSpPr>
        <p:spPr/>
        <p:txBody>
          <a:bodyPr/>
          <a:lstStyle/>
          <a:p>
            <a:pPr>
              <a:defRPr/>
            </a:pP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2861C153-72C8-0BAD-AFB6-28A68DCC6853}"/>
              </a:ext>
            </a:extLst>
          </p:cNvPr>
          <p:cNvSpPr>
            <a:spLocks noGrp="1" noChangeArrowheads="1"/>
          </p:cNvSpPr>
          <p:nvPr>
            <p:ph type="body" idx="1"/>
          </p:nvPr>
        </p:nvSpPr>
        <p:spPr>
          <a:xfrm>
            <a:off x="428625" y="1143000"/>
            <a:ext cx="8229600" cy="4464050"/>
          </a:xfrm>
        </p:spPr>
        <p:txBody>
          <a:bodyPr/>
          <a:lstStyle/>
          <a:p>
            <a:pPr marL="609600" indent="-609600" eaLnBrk="1" hangingPunct="1">
              <a:buFont typeface="Wingdings" panose="05000000000000000000" pitchFamily="2" charset="2"/>
              <a:buNone/>
              <a:defRPr/>
            </a:pPr>
            <a:r>
              <a:rPr lang="en-US">
                <a:solidFill>
                  <a:srgbClr val="FFFF00"/>
                </a:solidFill>
              </a:rPr>
              <a:t>The widening pulse pressure accompanied by a decreased mean blood pressure can be attributed in part to:</a:t>
            </a:r>
          </a:p>
          <a:p>
            <a:pPr marL="990600" lvl="1" indent="-533400" eaLnBrk="1" hangingPunct="1">
              <a:buFont typeface="Wingdings" panose="05000000000000000000" pitchFamily="2" charset="2"/>
              <a:buAutoNum type="alphaLcPeriod"/>
              <a:defRPr/>
            </a:pPr>
            <a:r>
              <a:rPr lang="en-US"/>
              <a:t>Vasodilation due to </a:t>
            </a:r>
            <a:r>
              <a:rPr lang="en-US" b="1">
                <a:sym typeface="Symbol" pitchFamily="18" charset="2"/>
              </a:rPr>
              <a:t></a:t>
            </a:r>
            <a:r>
              <a:rPr lang="en-US"/>
              <a:t>-1 receptor blockade. </a:t>
            </a:r>
          </a:p>
          <a:p>
            <a:pPr marL="990600" lvl="1" indent="-533400" eaLnBrk="1" hangingPunct="1">
              <a:buFont typeface="Wingdings" panose="05000000000000000000" pitchFamily="2" charset="2"/>
              <a:buAutoNum type="alphaLcPeriod"/>
              <a:defRPr/>
            </a:pPr>
            <a:r>
              <a:rPr lang="en-US"/>
              <a:t>Increased parasympathetic discharge. </a:t>
            </a:r>
          </a:p>
          <a:p>
            <a:pPr marL="990600" lvl="1" indent="-533400" eaLnBrk="1" hangingPunct="1">
              <a:buFont typeface="Wingdings" panose="05000000000000000000" pitchFamily="2" charset="2"/>
              <a:buAutoNum type="alphaLcPeriod"/>
              <a:defRPr/>
            </a:pPr>
            <a:r>
              <a:rPr lang="en-US"/>
              <a:t>Decreased myocardial contractility. </a:t>
            </a:r>
          </a:p>
          <a:p>
            <a:pPr marL="990600" lvl="1" indent="-533400" eaLnBrk="1" hangingPunct="1">
              <a:buFont typeface="Wingdings" panose="05000000000000000000" pitchFamily="2" charset="2"/>
              <a:buAutoNum type="alphaLcPeriod"/>
              <a:defRPr/>
            </a:pPr>
            <a:r>
              <a:rPr lang="en-US"/>
              <a:t>Decreased HR.</a:t>
            </a:r>
          </a:p>
          <a:p>
            <a:pPr marL="990600" lvl="1" indent="-533400" eaLnBrk="1" hangingPunct="1">
              <a:buFont typeface="Wingdings" panose="05000000000000000000" pitchFamily="2" charset="2"/>
              <a:buAutoNum type="alphaLcPeriod"/>
              <a:defRPr/>
            </a:pPr>
            <a:r>
              <a:rPr lang="en-US"/>
              <a:t>All of the above.</a:t>
            </a:r>
          </a:p>
          <a:p>
            <a:pPr marL="609600" indent="-609600" eaLnBrk="1" hangingPunct="1">
              <a:buFont typeface="Wingdings" panose="05000000000000000000" pitchFamily="2" charset="2"/>
              <a:buAutoNum type="arabicPeriod"/>
              <a:defRPr/>
            </a:pPr>
            <a:endParaRPr lang="en-US"/>
          </a:p>
        </p:txBody>
      </p:sp>
      <p:sp>
        <p:nvSpPr>
          <p:cNvPr id="16388" name="Text Box 4">
            <a:extLst>
              <a:ext uri="{FF2B5EF4-FFF2-40B4-BE49-F238E27FC236}">
                <a16:creationId xmlns:a16="http://schemas.microsoft.com/office/drawing/2014/main" id="{307B3C35-E73F-90A0-9E35-F763911D82A8}"/>
              </a:ext>
            </a:extLst>
          </p:cNvPr>
          <p:cNvSpPr txBox="1">
            <a:spLocks noChangeArrowheads="1"/>
          </p:cNvSpPr>
          <p:nvPr/>
        </p:nvSpPr>
        <p:spPr bwMode="auto">
          <a:xfrm>
            <a:off x="642938" y="5214938"/>
            <a:ext cx="7848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400" b="1">
                <a:solidFill>
                  <a:srgbClr val="00FF00"/>
                </a:solidFill>
              </a:rPr>
              <a:t>Only foil “a” is correct.</a:t>
            </a:r>
            <a:r>
              <a:rPr lang="en-US" altLang="en-US" sz="2400">
                <a:solidFill>
                  <a:srgbClr val="00FF00"/>
                </a:solidFill>
              </a:rPr>
              <a:t> Phentolamine-induced hypotension leads to cardiac stimulation since it triggers reflex sympathetic activation. </a:t>
            </a:r>
          </a:p>
        </p:txBody>
      </p:sp>
      <p:sp>
        <p:nvSpPr>
          <p:cNvPr id="3" name="Title 2">
            <a:extLst>
              <a:ext uri="{FF2B5EF4-FFF2-40B4-BE49-F238E27FC236}">
                <a16:creationId xmlns:a16="http://schemas.microsoft.com/office/drawing/2014/main" id="{F68A3B4E-8B1E-3388-ADF4-C6EADCB0AAFB}"/>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dissolve">
                                      <p:cBhvr>
                                        <p:cTn id="7"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7391FB5-8174-4B6E-3BA5-85E727E03926}"/>
              </a:ext>
            </a:extLst>
          </p:cNvPr>
          <p:cNvSpPr>
            <a:spLocks noGrp="1" noChangeArrowheads="1"/>
          </p:cNvSpPr>
          <p:nvPr>
            <p:ph type="title"/>
          </p:nvPr>
        </p:nvSpPr>
        <p:spPr/>
        <p:txBody>
          <a:bodyPr/>
          <a:lstStyle/>
          <a:p>
            <a:pPr eaLnBrk="1" hangingPunct="1">
              <a:defRPr/>
            </a:pPr>
            <a:r>
              <a:rPr lang="en-US" sz="2400" b="1" dirty="0">
                <a:solidFill>
                  <a:srgbClr val="FFFF00"/>
                </a:solidFill>
              </a:rPr>
              <a:t>Epinephrine after administration the </a:t>
            </a:r>
            <a:r>
              <a:rPr lang="el-GR" sz="2400" b="1" dirty="0">
                <a:solidFill>
                  <a:srgbClr val="FFFF00"/>
                </a:solidFill>
              </a:rPr>
              <a:t>α</a:t>
            </a:r>
            <a:r>
              <a:rPr lang="en-US" sz="2400" b="1" dirty="0">
                <a:solidFill>
                  <a:srgbClr val="FFFF00"/>
                </a:solidFill>
              </a:rPr>
              <a:t>-blocker </a:t>
            </a:r>
            <a:r>
              <a:rPr lang="en-US" sz="2400" b="1" dirty="0" err="1">
                <a:solidFill>
                  <a:srgbClr val="FFFF00"/>
                </a:solidFill>
              </a:rPr>
              <a:t>phentolamine</a:t>
            </a:r>
            <a:endParaRPr lang="en-US" sz="2400" b="1" dirty="0">
              <a:solidFill>
                <a:srgbClr val="FFFF00"/>
              </a:solidFill>
            </a:endParaRPr>
          </a:p>
        </p:txBody>
      </p:sp>
      <p:pic>
        <p:nvPicPr>
          <p:cNvPr id="20483" name="Picture 5">
            <a:extLst>
              <a:ext uri="{FF2B5EF4-FFF2-40B4-BE49-F238E27FC236}">
                <a16:creationId xmlns:a16="http://schemas.microsoft.com/office/drawing/2014/main" id="{2AE580ED-A4E5-9616-9D58-41C153515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698" t="3355" r="1698" b="2679"/>
          <a:stretch>
            <a:fillRect/>
          </a:stretch>
        </p:blipFill>
        <p:spPr bwMode="auto">
          <a:xfrm>
            <a:off x="1857375" y="1643063"/>
            <a:ext cx="5214938" cy="485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id="{C56A5F90-E50A-8FF2-4B4D-382219A98605}"/>
              </a:ext>
            </a:extLst>
          </p:cNvPr>
          <p:cNvSpPr>
            <a:spLocks noGrp="1" noChangeArrowheads="1"/>
          </p:cNvSpPr>
          <p:nvPr>
            <p:ph type="body" idx="1"/>
          </p:nvPr>
        </p:nvSpPr>
        <p:spPr>
          <a:xfrm>
            <a:off x="642938" y="1571625"/>
            <a:ext cx="8143875" cy="3009900"/>
          </a:xfrm>
        </p:spPr>
        <p:txBody>
          <a:bodyPr/>
          <a:lstStyle/>
          <a:p>
            <a:pPr marL="609600" indent="-609600" eaLnBrk="1" hangingPunct="1">
              <a:lnSpc>
                <a:spcPct val="80000"/>
              </a:lnSpc>
              <a:buFont typeface="Wingdings" panose="05000000000000000000" pitchFamily="2" charset="2"/>
              <a:buNone/>
              <a:defRPr/>
            </a:pPr>
            <a:r>
              <a:rPr lang="en-US" sz="2400" dirty="0">
                <a:solidFill>
                  <a:srgbClr val="FFFF00"/>
                </a:solidFill>
              </a:rPr>
              <a:t>After administration of an </a:t>
            </a:r>
            <a:r>
              <a:rPr lang="en-US" sz="2400" b="1" dirty="0">
                <a:solidFill>
                  <a:srgbClr val="FFFF00"/>
                </a:solidFill>
                <a:sym typeface="Symbol" pitchFamily="18" charset="2"/>
              </a:rPr>
              <a:t></a:t>
            </a:r>
            <a:r>
              <a:rPr lang="en-US" sz="2400" dirty="0">
                <a:solidFill>
                  <a:srgbClr val="FFFF00"/>
                </a:solidFill>
              </a:rPr>
              <a:t> blocker, what would you expect the mean blood pressure to be on subsequent administration of epinephrine?</a:t>
            </a:r>
          </a:p>
          <a:p>
            <a:pPr marL="990600" lvl="1" indent="-533400" eaLnBrk="1" hangingPunct="1">
              <a:lnSpc>
                <a:spcPct val="80000"/>
              </a:lnSpc>
              <a:buFont typeface="Wingdings" panose="05000000000000000000" pitchFamily="2" charset="2"/>
              <a:buAutoNum type="alphaLcPeriod"/>
              <a:defRPr/>
            </a:pPr>
            <a:r>
              <a:rPr lang="en-US" sz="2000" dirty="0"/>
              <a:t>The BP would decrease due to stimulation of β-2 receptors in the blood vessels.</a:t>
            </a:r>
          </a:p>
          <a:p>
            <a:pPr marL="990600" lvl="1" indent="-533400" eaLnBrk="1" hangingPunct="1">
              <a:lnSpc>
                <a:spcPct val="80000"/>
              </a:lnSpc>
              <a:buFont typeface="Wingdings" panose="05000000000000000000" pitchFamily="2" charset="2"/>
              <a:buAutoNum type="alphaLcPeriod"/>
              <a:defRPr/>
            </a:pPr>
            <a:r>
              <a:rPr lang="en-US" sz="2000" dirty="0"/>
              <a:t>The BP would stay the same due to </a:t>
            </a:r>
            <a:r>
              <a:rPr lang="en-US" sz="2000" b="1" dirty="0">
                <a:sym typeface="Symbol" pitchFamily="18" charset="2"/>
              </a:rPr>
              <a:t></a:t>
            </a:r>
            <a:r>
              <a:rPr lang="en-US" sz="2000" dirty="0"/>
              <a:t> receptor blockade.</a:t>
            </a:r>
          </a:p>
          <a:p>
            <a:pPr marL="990600" lvl="1" indent="-533400" eaLnBrk="1" hangingPunct="1">
              <a:lnSpc>
                <a:spcPct val="80000"/>
              </a:lnSpc>
              <a:buFont typeface="Wingdings" panose="05000000000000000000" pitchFamily="2" charset="2"/>
              <a:buAutoNum type="alphaLcPeriod"/>
              <a:defRPr/>
            </a:pPr>
            <a:r>
              <a:rPr lang="en-US" sz="2000" dirty="0"/>
              <a:t>The BP would increase due to β-2 receptor stimulation.</a:t>
            </a:r>
          </a:p>
          <a:p>
            <a:pPr marL="990600" lvl="1" indent="-533400" eaLnBrk="1" hangingPunct="1">
              <a:lnSpc>
                <a:spcPct val="80000"/>
              </a:lnSpc>
              <a:buFont typeface="Wingdings" panose="05000000000000000000" pitchFamily="2" charset="2"/>
              <a:buAutoNum type="alphaLcPeriod"/>
              <a:defRPr/>
            </a:pPr>
            <a:r>
              <a:rPr lang="en-US" sz="2000" dirty="0"/>
              <a:t>The BP would increase due to </a:t>
            </a:r>
            <a:r>
              <a:rPr lang="en-US" sz="2000" b="1" dirty="0">
                <a:sym typeface="Symbol" pitchFamily="18" charset="2"/>
              </a:rPr>
              <a:t></a:t>
            </a:r>
            <a:r>
              <a:rPr lang="en-US" sz="2000" dirty="0"/>
              <a:t> receptor blockade.</a:t>
            </a:r>
          </a:p>
          <a:p>
            <a:pPr marL="990600" lvl="1" indent="-533400" eaLnBrk="1" hangingPunct="1">
              <a:lnSpc>
                <a:spcPct val="80000"/>
              </a:lnSpc>
              <a:buFont typeface="Wingdings" panose="05000000000000000000" pitchFamily="2" charset="2"/>
              <a:buAutoNum type="alphaLcPeriod"/>
              <a:defRPr/>
            </a:pPr>
            <a:r>
              <a:rPr lang="en-US" sz="2000" dirty="0"/>
              <a:t>The BP would decrease due to stimulation of β-1 receptors in the heart.</a:t>
            </a:r>
          </a:p>
          <a:p>
            <a:pPr marL="609600" indent="-609600" eaLnBrk="1" hangingPunct="1">
              <a:lnSpc>
                <a:spcPct val="80000"/>
              </a:lnSpc>
              <a:defRPr/>
            </a:pPr>
            <a:endParaRPr lang="en-US" sz="2400" dirty="0"/>
          </a:p>
        </p:txBody>
      </p:sp>
      <p:sp>
        <p:nvSpPr>
          <p:cNvPr id="19460" name="Text Box 4">
            <a:extLst>
              <a:ext uri="{FF2B5EF4-FFF2-40B4-BE49-F238E27FC236}">
                <a16:creationId xmlns:a16="http://schemas.microsoft.com/office/drawing/2014/main" id="{FA99ABAB-CCD2-65C0-BE2F-7D0651EC5150}"/>
              </a:ext>
            </a:extLst>
          </p:cNvPr>
          <p:cNvSpPr txBox="1">
            <a:spLocks noChangeArrowheads="1"/>
          </p:cNvSpPr>
          <p:nvPr/>
        </p:nvSpPr>
        <p:spPr bwMode="auto">
          <a:xfrm>
            <a:off x="611188" y="4652963"/>
            <a:ext cx="80645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400" b="1">
                <a:solidFill>
                  <a:srgbClr val="00FF00"/>
                </a:solidFill>
              </a:rPr>
              <a:t>Only foil “a” is correct:</a:t>
            </a:r>
            <a:r>
              <a:rPr lang="en-US" altLang="en-US" sz="2400">
                <a:solidFill>
                  <a:srgbClr val="00FF00"/>
                </a:solidFill>
              </a:rPr>
              <a:t> after </a:t>
            </a:r>
            <a:r>
              <a:rPr lang="en-US" altLang="en-US" sz="2400" b="1">
                <a:solidFill>
                  <a:srgbClr val="00FF00"/>
                </a:solidFill>
                <a:sym typeface="Symbol" panose="05050102010706020507" pitchFamily="18" charset="2"/>
              </a:rPr>
              <a:t></a:t>
            </a:r>
            <a:r>
              <a:rPr lang="en-US" altLang="en-US" sz="2400">
                <a:solidFill>
                  <a:srgbClr val="00FF00"/>
                </a:solidFill>
              </a:rPr>
              <a:t> receptors blockade, epinephrine acts the same as isoproterenol (isoprenaline). The phenomenon where the blood pressure decreases with a “high” dose of epinephrine, after administration of an </a:t>
            </a:r>
            <a:r>
              <a:rPr lang="en-US" altLang="en-US" sz="2400" b="1">
                <a:solidFill>
                  <a:srgbClr val="00FF00"/>
                </a:solidFill>
                <a:sym typeface="Symbol" panose="05050102010706020507" pitchFamily="18" charset="2"/>
              </a:rPr>
              <a:t></a:t>
            </a:r>
            <a:r>
              <a:rPr lang="en-US" altLang="en-US" sz="2400">
                <a:solidFill>
                  <a:srgbClr val="00FF00"/>
                </a:solidFill>
              </a:rPr>
              <a:t> blocker, is known as “epinephrine reversal”.</a:t>
            </a:r>
          </a:p>
        </p:txBody>
      </p:sp>
      <p:sp>
        <p:nvSpPr>
          <p:cNvPr id="3" name="Title 2">
            <a:extLst>
              <a:ext uri="{FF2B5EF4-FFF2-40B4-BE49-F238E27FC236}">
                <a16:creationId xmlns:a16="http://schemas.microsoft.com/office/drawing/2014/main" id="{21A87EB2-2369-6163-B37B-D2003C738D9C}"/>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dissolve">
                                      <p:cBhvr>
                                        <p:cTn id="7"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04339550-1DEE-5CB7-5BD3-9CDA34433FB0}"/>
              </a:ext>
            </a:extLst>
          </p:cNvPr>
          <p:cNvSpPr>
            <a:spLocks noGrp="1" noChangeArrowheads="1"/>
          </p:cNvSpPr>
          <p:nvPr>
            <p:ph type="body" idx="1"/>
          </p:nvPr>
        </p:nvSpPr>
        <p:spPr>
          <a:xfrm>
            <a:off x="1214438" y="1643063"/>
            <a:ext cx="6929437" cy="4530725"/>
          </a:xfrm>
        </p:spPr>
        <p:txBody>
          <a:bodyPr/>
          <a:lstStyle/>
          <a:p>
            <a:pPr marL="533400" indent="-533400" eaLnBrk="1" hangingPunct="1">
              <a:lnSpc>
                <a:spcPct val="90000"/>
              </a:lnSpc>
              <a:buFont typeface="Wingdings" panose="05000000000000000000" pitchFamily="2" charset="2"/>
              <a:buNone/>
              <a:defRPr/>
            </a:pPr>
            <a:r>
              <a:rPr lang="en-US" sz="2400" dirty="0"/>
              <a:t>Which of the following is true about epinephrine?</a:t>
            </a:r>
          </a:p>
          <a:p>
            <a:pPr marL="914400" lvl="1" indent="-457200" eaLnBrk="1" hangingPunct="1">
              <a:lnSpc>
                <a:spcPct val="90000"/>
              </a:lnSpc>
              <a:buFont typeface="Wingdings" panose="05000000000000000000" pitchFamily="2" charset="2"/>
              <a:buAutoNum type="alphaLcPeriod"/>
              <a:defRPr/>
            </a:pPr>
            <a:r>
              <a:rPr lang="en-US" sz="2400" dirty="0"/>
              <a:t>It stimulates </a:t>
            </a:r>
            <a:r>
              <a:rPr lang="en-US" sz="2400" b="1" dirty="0">
                <a:sym typeface="Symbol" pitchFamily="18" charset="2"/>
              </a:rPr>
              <a:t></a:t>
            </a:r>
            <a:r>
              <a:rPr lang="en-US" sz="2400" dirty="0"/>
              <a:t>-1 receptors.</a:t>
            </a:r>
          </a:p>
          <a:p>
            <a:pPr marL="914400" lvl="1" indent="-457200" eaLnBrk="1" hangingPunct="1">
              <a:lnSpc>
                <a:spcPct val="90000"/>
              </a:lnSpc>
              <a:buFont typeface="Wingdings" panose="05000000000000000000" pitchFamily="2" charset="2"/>
              <a:buAutoNum type="alphaLcPeriod"/>
              <a:defRPr/>
            </a:pPr>
            <a:r>
              <a:rPr lang="en-US" sz="2400" dirty="0"/>
              <a:t>It stimulates β-1 receptors.</a:t>
            </a:r>
          </a:p>
          <a:p>
            <a:pPr marL="914400" lvl="1" indent="-457200" eaLnBrk="1" hangingPunct="1">
              <a:lnSpc>
                <a:spcPct val="90000"/>
              </a:lnSpc>
              <a:buFont typeface="Wingdings" panose="05000000000000000000" pitchFamily="2" charset="2"/>
              <a:buAutoNum type="alphaLcPeriod"/>
              <a:defRPr/>
            </a:pPr>
            <a:r>
              <a:rPr lang="en-US" sz="2400" dirty="0"/>
              <a:t>It stimulates </a:t>
            </a:r>
            <a:r>
              <a:rPr lang="en-US" sz="2400" b="1" dirty="0">
                <a:sym typeface="Symbol" pitchFamily="18" charset="2"/>
              </a:rPr>
              <a:t></a:t>
            </a:r>
            <a:r>
              <a:rPr lang="en-US" sz="2400" dirty="0"/>
              <a:t>-2 receptors.</a:t>
            </a:r>
          </a:p>
          <a:p>
            <a:pPr marL="914400" lvl="1" indent="-457200" eaLnBrk="1" hangingPunct="1">
              <a:lnSpc>
                <a:spcPct val="90000"/>
              </a:lnSpc>
              <a:buFont typeface="Wingdings" panose="05000000000000000000" pitchFamily="2" charset="2"/>
              <a:buAutoNum type="alphaLcPeriod"/>
              <a:defRPr/>
            </a:pPr>
            <a:r>
              <a:rPr lang="en-US" sz="2400" dirty="0"/>
              <a:t>It stimulates β-2 receptors.</a:t>
            </a:r>
          </a:p>
          <a:p>
            <a:pPr marL="914400" lvl="1" indent="-457200" eaLnBrk="1" hangingPunct="1">
              <a:lnSpc>
                <a:spcPct val="90000"/>
              </a:lnSpc>
              <a:buFont typeface="Wingdings" panose="05000000000000000000" pitchFamily="2" charset="2"/>
              <a:buAutoNum type="alphaLcPeriod"/>
              <a:defRPr/>
            </a:pPr>
            <a:r>
              <a:rPr lang="en-US" sz="2400" dirty="0"/>
              <a:t>All of the above</a:t>
            </a:r>
          </a:p>
          <a:p>
            <a:pPr marL="533400" indent="-533400" eaLnBrk="1" hangingPunct="1">
              <a:lnSpc>
                <a:spcPct val="90000"/>
              </a:lnSpc>
              <a:defRPr/>
            </a:pPr>
            <a:endParaRPr lang="en-US" sz="2400" dirty="0"/>
          </a:p>
        </p:txBody>
      </p:sp>
      <p:sp>
        <p:nvSpPr>
          <p:cNvPr id="7173" name="Text Box 5">
            <a:extLst>
              <a:ext uri="{FF2B5EF4-FFF2-40B4-BE49-F238E27FC236}">
                <a16:creationId xmlns:a16="http://schemas.microsoft.com/office/drawing/2014/main" id="{BD17E75A-13C3-AC7D-42D7-77E45B311575}"/>
              </a:ext>
            </a:extLst>
          </p:cNvPr>
          <p:cNvSpPr txBox="1">
            <a:spLocks noChangeArrowheads="1"/>
          </p:cNvSpPr>
          <p:nvPr/>
        </p:nvSpPr>
        <p:spPr bwMode="auto">
          <a:xfrm>
            <a:off x="1116013" y="5589588"/>
            <a:ext cx="67691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50000"/>
              </a:spcBef>
              <a:buClrTx/>
              <a:buSzTx/>
              <a:buFontTx/>
              <a:buNone/>
            </a:pPr>
            <a:r>
              <a:rPr lang="en-US" altLang="en-US" sz="2000" b="1">
                <a:solidFill>
                  <a:srgbClr val="00FF00"/>
                </a:solidFill>
              </a:rPr>
              <a:t>Foil “e” is correct</a:t>
            </a:r>
            <a:r>
              <a:rPr lang="en-US" altLang="en-US" sz="2000">
                <a:solidFill>
                  <a:srgbClr val="00FF00"/>
                </a:solidFill>
              </a:rPr>
              <a:t>: epinephrine –unlike noreinehrine- stimulates all adrenoceptors. </a:t>
            </a:r>
          </a:p>
        </p:txBody>
      </p:sp>
      <p:sp>
        <p:nvSpPr>
          <p:cNvPr id="3" name="Title 2">
            <a:extLst>
              <a:ext uri="{FF2B5EF4-FFF2-40B4-BE49-F238E27FC236}">
                <a16:creationId xmlns:a16="http://schemas.microsoft.com/office/drawing/2014/main" id="{8A97F959-6504-5D9A-0C3C-107054335AB3}"/>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dissolve">
                                      <p:cBhvr>
                                        <p:cTn id="7" dur="5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a:extLst>
              <a:ext uri="{FF2B5EF4-FFF2-40B4-BE49-F238E27FC236}">
                <a16:creationId xmlns:a16="http://schemas.microsoft.com/office/drawing/2014/main" id="{528E7F29-C44F-CEC3-95A4-2A4E7F9AAA3B}"/>
              </a:ext>
            </a:extLst>
          </p:cNvPr>
          <p:cNvSpPr>
            <a:spLocks noGrp="1" noChangeArrowheads="1"/>
          </p:cNvSpPr>
          <p:nvPr>
            <p:ph type="body" idx="1"/>
          </p:nvPr>
        </p:nvSpPr>
        <p:spPr>
          <a:xfrm>
            <a:off x="539750" y="1612900"/>
            <a:ext cx="8229600" cy="4530725"/>
          </a:xfrm>
        </p:spPr>
        <p:txBody>
          <a:bodyPr/>
          <a:lstStyle/>
          <a:p>
            <a:pPr marL="609600" indent="-609600" eaLnBrk="1" hangingPunct="1">
              <a:buFont typeface="Wingdings" panose="05000000000000000000" pitchFamily="2" charset="2"/>
              <a:buNone/>
              <a:defRPr/>
            </a:pPr>
            <a:r>
              <a:rPr lang="en-US" dirty="0">
                <a:solidFill>
                  <a:srgbClr val="FFFF00"/>
                </a:solidFill>
              </a:rPr>
              <a:t>There is no </a:t>
            </a:r>
            <a:r>
              <a:rPr lang="en-US" dirty="0" err="1">
                <a:solidFill>
                  <a:srgbClr val="FFFF00"/>
                </a:solidFill>
              </a:rPr>
              <a:t>mydriasis</a:t>
            </a:r>
            <a:r>
              <a:rPr lang="en-US" dirty="0">
                <a:solidFill>
                  <a:srgbClr val="FFFF00"/>
                </a:solidFill>
              </a:rPr>
              <a:t> in this case because:</a:t>
            </a:r>
          </a:p>
          <a:p>
            <a:pPr marL="990600" lvl="1" indent="-533400" eaLnBrk="1" hangingPunct="1">
              <a:buFont typeface="Wingdings" panose="05000000000000000000" pitchFamily="2" charset="2"/>
              <a:buAutoNum type="alphaLcPeriod"/>
              <a:defRPr/>
            </a:pPr>
            <a:r>
              <a:rPr lang="en-US" dirty="0"/>
              <a:t>β receptors are stimulated.</a:t>
            </a:r>
          </a:p>
          <a:p>
            <a:pPr marL="990600" lvl="1" indent="-533400" eaLnBrk="1" hangingPunct="1">
              <a:buFont typeface="Wingdings" panose="05000000000000000000" pitchFamily="2" charset="2"/>
              <a:buAutoNum type="alphaLcPeriod"/>
              <a:defRPr/>
            </a:pPr>
            <a:r>
              <a:rPr lang="en-US" dirty="0"/>
              <a:t>β receptors are blocked.</a:t>
            </a:r>
          </a:p>
          <a:p>
            <a:pPr marL="990600" lvl="1" indent="-533400" eaLnBrk="1" hangingPunct="1">
              <a:buFont typeface="Wingdings" panose="05000000000000000000" pitchFamily="2" charset="2"/>
              <a:buAutoNum type="alphaLcPeriod"/>
              <a:defRPr/>
            </a:pPr>
            <a:r>
              <a:rPr lang="en-US" dirty="0"/>
              <a:t>β receptors are not stimulated.</a:t>
            </a:r>
          </a:p>
          <a:p>
            <a:pPr marL="990600" lvl="1" indent="-533400" eaLnBrk="1" hangingPunct="1">
              <a:buFont typeface="Wingdings" panose="05000000000000000000" pitchFamily="2" charset="2"/>
              <a:buAutoNum type="alphaLcPeriod"/>
              <a:defRPr/>
            </a:pPr>
            <a:r>
              <a:rPr lang="en-US" b="1" dirty="0">
                <a:sym typeface="Symbol" pitchFamily="18" charset="2"/>
              </a:rPr>
              <a:t></a:t>
            </a:r>
            <a:r>
              <a:rPr lang="en-US" dirty="0"/>
              <a:t> receptors are stimulated.</a:t>
            </a:r>
          </a:p>
          <a:p>
            <a:pPr marL="990600" lvl="1" indent="-533400" eaLnBrk="1" hangingPunct="1">
              <a:buFont typeface="Wingdings" panose="05000000000000000000" pitchFamily="2" charset="2"/>
              <a:buAutoNum type="alphaLcPeriod"/>
              <a:defRPr/>
            </a:pPr>
            <a:r>
              <a:rPr lang="en-US" b="1" dirty="0">
                <a:sym typeface="Symbol" pitchFamily="18" charset="2"/>
              </a:rPr>
              <a:t></a:t>
            </a:r>
            <a:r>
              <a:rPr lang="en-US" dirty="0"/>
              <a:t> receptors are blocked.</a:t>
            </a:r>
          </a:p>
          <a:p>
            <a:pPr marL="609600" indent="-609600" eaLnBrk="1" hangingPunct="1">
              <a:defRPr/>
            </a:pPr>
            <a:endParaRPr lang="en-US" dirty="0"/>
          </a:p>
        </p:txBody>
      </p:sp>
      <p:sp>
        <p:nvSpPr>
          <p:cNvPr id="20484" name="Text Box 4">
            <a:extLst>
              <a:ext uri="{FF2B5EF4-FFF2-40B4-BE49-F238E27FC236}">
                <a16:creationId xmlns:a16="http://schemas.microsoft.com/office/drawing/2014/main" id="{1AA47BA0-7E98-22DC-6400-6CD704556A02}"/>
              </a:ext>
            </a:extLst>
          </p:cNvPr>
          <p:cNvSpPr txBox="1">
            <a:spLocks noChangeArrowheads="1"/>
          </p:cNvSpPr>
          <p:nvPr/>
        </p:nvSpPr>
        <p:spPr bwMode="auto">
          <a:xfrm>
            <a:off x="1187450" y="4868863"/>
            <a:ext cx="66976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400" b="1">
                <a:solidFill>
                  <a:srgbClr val="00FF00"/>
                </a:solidFill>
              </a:rPr>
              <a:t>Only Foil “e” is correct:</a:t>
            </a:r>
            <a:r>
              <a:rPr lang="en-US" altLang="en-US" sz="2400">
                <a:solidFill>
                  <a:srgbClr val="00FF00"/>
                </a:solidFill>
              </a:rPr>
              <a:t> The dilator pupillae muscle contains </a:t>
            </a:r>
            <a:r>
              <a:rPr lang="en-US" altLang="en-US" sz="2400" b="1">
                <a:solidFill>
                  <a:srgbClr val="00FF00"/>
                </a:solidFill>
                <a:sym typeface="Symbol" panose="05050102010706020507" pitchFamily="18" charset="2"/>
              </a:rPr>
              <a:t></a:t>
            </a:r>
            <a:r>
              <a:rPr lang="en-US" altLang="en-US" sz="2400">
                <a:solidFill>
                  <a:srgbClr val="00FF00"/>
                </a:solidFill>
              </a:rPr>
              <a:t> receptors only. </a:t>
            </a:r>
          </a:p>
        </p:txBody>
      </p:sp>
      <p:sp>
        <p:nvSpPr>
          <p:cNvPr id="3" name="Title 2">
            <a:extLst>
              <a:ext uri="{FF2B5EF4-FFF2-40B4-BE49-F238E27FC236}">
                <a16:creationId xmlns:a16="http://schemas.microsoft.com/office/drawing/2014/main" id="{A2530394-276A-4726-54DC-6F754B543648}"/>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dissolve">
                                      <p:cBhvr>
                                        <p:cTn id="7" dur="5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id="{42C62C18-5E44-AA9E-A503-4EF116247305}"/>
              </a:ext>
            </a:extLst>
          </p:cNvPr>
          <p:cNvSpPr>
            <a:spLocks noGrp="1" noChangeArrowheads="1"/>
          </p:cNvSpPr>
          <p:nvPr>
            <p:ph type="body" idx="1"/>
          </p:nvPr>
        </p:nvSpPr>
        <p:spPr>
          <a:xfrm>
            <a:off x="457200" y="908050"/>
            <a:ext cx="8229600" cy="3816350"/>
          </a:xfrm>
        </p:spPr>
        <p:txBody>
          <a:bodyPr/>
          <a:lstStyle/>
          <a:p>
            <a:pPr marL="609600" indent="-609600" eaLnBrk="1" hangingPunct="1">
              <a:buFont typeface="Wingdings" panose="05000000000000000000" pitchFamily="2" charset="2"/>
              <a:buNone/>
              <a:defRPr/>
            </a:pPr>
            <a:r>
              <a:rPr lang="en-US" dirty="0">
                <a:solidFill>
                  <a:srgbClr val="FFFF00"/>
                </a:solidFill>
              </a:rPr>
              <a:t>In the previous BP tracing, the HR increased when the blood pressure dropped. This resulted from:</a:t>
            </a:r>
          </a:p>
          <a:p>
            <a:pPr marL="990600" lvl="1" indent="-533400" eaLnBrk="1" hangingPunct="1">
              <a:buFont typeface="Wingdings" panose="05000000000000000000" pitchFamily="2" charset="2"/>
              <a:buAutoNum type="alphaLcPeriod"/>
              <a:defRPr/>
            </a:pPr>
            <a:r>
              <a:rPr lang="en-US" dirty="0"/>
              <a:t>Reflex decrease in parasympathetic tone.</a:t>
            </a:r>
          </a:p>
          <a:p>
            <a:pPr marL="990600" lvl="1" indent="-533400" eaLnBrk="1" hangingPunct="1">
              <a:buFont typeface="Wingdings" panose="05000000000000000000" pitchFamily="2" charset="2"/>
              <a:buAutoNum type="alphaLcPeriod"/>
              <a:defRPr/>
            </a:pPr>
            <a:r>
              <a:rPr lang="en-US" dirty="0"/>
              <a:t>Reflex increase in sympathetic tone.</a:t>
            </a:r>
          </a:p>
          <a:p>
            <a:pPr marL="990600" lvl="1" indent="-533400" eaLnBrk="1" hangingPunct="1">
              <a:buFont typeface="Wingdings" panose="05000000000000000000" pitchFamily="2" charset="2"/>
              <a:buAutoNum type="alphaLcPeriod"/>
              <a:defRPr/>
            </a:pPr>
            <a:r>
              <a:rPr lang="en-US" dirty="0"/>
              <a:t>β receptor activation.</a:t>
            </a:r>
          </a:p>
          <a:p>
            <a:pPr marL="990600" lvl="1" indent="-533400" eaLnBrk="1" hangingPunct="1">
              <a:buFont typeface="Wingdings" panose="05000000000000000000" pitchFamily="2" charset="2"/>
              <a:buAutoNum type="alphaLcPeriod"/>
              <a:defRPr/>
            </a:pPr>
            <a:r>
              <a:rPr lang="en-US" dirty="0"/>
              <a:t>A direct effect of epinephrine on the heart.</a:t>
            </a:r>
          </a:p>
          <a:p>
            <a:pPr marL="609600" indent="-609600" eaLnBrk="1" hangingPunct="1">
              <a:defRPr/>
            </a:pPr>
            <a:endParaRPr lang="en-US" dirty="0"/>
          </a:p>
        </p:txBody>
      </p:sp>
      <p:sp>
        <p:nvSpPr>
          <p:cNvPr id="21508" name="Text Box 4">
            <a:extLst>
              <a:ext uri="{FF2B5EF4-FFF2-40B4-BE49-F238E27FC236}">
                <a16:creationId xmlns:a16="http://schemas.microsoft.com/office/drawing/2014/main" id="{9C157F1E-2B0E-139F-E637-56A61AF01009}"/>
              </a:ext>
            </a:extLst>
          </p:cNvPr>
          <p:cNvSpPr txBox="1">
            <a:spLocks noChangeArrowheads="1"/>
          </p:cNvSpPr>
          <p:nvPr/>
        </p:nvSpPr>
        <p:spPr bwMode="auto">
          <a:xfrm>
            <a:off x="684213" y="4940300"/>
            <a:ext cx="76327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400" b="1">
                <a:solidFill>
                  <a:srgbClr val="00FF00"/>
                </a:solidFill>
              </a:rPr>
              <a:t>All foils are correct:</a:t>
            </a:r>
            <a:r>
              <a:rPr lang="en-US" altLang="en-US" sz="2400">
                <a:solidFill>
                  <a:srgbClr val="00FF00"/>
                </a:solidFill>
              </a:rPr>
              <a:t> In addition to the direct cardiac β-1 stimulatory effect of epinephrine, the hypotensive effect after phentolamine leads to activation of the sympathetic and inhibition of the parasympathetic reflexes on the heart.</a:t>
            </a:r>
          </a:p>
        </p:txBody>
      </p:sp>
      <p:sp>
        <p:nvSpPr>
          <p:cNvPr id="3" name="Title 2">
            <a:extLst>
              <a:ext uri="{FF2B5EF4-FFF2-40B4-BE49-F238E27FC236}">
                <a16:creationId xmlns:a16="http://schemas.microsoft.com/office/drawing/2014/main" id="{F69E6C6E-630F-ABD1-95B8-CCDB47784921}"/>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dissolve">
                                      <p:cBhvr>
                                        <p:cTn id="7"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FD54F99-A74F-3202-3CD2-F75C8ED341C3}"/>
              </a:ext>
            </a:extLst>
          </p:cNvPr>
          <p:cNvSpPr>
            <a:spLocks noGrp="1" noChangeArrowheads="1"/>
          </p:cNvSpPr>
          <p:nvPr>
            <p:ph type="title"/>
          </p:nvPr>
        </p:nvSpPr>
        <p:spPr>
          <a:xfrm>
            <a:off x="457200" y="234950"/>
            <a:ext cx="8229600" cy="836613"/>
          </a:xfrm>
        </p:spPr>
        <p:txBody>
          <a:bodyPr/>
          <a:lstStyle/>
          <a:p>
            <a:pPr eaLnBrk="1" hangingPunct="1">
              <a:defRPr/>
            </a:pPr>
            <a:r>
              <a:rPr lang="en-US" sz="2400" b="1" dirty="0" err="1">
                <a:solidFill>
                  <a:srgbClr val="FFFF00"/>
                </a:solidFill>
              </a:rPr>
              <a:t>Norepinephrine</a:t>
            </a:r>
            <a:r>
              <a:rPr lang="en-US" sz="2400" b="1" dirty="0">
                <a:solidFill>
                  <a:srgbClr val="FFFF00"/>
                </a:solidFill>
              </a:rPr>
              <a:t> after administration the </a:t>
            </a:r>
            <a:r>
              <a:rPr lang="el-GR" sz="2400" b="1" dirty="0">
                <a:solidFill>
                  <a:srgbClr val="FFFF00"/>
                </a:solidFill>
              </a:rPr>
              <a:t>α</a:t>
            </a:r>
            <a:r>
              <a:rPr lang="en-US" sz="2400" b="1" dirty="0">
                <a:solidFill>
                  <a:srgbClr val="FFFF00"/>
                </a:solidFill>
              </a:rPr>
              <a:t>-blocker </a:t>
            </a:r>
            <a:r>
              <a:rPr lang="en-US" sz="2400" b="1" dirty="0" err="1">
                <a:solidFill>
                  <a:srgbClr val="FFFF00"/>
                </a:solidFill>
              </a:rPr>
              <a:t>phentolamine</a:t>
            </a:r>
            <a:endParaRPr lang="en-US" sz="2400" b="1" dirty="0"/>
          </a:p>
        </p:txBody>
      </p:sp>
      <p:pic>
        <p:nvPicPr>
          <p:cNvPr id="24579" name="Picture 4">
            <a:extLst>
              <a:ext uri="{FF2B5EF4-FFF2-40B4-BE49-F238E27FC236}">
                <a16:creationId xmlns:a16="http://schemas.microsoft.com/office/drawing/2014/main" id="{9F554686-72C2-913B-7608-CCCA7D00E0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866" t="7581" r="1083" b="3459"/>
          <a:stretch>
            <a:fillRect/>
          </a:stretch>
        </p:blipFill>
        <p:spPr bwMode="auto">
          <a:xfrm>
            <a:off x="1928813" y="1428750"/>
            <a:ext cx="5214937" cy="485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id="{E31B8C87-50DF-892B-DAAB-091A18A3D957}"/>
              </a:ext>
            </a:extLst>
          </p:cNvPr>
          <p:cNvSpPr>
            <a:spLocks noGrp="1" noChangeArrowheads="1"/>
          </p:cNvSpPr>
          <p:nvPr>
            <p:ph type="body" idx="1"/>
          </p:nvPr>
        </p:nvSpPr>
        <p:spPr>
          <a:xfrm>
            <a:off x="1143000" y="1600200"/>
            <a:ext cx="7543800" cy="4530725"/>
          </a:xfrm>
        </p:spPr>
        <p:txBody>
          <a:bodyPr/>
          <a:lstStyle/>
          <a:p>
            <a:pPr eaLnBrk="1" hangingPunct="1">
              <a:lnSpc>
                <a:spcPct val="90000"/>
              </a:lnSpc>
              <a:buFont typeface="Wingdings" panose="05000000000000000000" pitchFamily="2" charset="2"/>
              <a:buNone/>
              <a:defRPr/>
            </a:pPr>
            <a:r>
              <a:rPr lang="en-US" sz="2400" dirty="0"/>
              <a:t>	Notice that the administration of </a:t>
            </a:r>
            <a:r>
              <a:rPr lang="en-US" sz="2400" dirty="0" err="1"/>
              <a:t>phentolamine</a:t>
            </a:r>
            <a:r>
              <a:rPr lang="en-US" sz="2400" dirty="0"/>
              <a:t> has markedly reduced the rise in blood pressure produced by </a:t>
            </a:r>
            <a:r>
              <a:rPr lang="en-US" sz="2400" dirty="0" err="1"/>
              <a:t>norepinephrine</a:t>
            </a:r>
            <a:r>
              <a:rPr lang="en-US" sz="2400" dirty="0"/>
              <a:t>. This of course, is related to the fact that the vasoconstrictor action of </a:t>
            </a:r>
            <a:r>
              <a:rPr lang="en-US" sz="2400" dirty="0" err="1"/>
              <a:t>norepinephrine</a:t>
            </a:r>
            <a:r>
              <a:rPr lang="en-US" sz="2400" dirty="0"/>
              <a:t> is antagonized by </a:t>
            </a:r>
            <a:r>
              <a:rPr lang="en-US" sz="2400" dirty="0" err="1"/>
              <a:t>phentolamine</a:t>
            </a:r>
            <a:r>
              <a:rPr lang="en-US" sz="2400" dirty="0"/>
              <a:t>. However, </a:t>
            </a:r>
            <a:r>
              <a:rPr lang="en-US" sz="2400" dirty="0" err="1"/>
              <a:t>phentolamine</a:t>
            </a:r>
            <a:r>
              <a:rPr lang="en-US" sz="2400" dirty="0"/>
              <a:t> did not reverse the </a:t>
            </a:r>
            <a:r>
              <a:rPr lang="en-US" sz="2400" dirty="0" err="1"/>
              <a:t>pressor</a:t>
            </a:r>
            <a:r>
              <a:rPr lang="en-US" sz="2400" dirty="0"/>
              <a:t> response to </a:t>
            </a:r>
            <a:r>
              <a:rPr lang="en-US" sz="2400" dirty="0" err="1"/>
              <a:t>norepinephrine</a:t>
            </a:r>
            <a:r>
              <a:rPr lang="en-US" sz="2400" dirty="0"/>
              <a:t>, as was the case with epinephrine.</a:t>
            </a:r>
          </a:p>
        </p:txBody>
      </p:sp>
      <p:sp>
        <p:nvSpPr>
          <p:cNvPr id="3" name="Title 2">
            <a:extLst>
              <a:ext uri="{FF2B5EF4-FFF2-40B4-BE49-F238E27FC236}">
                <a16:creationId xmlns:a16="http://schemas.microsoft.com/office/drawing/2014/main" id="{E466194B-C671-807F-EED6-E7C10F06707A}"/>
              </a:ext>
            </a:extLst>
          </p:cNvPr>
          <p:cNvSpPr>
            <a:spLocks noGrp="1"/>
          </p:cNvSpPr>
          <p:nvPr>
            <p:ph type="title"/>
          </p:nvPr>
        </p:nvSpPr>
        <p:spPr/>
        <p:txBody>
          <a:bodyPr/>
          <a:lstStyle/>
          <a:p>
            <a:pPr>
              <a:defRPr/>
            </a:pP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a:extLst>
              <a:ext uri="{FF2B5EF4-FFF2-40B4-BE49-F238E27FC236}">
                <a16:creationId xmlns:a16="http://schemas.microsoft.com/office/drawing/2014/main" id="{89B81C26-D414-0A75-F98C-090A1FB424D3}"/>
              </a:ext>
            </a:extLst>
          </p:cNvPr>
          <p:cNvSpPr>
            <a:spLocks noGrp="1" noChangeArrowheads="1"/>
          </p:cNvSpPr>
          <p:nvPr>
            <p:ph type="body" idx="1"/>
          </p:nvPr>
        </p:nvSpPr>
        <p:spPr>
          <a:xfrm>
            <a:off x="428625" y="714375"/>
            <a:ext cx="8229600" cy="4535488"/>
          </a:xfrm>
        </p:spPr>
        <p:txBody>
          <a:bodyPr/>
          <a:lstStyle/>
          <a:p>
            <a:pPr marL="609600" indent="-609600" eaLnBrk="1" hangingPunct="1">
              <a:lnSpc>
                <a:spcPct val="90000"/>
              </a:lnSpc>
              <a:buFont typeface="Wingdings" panose="05000000000000000000" pitchFamily="2" charset="2"/>
              <a:buNone/>
              <a:defRPr/>
            </a:pPr>
            <a:r>
              <a:rPr lang="en-US" sz="2800" dirty="0">
                <a:solidFill>
                  <a:srgbClr val="FFFF00"/>
                </a:solidFill>
              </a:rPr>
              <a:t> What is the best explanation for this different effect of </a:t>
            </a:r>
            <a:r>
              <a:rPr lang="en-US" sz="2800" dirty="0" err="1">
                <a:solidFill>
                  <a:srgbClr val="FFFF00"/>
                </a:solidFill>
              </a:rPr>
              <a:t>norepinephrine</a:t>
            </a:r>
            <a:r>
              <a:rPr lang="en-US" sz="2800" dirty="0">
                <a:solidFill>
                  <a:srgbClr val="FFFF00"/>
                </a:solidFill>
              </a:rPr>
              <a:t> when compared to epinephrine?</a:t>
            </a:r>
          </a:p>
          <a:p>
            <a:pPr marL="990600" lvl="1" indent="-533400" eaLnBrk="1" hangingPunct="1">
              <a:lnSpc>
                <a:spcPct val="90000"/>
              </a:lnSpc>
              <a:buFont typeface="Wingdings" panose="05000000000000000000" pitchFamily="2" charset="2"/>
              <a:buAutoNum type="alphaLcPeriod"/>
              <a:defRPr/>
            </a:pPr>
            <a:r>
              <a:rPr lang="en-US" sz="2400" dirty="0" err="1"/>
              <a:t>Norepinephrine</a:t>
            </a:r>
            <a:r>
              <a:rPr lang="en-US" sz="2400" dirty="0"/>
              <a:t> has a much greater stimulant action than epinephrine at </a:t>
            </a:r>
            <a:r>
              <a:rPr lang="en-US" sz="2400" b="1" dirty="0">
                <a:sym typeface="Symbol" pitchFamily="18" charset="2"/>
              </a:rPr>
              <a:t></a:t>
            </a:r>
            <a:r>
              <a:rPr lang="en-US" sz="2400" dirty="0"/>
              <a:t>-1 receptors.</a:t>
            </a:r>
          </a:p>
          <a:p>
            <a:pPr marL="990600" lvl="1" indent="-533400" eaLnBrk="1" hangingPunct="1">
              <a:lnSpc>
                <a:spcPct val="90000"/>
              </a:lnSpc>
              <a:buFont typeface="Wingdings" panose="05000000000000000000" pitchFamily="2" charset="2"/>
              <a:buAutoNum type="alphaLcPeriod"/>
              <a:defRPr/>
            </a:pPr>
            <a:r>
              <a:rPr lang="en-US" sz="2400" dirty="0" err="1"/>
              <a:t>Norepinephrine</a:t>
            </a:r>
            <a:r>
              <a:rPr lang="en-US" sz="2400" dirty="0"/>
              <a:t> has little or no agonistic action at β-1 receptors.</a:t>
            </a:r>
          </a:p>
          <a:p>
            <a:pPr marL="990600" lvl="1" indent="-533400" eaLnBrk="1" hangingPunct="1">
              <a:lnSpc>
                <a:spcPct val="90000"/>
              </a:lnSpc>
              <a:buFont typeface="Wingdings" panose="05000000000000000000" pitchFamily="2" charset="2"/>
              <a:buAutoNum type="alphaLcPeriod"/>
              <a:defRPr/>
            </a:pPr>
            <a:r>
              <a:rPr lang="en-US" sz="2400" dirty="0" err="1"/>
              <a:t>Norepinephrine</a:t>
            </a:r>
            <a:r>
              <a:rPr lang="en-US" sz="2400" dirty="0"/>
              <a:t> is a potent β-2 receptor agonist</a:t>
            </a:r>
          </a:p>
          <a:p>
            <a:pPr marL="990600" lvl="1" indent="-533400" eaLnBrk="1" hangingPunct="1">
              <a:lnSpc>
                <a:spcPct val="90000"/>
              </a:lnSpc>
              <a:buFont typeface="Wingdings" panose="05000000000000000000" pitchFamily="2" charset="2"/>
              <a:buAutoNum type="alphaLcPeriod"/>
              <a:defRPr/>
            </a:pPr>
            <a:r>
              <a:rPr lang="en-US" sz="2400" dirty="0" err="1"/>
              <a:t>Norepinephrine</a:t>
            </a:r>
            <a:r>
              <a:rPr lang="en-US" sz="2400" dirty="0"/>
              <a:t> has little or no stimulant action at β-2 receptors.</a:t>
            </a:r>
          </a:p>
          <a:p>
            <a:pPr marL="990600" lvl="1" indent="-533400" eaLnBrk="1" hangingPunct="1">
              <a:lnSpc>
                <a:spcPct val="90000"/>
              </a:lnSpc>
              <a:buFont typeface="Wingdings" panose="05000000000000000000" pitchFamily="2" charset="2"/>
              <a:buAutoNum type="alphaLcPeriod"/>
              <a:defRPr/>
            </a:pPr>
            <a:r>
              <a:rPr lang="en-US" sz="2400" dirty="0" err="1"/>
              <a:t>Norepinephrine</a:t>
            </a:r>
            <a:r>
              <a:rPr lang="en-US" sz="2400" dirty="0"/>
              <a:t> is a potent β-1 stimulant</a:t>
            </a:r>
          </a:p>
          <a:p>
            <a:pPr marL="609600" indent="-609600" eaLnBrk="1" hangingPunct="1">
              <a:lnSpc>
                <a:spcPct val="90000"/>
              </a:lnSpc>
              <a:buFont typeface="Wingdings" panose="05000000000000000000" pitchFamily="2" charset="2"/>
              <a:buAutoNum type="alphaLcPeriod"/>
              <a:defRPr/>
            </a:pPr>
            <a:endParaRPr lang="en-US" sz="2800" dirty="0"/>
          </a:p>
        </p:txBody>
      </p:sp>
      <p:sp>
        <p:nvSpPr>
          <p:cNvPr id="23556" name="Text Box 4">
            <a:extLst>
              <a:ext uri="{FF2B5EF4-FFF2-40B4-BE49-F238E27FC236}">
                <a16:creationId xmlns:a16="http://schemas.microsoft.com/office/drawing/2014/main" id="{D1FF810E-09B9-BBA4-A3D0-323DEC5A018C}"/>
              </a:ext>
            </a:extLst>
          </p:cNvPr>
          <p:cNvSpPr txBox="1">
            <a:spLocks noChangeArrowheads="1"/>
          </p:cNvSpPr>
          <p:nvPr/>
        </p:nvSpPr>
        <p:spPr bwMode="auto">
          <a:xfrm>
            <a:off x="1042988" y="5084763"/>
            <a:ext cx="67691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400" b="1">
                <a:solidFill>
                  <a:srgbClr val="00FF00"/>
                </a:solidFill>
              </a:rPr>
              <a:t>Only foil “d” is correct: </a:t>
            </a:r>
            <a:r>
              <a:rPr lang="en-US" altLang="en-US" sz="2400">
                <a:solidFill>
                  <a:srgbClr val="00FF00"/>
                </a:solidFill>
              </a:rPr>
              <a:t>After </a:t>
            </a:r>
            <a:r>
              <a:rPr lang="en-US" altLang="en-US" sz="2400" b="1">
                <a:solidFill>
                  <a:srgbClr val="00FF00"/>
                </a:solidFill>
                <a:sym typeface="Symbol" panose="05050102010706020507" pitchFamily="18" charset="2"/>
              </a:rPr>
              <a:t></a:t>
            </a:r>
            <a:r>
              <a:rPr lang="en-US" altLang="en-US" sz="2400">
                <a:solidFill>
                  <a:srgbClr val="00FF00"/>
                </a:solidFill>
              </a:rPr>
              <a:t> receptors blockade, norepinephrine acts on cardiac β-1 receptors leading to slight increase in BP.</a:t>
            </a:r>
          </a:p>
        </p:txBody>
      </p:sp>
      <p:sp>
        <p:nvSpPr>
          <p:cNvPr id="3" name="Title 2">
            <a:extLst>
              <a:ext uri="{FF2B5EF4-FFF2-40B4-BE49-F238E27FC236}">
                <a16:creationId xmlns:a16="http://schemas.microsoft.com/office/drawing/2014/main" id="{D9C25B3D-2328-22F8-2820-6FBFE51F1CB0}"/>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dissolve">
                                      <p:cBhvr>
                                        <p:cTn id="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9F08480-3A11-1332-EA5E-EE91834E383A}"/>
              </a:ext>
            </a:extLst>
          </p:cNvPr>
          <p:cNvSpPr>
            <a:spLocks noGrp="1" noChangeArrowheads="1"/>
          </p:cNvSpPr>
          <p:nvPr>
            <p:ph type="title"/>
          </p:nvPr>
        </p:nvSpPr>
        <p:spPr>
          <a:xfrm>
            <a:off x="500063" y="285750"/>
            <a:ext cx="8229600" cy="692150"/>
          </a:xfrm>
        </p:spPr>
        <p:txBody>
          <a:bodyPr/>
          <a:lstStyle/>
          <a:p>
            <a:pPr eaLnBrk="1" hangingPunct="1">
              <a:defRPr/>
            </a:pPr>
            <a:r>
              <a:rPr lang="en-US" sz="2400" b="1" dirty="0" err="1">
                <a:solidFill>
                  <a:srgbClr val="FFFF00"/>
                </a:solidFill>
              </a:rPr>
              <a:t>Isoproterenol</a:t>
            </a:r>
            <a:r>
              <a:rPr lang="en-US" sz="2400" b="1" dirty="0">
                <a:solidFill>
                  <a:srgbClr val="FFFF00"/>
                </a:solidFill>
              </a:rPr>
              <a:t> HCI after </a:t>
            </a:r>
            <a:r>
              <a:rPr lang="en-US" sz="2400" b="1" dirty="0"/>
              <a:t>administration</a:t>
            </a:r>
            <a:r>
              <a:rPr lang="en-US" sz="2400" b="1" dirty="0">
                <a:solidFill>
                  <a:srgbClr val="FFFF00"/>
                </a:solidFill>
              </a:rPr>
              <a:t> the </a:t>
            </a:r>
            <a:r>
              <a:rPr lang="el-GR" sz="2400" b="1" dirty="0">
                <a:solidFill>
                  <a:srgbClr val="FFFF00"/>
                </a:solidFill>
              </a:rPr>
              <a:t>α</a:t>
            </a:r>
            <a:r>
              <a:rPr lang="en-US" sz="2400" b="1" dirty="0">
                <a:solidFill>
                  <a:srgbClr val="FFFF00"/>
                </a:solidFill>
              </a:rPr>
              <a:t>-blocker </a:t>
            </a:r>
            <a:r>
              <a:rPr lang="en-US" sz="2400" b="1" dirty="0" err="1">
                <a:solidFill>
                  <a:srgbClr val="FFFF00"/>
                </a:solidFill>
              </a:rPr>
              <a:t>phentolamine</a:t>
            </a:r>
            <a:endParaRPr lang="en-US" sz="2400" b="1" dirty="0"/>
          </a:p>
        </p:txBody>
      </p:sp>
      <p:pic>
        <p:nvPicPr>
          <p:cNvPr id="27651" name="Picture 5">
            <a:extLst>
              <a:ext uri="{FF2B5EF4-FFF2-40B4-BE49-F238E27FC236}">
                <a16:creationId xmlns:a16="http://schemas.microsoft.com/office/drawing/2014/main" id="{FEF5B61E-669D-06E7-F9AC-32061CA65B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622" t="5168" r="929" b="3236"/>
          <a:stretch>
            <a:fillRect/>
          </a:stretch>
        </p:blipFill>
        <p:spPr bwMode="auto">
          <a:xfrm>
            <a:off x="1928813" y="1571625"/>
            <a:ext cx="5000625" cy="463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7C6D6719-D933-D631-B244-936E31E8FC91}"/>
              </a:ext>
            </a:extLst>
          </p:cNvPr>
          <p:cNvSpPr>
            <a:spLocks noGrp="1" noChangeArrowheads="1"/>
          </p:cNvSpPr>
          <p:nvPr>
            <p:ph type="body" idx="1"/>
          </p:nvPr>
        </p:nvSpPr>
        <p:spPr>
          <a:xfrm>
            <a:off x="285750" y="1052513"/>
            <a:ext cx="8462963" cy="4248150"/>
          </a:xfrm>
        </p:spPr>
        <p:txBody>
          <a:bodyPr/>
          <a:lstStyle/>
          <a:p>
            <a:pPr marL="609600" indent="-609600" eaLnBrk="1" hangingPunct="1">
              <a:lnSpc>
                <a:spcPct val="90000"/>
              </a:lnSpc>
              <a:buFont typeface="Wingdings" panose="05000000000000000000" pitchFamily="2" charset="2"/>
              <a:buNone/>
              <a:defRPr/>
            </a:pPr>
            <a:r>
              <a:rPr lang="en-US" sz="2400" dirty="0">
                <a:solidFill>
                  <a:srgbClr val="FFFF00"/>
                </a:solidFill>
              </a:rPr>
              <a:t>What would you expect its effect on mean blood pressure to be now that </a:t>
            </a:r>
            <a:r>
              <a:rPr lang="en-US" sz="2400" dirty="0" err="1">
                <a:solidFill>
                  <a:srgbClr val="FFFF00"/>
                </a:solidFill>
              </a:rPr>
              <a:t>phentolamine</a:t>
            </a:r>
            <a:r>
              <a:rPr lang="en-US" sz="2400" dirty="0">
                <a:solidFill>
                  <a:srgbClr val="FFFF00"/>
                </a:solidFill>
              </a:rPr>
              <a:t> has been administered?</a:t>
            </a:r>
          </a:p>
          <a:p>
            <a:pPr marL="990600" lvl="1" indent="-533400" eaLnBrk="1" hangingPunct="1">
              <a:lnSpc>
                <a:spcPct val="90000"/>
              </a:lnSpc>
              <a:buFont typeface="Wingdings" panose="05000000000000000000" pitchFamily="2" charset="2"/>
              <a:buAutoNum type="alphaLcPeriod"/>
              <a:defRPr/>
            </a:pPr>
            <a:r>
              <a:rPr lang="en-US" sz="2000" dirty="0"/>
              <a:t>BP will decrease the same as it did before </a:t>
            </a:r>
            <a:r>
              <a:rPr lang="en-US" sz="2000" dirty="0" err="1"/>
              <a:t>phentolamine</a:t>
            </a:r>
            <a:r>
              <a:rPr lang="en-US" sz="2000" dirty="0"/>
              <a:t>.</a:t>
            </a:r>
          </a:p>
          <a:p>
            <a:pPr marL="990600" lvl="1" indent="-533400" eaLnBrk="1" hangingPunct="1">
              <a:lnSpc>
                <a:spcPct val="90000"/>
              </a:lnSpc>
              <a:buFont typeface="Wingdings" panose="05000000000000000000" pitchFamily="2" charset="2"/>
              <a:buAutoNum type="alphaLcPeriod"/>
              <a:defRPr/>
            </a:pPr>
            <a:r>
              <a:rPr lang="en-US" sz="2000" dirty="0"/>
              <a:t>BP will increase due to increased cardiac output</a:t>
            </a:r>
          </a:p>
          <a:p>
            <a:pPr marL="990600" lvl="1" indent="-533400" eaLnBrk="1" hangingPunct="1">
              <a:lnSpc>
                <a:spcPct val="90000"/>
              </a:lnSpc>
              <a:buFont typeface="Wingdings" panose="05000000000000000000" pitchFamily="2" charset="2"/>
              <a:buAutoNum type="alphaLcPeriod"/>
              <a:defRPr/>
            </a:pPr>
            <a:r>
              <a:rPr lang="en-US" sz="2000" dirty="0"/>
              <a:t>BP will decrease more markedly than before </a:t>
            </a:r>
            <a:r>
              <a:rPr lang="en-US" sz="2000" dirty="0" err="1"/>
              <a:t>phentolamine</a:t>
            </a:r>
            <a:r>
              <a:rPr lang="en-US" sz="2000" dirty="0"/>
              <a:t>.</a:t>
            </a:r>
          </a:p>
          <a:p>
            <a:pPr marL="990600" lvl="1" indent="-533400" eaLnBrk="1" hangingPunct="1">
              <a:lnSpc>
                <a:spcPct val="90000"/>
              </a:lnSpc>
              <a:buFont typeface="Wingdings" panose="05000000000000000000" pitchFamily="2" charset="2"/>
              <a:buAutoNum type="alphaLcPeriod"/>
              <a:defRPr/>
            </a:pPr>
            <a:r>
              <a:rPr lang="en-US" sz="2000" dirty="0"/>
              <a:t>BP will decrease due to decreased HR.</a:t>
            </a:r>
          </a:p>
          <a:p>
            <a:pPr marL="990600" lvl="1" indent="-533400" eaLnBrk="1" hangingPunct="1">
              <a:lnSpc>
                <a:spcPct val="90000"/>
              </a:lnSpc>
              <a:buFont typeface="Wingdings" panose="05000000000000000000" pitchFamily="2" charset="2"/>
              <a:buAutoNum type="alphaLcPeriod"/>
              <a:defRPr/>
            </a:pPr>
            <a:r>
              <a:rPr lang="en-US" sz="2000" dirty="0"/>
              <a:t>All of the above are possible.</a:t>
            </a:r>
          </a:p>
          <a:p>
            <a:pPr marL="609600" indent="-609600" eaLnBrk="1" hangingPunct="1">
              <a:lnSpc>
                <a:spcPct val="90000"/>
              </a:lnSpc>
              <a:defRPr/>
            </a:pPr>
            <a:endParaRPr lang="en-US" sz="2400" dirty="0"/>
          </a:p>
        </p:txBody>
      </p:sp>
      <p:sp>
        <p:nvSpPr>
          <p:cNvPr id="24580" name="Text Box 4">
            <a:extLst>
              <a:ext uri="{FF2B5EF4-FFF2-40B4-BE49-F238E27FC236}">
                <a16:creationId xmlns:a16="http://schemas.microsoft.com/office/drawing/2014/main" id="{FD608E00-60CC-E196-A503-BC6DEFA3063B}"/>
              </a:ext>
            </a:extLst>
          </p:cNvPr>
          <p:cNvSpPr txBox="1">
            <a:spLocks noChangeArrowheads="1"/>
          </p:cNvSpPr>
          <p:nvPr/>
        </p:nvSpPr>
        <p:spPr bwMode="auto">
          <a:xfrm>
            <a:off x="755650" y="5546725"/>
            <a:ext cx="75596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The answer is c.</a:t>
            </a:r>
            <a:r>
              <a:rPr lang="en-US" altLang="en-US" sz="2000">
                <a:solidFill>
                  <a:srgbClr val="00FF00"/>
                </a:solidFill>
              </a:rPr>
              <a:t> Think about what actions are blocked. The hypotensive effect of phentolamine is summated to that of isoprenaline. This is what happens when we give isoproterenol after phentolamine.</a:t>
            </a:r>
          </a:p>
        </p:txBody>
      </p:sp>
      <p:sp>
        <p:nvSpPr>
          <p:cNvPr id="3" name="Title 2">
            <a:extLst>
              <a:ext uri="{FF2B5EF4-FFF2-40B4-BE49-F238E27FC236}">
                <a16:creationId xmlns:a16="http://schemas.microsoft.com/office/drawing/2014/main" id="{E5CD5C26-59E4-9CD6-DA33-E8FCDEE65273}"/>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dissolve">
                                      <p:cBhvr>
                                        <p:cTn id="7"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id="{0AC3B825-8364-6E9F-0C40-6FD93E0DCABF}"/>
              </a:ext>
            </a:extLst>
          </p:cNvPr>
          <p:cNvSpPr>
            <a:spLocks noGrp="1" noChangeArrowheads="1"/>
          </p:cNvSpPr>
          <p:nvPr>
            <p:ph type="body" idx="1"/>
          </p:nvPr>
        </p:nvSpPr>
        <p:spPr>
          <a:xfrm>
            <a:off x="571500" y="785813"/>
            <a:ext cx="8229600" cy="3816350"/>
          </a:xfrm>
        </p:spPr>
        <p:txBody>
          <a:bodyPr/>
          <a:lstStyle/>
          <a:p>
            <a:pPr marL="609600" indent="-609600" eaLnBrk="1" hangingPunct="1">
              <a:lnSpc>
                <a:spcPct val="90000"/>
              </a:lnSpc>
              <a:buFont typeface="Wingdings" panose="05000000000000000000" pitchFamily="2" charset="2"/>
              <a:buNone/>
              <a:defRPr/>
            </a:pPr>
            <a:r>
              <a:rPr lang="en-US" sz="2800" dirty="0">
                <a:solidFill>
                  <a:srgbClr val="FFFF00"/>
                </a:solidFill>
              </a:rPr>
              <a:t>Why the action of isoproterenol is prolonged compared to its effects before phentolamine?</a:t>
            </a:r>
          </a:p>
          <a:p>
            <a:pPr marL="990600" lvl="1" indent="-533400" eaLnBrk="1" hangingPunct="1">
              <a:lnSpc>
                <a:spcPct val="90000"/>
              </a:lnSpc>
              <a:buFont typeface="Wingdings" panose="05000000000000000000" pitchFamily="2" charset="2"/>
              <a:buAutoNum type="alphaLcPeriod"/>
              <a:defRPr/>
            </a:pPr>
            <a:r>
              <a:rPr lang="en-US" sz="2400" dirty="0"/>
              <a:t>The β-2 receptors are now more sensitive to the drug. </a:t>
            </a:r>
          </a:p>
          <a:p>
            <a:pPr marL="990600" lvl="1" indent="-533400" eaLnBrk="1" hangingPunct="1">
              <a:lnSpc>
                <a:spcPct val="90000"/>
              </a:lnSpc>
              <a:buFont typeface="Wingdings" panose="05000000000000000000" pitchFamily="2" charset="2"/>
              <a:buAutoNum type="alphaLcPeriod"/>
              <a:defRPr/>
            </a:pPr>
            <a:r>
              <a:rPr lang="en-US" sz="2400" dirty="0"/>
              <a:t>The </a:t>
            </a:r>
            <a:r>
              <a:rPr lang="en-US" sz="2400" b="1" dirty="0">
                <a:sym typeface="Symbol" pitchFamily="18" charset="2"/>
              </a:rPr>
              <a:t></a:t>
            </a:r>
            <a:r>
              <a:rPr lang="en-US" sz="2400" dirty="0"/>
              <a:t> receptors are no longer responsive to sympathetic reflexes. </a:t>
            </a:r>
          </a:p>
          <a:p>
            <a:pPr marL="990600" lvl="1" indent="-533400" eaLnBrk="1" hangingPunct="1">
              <a:lnSpc>
                <a:spcPct val="90000"/>
              </a:lnSpc>
              <a:buFont typeface="Wingdings" panose="05000000000000000000" pitchFamily="2" charset="2"/>
              <a:buAutoNum type="alphaLcPeriod"/>
              <a:defRPr/>
            </a:pPr>
            <a:r>
              <a:rPr lang="en-US" sz="2400" dirty="0"/>
              <a:t>The β-1 receptor-mediated response is blocked.</a:t>
            </a:r>
          </a:p>
          <a:p>
            <a:pPr marL="990600" lvl="1" indent="-533400" eaLnBrk="1" hangingPunct="1">
              <a:lnSpc>
                <a:spcPct val="90000"/>
              </a:lnSpc>
              <a:buFont typeface="Wingdings" panose="05000000000000000000" pitchFamily="2" charset="2"/>
              <a:buAutoNum type="alphaLcPeriod"/>
              <a:defRPr/>
            </a:pPr>
            <a:r>
              <a:rPr lang="en-US" sz="2400" dirty="0"/>
              <a:t>The β-2 receptors are blocked. </a:t>
            </a:r>
          </a:p>
          <a:p>
            <a:pPr marL="990600" lvl="1" indent="-533400" eaLnBrk="1" hangingPunct="1">
              <a:lnSpc>
                <a:spcPct val="90000"/>
              </a:lnSpc>
              <a:buFont typeface="Wingdings" panose="05000000000000000000" pitchFamily="2" charset="2"/>
              <a:buAutoNum type="alphaLcPeriod"/>
              <a:defRPr/>
            </a:pPr>
            <a:r>
              <a:rPr lang="en-US" sz="2400" dirty="0"/>
              <a:t>None of the above.</a:t>
            </a:r>
          </a:p>
          <a:p>
            <a:pPr marL="609600" indent="-609600" eaLnBrk="1" hangingPunct="1">
              <a:lnSpc>
                <a:spcPct val="90000"/>
              </a:lnSpc>
              <a:defRPr/>
            </a:pPr>
            <a:endParaRPr lang="en-US" sz="2800" dirty="0"/>
          </a:p>
        </p:txBody>
      </p:sp>
      <p:sp>
        <p:nvSpPr>
          <p:cNvPr id="25604" name="Text Box 4">
            <a:extLst>
              <a:ext uri="{FF2B5EF4-FFF2-40B4-BE49-F238E27FC236}">
                <a16:creationId xmlns:a16="http://schemas.microsoft.com/office/drawing/2014/main" id="{DE6665C9-4EFC-B4A5-ADDD-48389111F137}"/>
              </a:ext>
            </a:extLst>
          </p:cNvPr>
          <p:cNvSpPr txBox="1">
            <a:spLocks noChangeArrowheads="1"/>
          </p:cNvSpPr>
          <p:nvPr/>
        </p:nvSpPr>
        <p:spPr bwMode="auto">
          <a:xfrm>
            <a:off x="684213" y="4797425"/>
            <a:ext cx="79914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The answer is b.</a:t>
            </a:r>
            <a:r>
              <a:rPr lang="en-US" altLang="en-US" sz="2000">
                <a:solidFill>
                  <a:srgbClr val="00FF00"/>
                </a:solidFill>
              </a:rPr>
              <a:t> The counter regulatory reflex sympathetic stimulation (which is triggered by the hypotensive effect of isoproterenol) does not work because the </a:t>
            </a:r>
            <a:r>
              <a:rPr lang="en-US" altLang="en-US" sz="2000" b="1">
                <a:solidFill>
                  <a:srgbClr val="00FF00"/>
                </a:solidFill>
                <a:sym typeface="Symbol" panose="05050102010706020507" pitchFamily="18" charset="2"/>
              </a:rPr>
              <a:t></a:t>
            </a:r>
            <a:r>
              <a:rPr lang="en-US" altLang="en-US" sz="2000">
                <a:solidFill>
                  <a:srgbClr val="00FF00"/>
                </a:solidFill>
              </a:rPr>
              <a:t> receptors are already blocked.</a:t>
            </a:r>
          </a:p>
        </p:txBody>
      </p:sp>
      <p:sp>
        <p:nvSpPr>
          <p:cNvPr id="3" name="Title 2">
            <a:extLst>
              <a:ext uri="{FF2B5EF4-FFF2-40B4-BE49-F238E27FC236}">
                <a16:creationId xmlns:a16="http://schemas.microsoft.com/office/drawing/2014/main" id="{B9DD84D4-0E8B-0556-1215-423104E7BAF3}"/>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dissolve">
                                      <p:cBhvr>
                                        <p:cTn id="7"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2AAAAE5-1CDD-F9DC-8B0F-2664FB4D2B1D}"/>
              </a:ext>
            </a:extLst>
          </p:cNvPr>
          <p:cNvSpPr>
            <a:spLocks noGrp="1" noChangeArrowheads="1"/>
          </p:cNvSpPr>
          <p:nvPr>
            <p:ph type="title"/>
          </p:nvPr>
        </p:nvSpPr>
        <p:spPr>
          <a:xfrm>
            <a:off x="428625" y="642938"/>
            <a:ext cx="8229600" cy="1052512"/>
          </a:xfrm>
        </p:spPr>
        <p:txBody>
          <a:bodyPr/>
          <a:lstStyle/>
          <a:p>
            <a:pPr eaLnBrk="1" hangingPunct="1">
              <a:defRPr/>
            </a:pPr>
            <a:r>
              <a:rPr lang="en-US" sz="2400" b="1" dirty="0"/>
              <a:t>The next drug will be </a:t>
            </a:r>
            <a:br>
              <a:rPr lang="en-US" sz="2400" b="1" dirty="0"/>
            </a:br>
            <a:br>
              <a:rPr lang="en-US" sz="2400" b="1" dirty="0"/>
            </a:br>
            <a:r>
              <a:rPr lang="en-US" sz="2400" b="1" dirty="0" err="1">
                <a:solidFill>
                  <a:srgbClr val="FFFF00"/>
                </a:solidFill>
              </a:rPr>
              <a:t>Propranolol</a:t>
            </a:r>
            <a:r>
              <a:rPr lang="en-US" sz="2400" b="1" dirty="0">
                <a:solidFill>
                  <a:srgbClr val="FFFF00"/>
                </a:solidFill>
              </a:rPr>
              <a:t> HCI a dose of 0.5 mg/</a:t>
            </a:r>
            <a:r>
              <a:rPr lang="en-US" sz="2400" b="1" dirty="0" err="1">
                <a:solidFill>
                  <a:srgbClr val="FFFF00"/>
                </a:solidFill>
              </a:rPr>
              <a:t>kq</a:t>
            </a:r>
            <a:endParaRPr lang="en-US" sz="2400" b="1" dirty="0">
              <a:solidFill>
                <a:srgbClr val="FFFF00"/>
              </a:solidFill>
            </a:endParaRPr>
          </a:p>
        </p:txBody>
      </p:sp>
      <p:sp>
        <p:nvSpPr>
          <p:cNvPr id="26627" name="Rectangle 3">
            <a:extLst>
              <a:ext uri="{FF2B5EF4-FFF2-40B4-BE49-F238E27FC236}">
                <a16:creationId xmlns:a16="http://schemas.microsoft.com/office/drawing/2014/main" id="{BA5ADA6A-96E0-C909-A553-B37A7C5E113D}"/>
              </a:ext>
            </a:extLst>
          </p:cNvPr>
          <p:cNvSpPr>
            <a:spLocks noGrp="1" noChangeArrowheads="1"/>
          </p:cNvSpPr>
          <p:nvPr>
            <p:ph type="body" idx="1"/>
          </p:nvPr>
        </p:nvSpPr>
        <p:spPr>
          <a:xfrm>
            <a:off x="457200" y="2643188"/>
            <a:ext cx="8229600" cy="2873375"/>
          </a:xfrm>
        </p:spPr>
        <p:txBody>
          <a:bodyPr/>
          <a:lstStyle/>
          <a:p>
            <a:pPr marL="457200" indent="-457200" algn="ctr" eaLnBrk="1" hangingPunct="1">
              <a:lnSpc>
                <a:spcPct val="80000"/>
              </a:lnSpc>
              <a:buFont typeface="Wingdings" panose="05000000000000000000" pitchFamily="2" charset="2"/>
              <a:buNone/>
              <a:defRPr/>
            </a:pPr>
            <a:r>
              <a:rPr lang="en-US" sz="2400" dirty="0"/>
              <a:t>It must be given very slowly; otherwise our cat might not survive. </a:t>
            </a:r>
          </a:p>
          <a:p>
            <a:pPr marL="457200" indent="-457200" eaLnBrk="1" hangingPunct="1">
              <a:lnSpc>
                <a:spcPct val="80000"/>
              </a:lnSpc>
              <a:defRPr/>
            </a:pPr>
            <a:endParaRPr 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a:extLst>
              <a:ext uri="{FF2B5EF4-FFF2-40B4-BE49-F238E27FC236}">
                <a16:creationId xmlns:a16="http://schemas.microsoft.com/office/drawing/2014/main" id="{CEB53CFF-0F84-BF92-C30D-888DB7350137}"/>
              </a:ext>
            </a:extLst>
          </p:cNvPr>
          <p:cNvSpPr>
            <a:spLocks noGrp="1" noChangeArrowheads="1"/>
          </p:cNvSpPr>
          <p:nvPr>
            <p:ph type="body" idx="1"/>
          </p:nvPr>
        </p:nvSpPr>
        <p:spPr>
          <a:xfrm>
            <a:off x="457200" y="1571625"/>
            <a:ext cx="8229600" cy="3944938"/>
          </a:xfrm>
        </p:spPr>
        <p:txBody>
          <a:bodyPr/>
          <a:lstStyle/>
          <a:p>
            <a:pPr marL="457200" indent="-457200" eaLnBrk="1" hangingPunct="1">
              <a:lnSpc>
                <a:spcPct val="80000"/>
              </a:lnSpc>
              <a:buFont typeface="Wingdings" panose="05000000000000000000" pitchFamily="2" charset="2"/>
              <a:buNone/>
              <a:defRPr/>
            </a:pPr>
            <a:r>
              <a:rPr lang="en-US" sz="2400" dirty="0">
                <a:solidFill>
                  <a:srgbClr val="FFFF00"/>
                </a:solidFill>
              </a:rPr>
              <a:t>After administration of </a:t>
            </a:r>
            <a:r>
              <a:rPr lang="en-US" sz="2400" dirty="0" err="1">
                <a:solidFill>
                  <a:srgbClr val="FFFF00"/>
                </a:solidFill>
              </a:rPr>
              <a:t>phentolamine</a:t>
            </a:r>
            <a:r>
              <a:rPr lang="en-US" sz="2400" dirty="0">
                <a:solidFill>
                  <a:srgbClr val="FFFF00"/>
                </a:solidFill>
              </a:rPr>
              <a:t> and </a:t>
            </a:r>
            <a:r>
              <a:rPr lang="en-US" sz="2400" dirty="0" err="1">
                <a:solidFill>
                  <a:srgbClr val="FFFF00"/>
                </a:solidFill>
              </a:rPr>
              <a:t>propranolol</a:t>
            </a:r>
            <a:r>
              <a:rPr lang="en-US" sz="2400" dirty="0">
                <a:solidFill>
                  <a:srgbClr val="FFFF00"/>
                </a:solidFill>
              </a:rPr>
              <a:t> to this cat, we have effectively blocked the:</a:t>
            </a:r>
          </a:p>
          <a:p>
            <a:pPr marL="838200" lvl="1" indent="-381000" eaLnBrk="1" hangingPunct="1">
              <a:lnSpc>
                <a:spcPct val="80000"/>
              </a:lnSpc>
              <a:buFont typeface="Wingdings" panose="05000000000000000000" pitchFamily="2" charset="2"/>
              <a:buAutoNum type="alphaLcPeriod"/>
              <a:defRPr/>
            </a:pPr>
            <a:r>
              <a:rPr lang="en-US" sz="2000" b="1" dirty="0">
                <a:sym typeface="Symbol" pitchFamily="18" charset="2"/>
              </a:rPr>
              <a:t></a:t>
            </a:r>
            <a:r>
              <a:rPr lang="en-US" sz="2000" dirty="0"/>
              <a:t>-1 receptors.</a:t>
            </a:r>
          </a:p>
          <a:p>
            <a:pPr marL="838200" lvl="1" indent="-381000" eaLnBrk="1" hangingPunct="1">
              <a:lnSpc>
                <a:spcPct val="80000"/>
              </a:lnSpc>
              <a:buFont typeface="Wingdings" panose="05000000000000000000" pitchFamily="2" charset="2"/>
              <a:buAutoNum type="alphaLcPeriod"/>
              <a:defRPr/>
            </a:pPr>
            <a:r>
              <a:rPr lang="en-US" sz="2000" dirty="0"/>
              <a:t>β-1 receptors.</a:t>
            </a:r>
          </a:p>
          <a:p>
            <a:pPr marL="838200" lvl="1" indent="-381000" eaLnBrk="1" hangingPunct="1">
              <a:lnSpc>
                <a:spcPct val="80000"/>
              </a:lnSpc>
              <a:buFont typeface="Wingdings" panose="05000000000000000000" pitchFamily="2" charset="2"/>
              <a:buAutoNum type="alphaLcPeriod"/>
              <a:defRPr/>
            </a:pPr>
            <a:r>
              <a:rPr lang="en-US" sz="2000" b="1" dirty="0">
                <a:sym typeface="Symbol" pitchFamily="18" charset="2"/>
              </a:rPr>
              <a:t></a:t>
            </a:r>
            <a:r>
              <a:rPr lang="en-US" sz="2000" dirty="0"/>
              <a:t>-2 receptors.</a:t>
            </a:r>
          </a:p>
          <a:p>
            <a:pPr marL="838200" lvl="1" indent="-381000" eaLnBrk="1" hangingPunct="1">
              <a:lnSpc>
                <a:spcPct val="80000"/>
              </a:lnSpc>
              <a:buFont typeface="Wingdings" panose="05000000000000000000" pitchFamily="2" charset="2"/>
              <a:buAutoNum type="alphaLcPeriod"/>
              <a:defRPr/>
            </a:pPr>
            <a:r>
              <a:rPr lang="en-US" sz="2000" dirty="0"/>
              <a:t>β-2 receptors.</a:t>
            </a:r>
          </a:p>
          <a:p>
            <a:pPr marL="457200" indent="-457200" eaLnBrk="1" hangingPunct="1">
              <a:lnSpc>
                <a:spcPct val="80000"/>
              </a:lnSpc>
              <a:defRPr/>
            </a:pPr>
            <a:endParaRPr lang="en-US" sz="2400" dirty="0"/>
          </a:p>
        </p:txBody>
      </p:sp>
      <p:sp>
        <p:nvSpPr>
          <p:cNvPr id="26628" name="Text Box 4">
            <a:extLst>
              <a:ext uri="{FF2B5EF4-FFF2-40B4-BE49-F238E27FC236}">
                <a16:creationId xmlns:a16="http://schemas.microsoft.com/office/drawing/2014/main" id="{4DA2E9DE-6C99-85C8-D987-B07E9D93C011}"/>
              </a:ext>
            </a:extLst>
          </p:cNvPr>
          <p:cNvSpPr txBox="1">
            <a:spLocks noChangeArrowheads="1"/>
          </p:cNvSpPr>
          <p:nvPr/>
        </p:nvSpPr>
        <p:spPr bwMode="auto">
          <a:xfrm>
            <a:off x="1547813" y="5589588"/>
            <a:ext cx="5545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All foils are correct.</a:t>
            </a:r>
          </a:p>
        </p:txBody>
      </p:sp>
      <p:sp>
        <p:nvSpPr>
          <p:cNvPr id="3" name="Title 2">
            <a:extLst>
              <a:ext uri="{FF2B5EF4-FFF2-40B4-BE49-F238E27FC236}">
                <a16:creationId xmlns:a16="http://schemas.microsoft.com/office/drawing/2014/main" id="{28AF8B39-28B9-1FF0-BE01-4DD823D10F72}"/>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6628"/>
                                        </p:tgtEl>
                                        <p:attrNameLst>
                                          <p:attrName>style.visibility</p:attrName>
                                        </p:attrNameLst>
                                      </p:cBhvr>
                                      <p:to>
                                        <p:strVal val="visible"/>
                                      </p:to>
                                    </p:set>
                                    <p:animEffect transition="in" filter="dissolve">
                                      <p:cBhvr>
                                        <p:cTn id="7" dur="5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F638FAF-D459-0135-E829-F73D35F47116}"/>
              </a:ext>
            </a:extLst>
          </p:cNvPr>
          <p:cNvSpPr>
            <a:spLocks noGrp="1" noChangeArrowheads="1"/>
          </p:cNvSpPr>
          <p:nvPr>
            <p:ph type="title"/>
          </p:nvPr>
        </p:nvSpPr>
        <p:spPr>
          <a:xfrm>
            <a:off x="0" y="285750"/>
            <a:ext cx="9144000" cy="1289050"/>
          </a:xfrm>
        </p:spPr>
        <p:txBody>
          <a:bodyPr/>
          <a:lstStyle/>
          <a:p>
            <a:pPr eaLnBrk="1" hangingPunct="1">
              <a:defRPr/>
            </a:pPr>
            <a:r>
              <a:rPr lang="en-US" sz="2400" b="1" dirty="0"/>
              <a:t>The first drug we will administer is </a:t>
            </a:r>
            <a:br>
              <a:rPr lang="en-US" sz="2400" b="1" dirty="0"/>
            </a:br>
            <a:br>
              <a:rPr lang="en-US" sz="2400" b="1" dirty="0"/>
            </a:br>
            <a:r>
              <a:rPr lang="en-US" sz="2400" b="1" dirty="0">
                <a:solidFill>
                  <a:srgbClr val="FFFF00"/>
                </a:solidFill>
              </a:rPr>
              <a:t>Epinephrine 2 </a:t>
            </a:r>
            <a:r>
              <a:rPr lang="en-US" sz="2400" b="1" dirty="0" err="1">
                <a:solidFill>
                  <a:srgbClr val="FFFF00"/>
                </a:solidFill>
              </a:rPr>
              <a:t>μg</a:t>
            </a:r>
            <a:r>
              <a:rPr lang="en-US" sz="2400" b="1" dirty="0">
                <a:solidFill>
                  <a:srgbClr val="FFFF00"/>
                </a:solidFill>
              </a:rPr>
              <a:t> /kg IV</a:t>
            </a:r>
            <a:endParaRPr lang="en-US" sz="3800" dirty="0">
              <a:solidFill>
                <a:srgbClr val="FFFF00"/>
              </a:solidFill>
            </a:endParaRPr>
          </a:p>
        </p:txBody>
      </p:sp>
      <p:pic>
        <p:nvPicPr>
          <p:cNvPr id="5123" name="Picture 4">
            <a:extLst>
              <a:ext uri="{FF2B5EF4-FFF2-40B4-BE49-F238E27FC236}">
                <a16:creationId xmlns:a16="http://schemas.microsoft.com/office/drawing/2014/main" id="{F8AD0F47-7D09-D616-4379-82A6A20F68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622" t="9897" r="1399" b="3397"/>
          <a:stretch>
            <a:fillRect/>
          </a:stretch>
        </p:blipFill>
        <p:spPr bwMode="auto">
          <a:xfrm>
            <a:off x="2143125" y="1857375"/>
            <a:ext cx="4786313"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a:extLst>
              <a:ext uri="{FF2B5EF4-FFF2-40B4-BE49-F238E27FC236}">
                <a16:creationId xmlns:a16="http://schemas.microsoft.com/office/drawing/2014/main" id="{A5D2BD07-BE2F-C3EE-3019-8F967220B5B2}"/>
              </a:ext>
            </a:extLst>
          </p:cNvPr>
          <p:cNvSpPr>
            <a:spLocks noGrp="1" noChangeArrowheads="1"/>
          </p:cNvSpPr>
          <p:nvPr>
            <p:ph type="body" idx="1"/>
          </p:nvPr>
        </p:nvSpPr>
        <p:spPr/>
        <p:txBody>
          <a:bodyPr/>
          <a:lstStyle/>
          <a:p>
            <a:pPr marL="609600" indent="-609600" eaLnBrk="1" hangingPunct="1">
              <a:buFont typeface="Wingdings" panose="05000000000000000000" pitchFamily="2" charset="2"/>
              <a:buNone/>
              <a:defRPr/>
            </a:pPr>
            <a:r>
              <a:rPr lang="en-US">
                <a:solidFill>
                  <a:srgbClr val="FFFF00"/>
                </a:solidFill>
              </a:rPr>
              <a:t>If we re-administer isoproterenol HCI 1 μ/kg, what would you expect the response to be?</a:t>
            </a:r>
          </a:p>
          <a:p>
            <a:pPr marL="990600" lvl="1" indent="-533400" eaLnBrk="1" hangingPunct="1">
              <a:buFont typeface="Wingdings" panose="05000000000000000000" pitchFamily="2" charset="2"/>
              <a:buAutoNum type="alphaLcPeriod"/>
              <a:defRPr/>
            </a:pPr>
            <a:r>
              <a:rPr lang="en-US"/>
              <a:t>No change in systolic BP.</a:t>
            </a:r>
          </a:p>
          <a:p>
            <a:pPr marL="990600" lvl="1" indent="-533400" eaLnBrk="1" hangingPunct="1">
              <a:buFont typeface="Wingdings" panose="05000000000000000000" pitchFamily="2" charset="2"/>
              <a:buAutoNum type="alphaLcPeriod"/>
              <a:defRPr/>
            </a:pPr>
            <a:r>
              <a:rPr lang="en-US"/>
              <a:t>No change in HR.</a:t>
            </a:r>
          </a:p>
          <a:p>
            <a:pPr marL="990600" lvl="1" indent="-533400" eaLnBrk="1" hangingPunct="1">
              <a:buFont typeface="Wingdings" panose="05000000000000000000" pitchFamily="2" charset="2"/>
              <a:buAutoNum type="alphaLcPeriod"/>
              <a:defRPr/>
            </a:pPr>
            <a:r>
              <a:rPr lang="en-US"/>
              <a:t>No change in diastolic BP.</a:t>
            </a:r>
          </a:p>
          <a:p>
            <a:pPr marL="990600" lvl="1" indent="-533400" eaLnBrk="1" hangingPunct="1">
              <a:buFont typeface="Wingdings" panose="05000000000000000000" pitchFamily="2" charset="2"/>
              <a:buAutoNum type="alphaLcPeriod"/>
              <a:defRPr/>
            </a:pPr>
            <a:r>
              <a:rPr lang="en-US"/>
              <a:t>No change in mean BP.</a:t>
            </a:r>
          </a:p>
          <a:p>
            <a:pPr marL="609600" indent="-609600" eaLnBrk="1" hangingPunct="1">
              <a:defRPr/>
            </a:pPr>
            <a:endParaRPr lang="en-US"/>
          </a:p>
        </p:txBody>
      </p:sp>
      <p:sp>
        <p:nvSpPr>
          <p:cNvPr id="27652" name="Text Box 4">
            <a:extLst>
              <a:ext uri="{FF2B5EF4-FFF2-40B4-BE49-F238E27FC236}">
                <a16:creationId xmlns:a16="http://schemas.microsoft.com/office/drawing/2014/main" id="{B35BB819-040B-C765-63D7-D56AE316B648}"/>
              </a:ext>
            </a:extLst>
          </p:cNvPr>
          <p:cNvSpPr txBox="1">
            <a:spLocks noChangeArrowheads="1"/>
          </p:cNvSpPr>
          <p:nvPr/>
        </p:nvSpPr>
        <p:spPr bwMode="auto">
          <a:xfrm>
            <a:off x="1116013" y="5589588"/>
            <a:ext cx="6192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All foils are correct.</a:t>
            </a:r>
          </a:p>
        </p:txBody>
      </p:sp>
      <p:sp>
        <p:nvSpPr>
          <p:cNvPr id="3" name="Title 2">
            <a:extLst>
              <a:ext uri="{FF2B5EF4-FFF2-40B4-BE49-F238E27FC236}">
                <a16:creationId xmlns:a16="http://schemas.microsoft.com/office/drawing/2014/main" id="{F7D75465-7220-C239-C8F2-44F7353F9A1E}"/>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7652"/>
                                        </p:tgtEl>
                                        <p:attrNameLst>
                                          <p:attrName>style.visibility</p:attrName>
                                        </p:attrNameLst>
                                      </p:cBhvr>
                                      <p:to>
                                        <p:strVal val="visible"/>
                                      </p:to>
                                    </p:set>
                                    <p:animEffect transition="in" filter="dissolve">
                                      <p:cBhvr>
                                        <p:cTn id="7"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41B249F-F18B-6045-74C2-A7F7BC18FB53}"/>
              </a:ext>
            </a:extLst>
          </p:cNvPr>
          <p:cNvSpPr>
            <a:spLocks noGrp="1" noChangeArrowheads="1"/>
          </p:cNvSpPr>
          <p:nvPr>
            <p:ph type="title"/>
          </p:nvPr>
        </p:nvSpPr>
        <p:spPr/>
        <p:txBody>
          <a:bodyPr/>
          <a:lstStyle/>
          <a:p>
            <a:pPr eaLnBrk="1" hangingPunct="1">
              <a:defRPr/>
            </a:pPr>
            <a:endParaRPr lang="en-US"/>
          </a:p>
        </p:txBody>
      </p:sp>
      <p:sp>
        <p:nvSpPr>
          <p:cNvPr id="28675" name="Rectangle 3">
            <a:extLst>
              <a:ext uri="{FF2B5EF4-FFF2-40B4-BE49-F238E27FC236}">
                <a16:creationId xmlns:a16="http://schemas.microsoft.com/office/drawing/2014/main" id="{0F6ED8AD-B40C-1133-5671-5FC54F49126D}"/>
              </a:ext>
            </a:extLst>
          </p:cNvPr>
          <p:cNvSpPr>
            <a:spLocks noGrp="1" noChangeArrowheads="1"/>
          </p:cNvSpPr>
          <p:nvPr>
            <p:ph type="body" idx="1"/>
          </p:nvPr>
        </p:nvSpPr>
        <p:spPr/>
        <p:txBody>
          <a:bodyPr/>
          <a:lstStyle/>
          <a:p>
            <a:pPr eaLnBrk="1" hangingPunct="1">
              <a:lnSpc>
                <a:spcPct val="80000"/>
              </a:lnSpc>
              <a:defRPr/>
            </a:pPr>
            <a:r>
              <a:rPr lang="en-US" sz="2800"/>
              <a:t>The cat we have been working with has been treated with both phentolamine and propranolol. Although these are both competitive inhibitors, it would take at least several hours for their effects to wear off completely such that they would not interfere with the effects of a few additional adrenergic agents we need to look at.</a:t>
            </a:r>
          </a:p>
          <a:p>
            <a:pPr eaLnBrk="1" hangingPunct="1">
              <a:lnSpc>
                <a:spcPct val="80000"/>
              </a:lnSpc>
              <a:buFont typeface="Wingdings" panose="05000000000000000000" pitchFamily="2" charset="2"/>
              <a:buNone/>
              <a:defRPr/>
            </a:pPr>
            <a:endParaRPr lang="en-US" sz="2800"/>
          </a:p>
          <a:p>
            <a:pPr eaLnBrk="1" hangingPunct="1">
              <a:lnSpc>
                <a:spcPct val="80000"/>
              </a:lnSpc>
              <a:defRPr/>
            </a:pPr>
            <a:r>
              <a:rPr lang="en-US" sz="2800"/>
              <a:t>Thus, we will start a new series of experiments using a fresh cat which has been prepared as described earlier and has not been treated with any adrenergic agonists or antagonists.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7C0EE0FA-03BF-5068-BB49-A3D834E2A983}"/>
              </a:ext>
            </a:extLst>
          </p:cNvPr>
          <p:cNvSpPr>
            <a:spLocks noGrp="1" noChangeArrowheads="1"/>
          </p:cNvSpPr>
          <p:nvPr>
            <p:ph type="title"/>
          </p:nvPr>
        </p:nvSpPr>
        <p:spPr>
          <a:xfrm>
            <a:off x="214313" y="428625"/>
            <a:ext cx="4000500" cy="908050"/>
          </a:xfrm>
        </p:spPr>
        <p:txBody>
          <a:bodyPr/>
          <a:lstStyle/>
          <a:p>
            <a:pPr eaLnBrk="1" hangingPunct="1">
              <a:defRPr/>
            </a:pPr>
            <a:r>
              <a:rPr lang="en-US" sz="2400" b="1" dirty="0"/>
              <a:t>The first drug is</a:t>
            </a:r>
            <a:br>
              <a:rPr lang="en-US" sz="2400" b="1" dirty="0"/>
            </a:br>
            <a:r>
              <a:rPr lang="en-US" sz="2400" b="1" dirty="0"/>
              <a:t> </a:t>
            </a:r>
            <a:r>
              <a:rPr lang="en-US" sz="2400" b="1" dirty="0" err="1">
                <a:solidFill>
                  <a:srgbClr val="FFFF00"/>
                </a:solidFill>
              </a:rPr>
              <a:t>Norepinephrine</a:t>
            </a:r>
            <a:r>
              <a:rPr lang="en-US" sz="2400" b="1" dirty="0">
                <a:solidFill>
                  <a:srgbClr val="FFFF00"/>
                </a:solidFill>
              </a:rPr>
              <a:t> 1 </a:t>
            </a:r>
            <a:r>
              <a:rPr lang="en-US" sz="2400" b="1" dirty="0" err="1">
                <a:solidFill>
                  <a:srgbClr val="FFFF00"/>
                </a:solidFill>
              </a:rPr>
              <a:t>μg</a:t>
            </a:r>
            <a:r>
              <a:rPr lang="en-US" sz="2400" b="1" dirty="0">
                <a:solidFill>
                  <a:srgbClr val="FFFF00"/>
                </a:solidFill>
              </a:rPr>
              <a:t>/kg</a:t>
            </a:r>
          </a:p>
        </p:txBody>
      </p:sp>
      <p:pic>
        <p:nvPicPr>
          <p:cNvPr id="34819" name="Picture 4">
            <a:extLst>
              <a:ext uri="{FF2B5EF4-FFF2-40B4-BE49-F238E27FC236}">
                <a16:creationId xmlns:a16="http://schemas.microsoft.com/office/drawing/2014/main" id="{EC771C24-6F25-5472-2696-F18FD892F0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2048" t="10146" r="1241" b="3375"/>
          <a:stretch>
            <a:fillRect/>
          </a:stretch>
        </p:blipFill>
        <p:spPr bwMode="auto">
          <a:xfrm>
            <a:off x="500063" y="2233613"/>
            <a:ext cx="3295650"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5">
            <a:extLst>
              <a:ext uri="{FF2B5EF4-FFF2-40B4-BE49-F238E27FC236}">
                <a16:creationId xmlns:a16="http://schemas.microsoft.com/office/drawing/2014/main" id="{E23DF1BE-5B35-C36F-286C-86E0C99B2374}"/>
              </a:ext>
            </a:extLst>
          </p:cNvPr>
          <p:cNvSpPr>
            <a:spLocks noChangeArrowheads="1"/>
          </p:cNvSpPr>
          <p:nvPr/>
        </p:nvSpPr>
        <p:spPr bwMode="auto">
          <a:xfrm>
            <a:off x="5214938" y="500063"/>
            <a:ext cx="3929062" cy="785812"/>
          </a:xfrm>
          <a:prstGeom prst="rect">
            <a:avLst/>
          </a:prstGeom>
          <a:noFill/>
          <a:ln w="9525" algn="ctr">
            <a:noFill/>
            <a:miter lim="800000"/>
            <a:headEnd/>
            <a:tailEnd/>
          </a:ln>
          <a:effectLst/>
        </p:spPr>
        <p:txBody>
          <a:bodyPr anchor="ctr" anchorCtr="1"/>
          <a:lstStyle/>
          <a:p>
            <a:pPr algn="ctr" eaLnBrk="1" hangingPunct="1">
              <a:defRPr/>
            </a:pPr>
            <a:r>
              <a:rPr lang="en-US" sz="2400" b="1" dirty="0">
                <a:solidFill>
                  <a:schemeClr val="tx2"/>
                </a:solidFill>
                <a:effectLst>
                  <a:outerShdw blurRad="38100" dist="38100" dir="2700000" algn="tl">
                    <a:srgbClr val="000000"/>
                  </a:outerShdw>
                </a:effectLst>
                <a:cs typeface="Arial" charset="0"/>
              </a:rPr>
              <a:t>The next drug is </a:t>
            </a:r>
            <a:r>
              <a:rPr lang="en-US" sz="2400" b="1" dirty="0" err="1">
                <a:solidFill>
                  <a:srgbClr val="FFFF00"/>
                </a:solidFill>
                <a:effectLst>
                  <a:outerShdw blurRad="38100" dist="38100" dir="2700000" algn="tl">
                    <a:srgbClr val="000000"/>
                  </a:outerShdw>
                </a:effectLst>
                <a:cs typeface="Arial" charset="0"/>
              </a:rPr>
              <a:t>Tyramine</a:t>
            </a:r>
            <a:r>
              <a:rPr lang="en-US" sz="2400" b="1" dirty="0">
                <a:solidFill>
                  <a:srgbClr val="FFFF00"/>
                </a:solidFill>
                <a:effectLst>
                  <a:outerShdw blurRad="38100" dist="38100" dir="2700000" algn="tl">
                    <a:srgbClr val="000000"/>
                  </a:outerShdw>
                </a:effectLst>
                <a:cs typeface="Arial" charset="0"/>
              </a:rPr>
              <a:t> 10 </a:t>
            </a:r>
            <a:r>
              <a:rPr lang="en-US" sz="2400" b="1" dirty="0" err="1">
                <a:solidFill>
                  <a:srgbClr val="FFFF00"/>
                </a:solidFill>
                <a:effectLst>
                  <a:outerShdw blurRad="38100" dist="38100" dir="2700000" algn="tl">
                    <a:srgbClr val="000000"/>
                  </a:outerShdw>
                </a:effectLst>
                <a:cs typeface="Arial" charset="0"/>
              </a:rPr>
              <a:t>μg</a:t>
            </a:r>
            <a:r>
              <a:rPr lang="en-US" sz="2400" b="1" dirty="0">
                <a:solidFill>
                  <a:srgbClr val="FFFF00"/>
                </a:solidFill>
                <a:effectLst>
                  <a:outerShdw blurRad="38100" dist="38100" dir="2700000" algn="tl">
                    <a:srgbClr val="000000"/>
                  </a:outerShdw>
                </a:effectLst>
                <a:cs typeface="Arial" charset="0"/>
              </a:rPr>
              <a:t>/</a:t>
            </a:r>
            <a:r>
              <a:rPr lang="en-US" sz="2400" b="1" dirty="0" err="1">
                <a:solidFill>
                  <a:srgbClr val="FFFF00"/>
                </a:solidFill>
                <a:effectLst>
                  <a:outerShdw blurRad="38100" dist="38100" dir="2700000" algn="tl">
                    <a:srgbClr val="000000"/>
                  </a:outerShdw>
                </a:effectLst>
                <a:cs typeface="Arial" charset="0"/>
              </a:rPr>
              <a:t>kq</a:t>
            </a:r>
            <a:endParaRPr lang="en-US" sz="2400" b="1" dirty="0">
              <a:solidFill>
                <a:schemeClr val="tx2"/>
              </a:solidFill>
              <a:effectLst>
                <a:outerShdw blurRad="38100" dist="38100" dir="2700000" algn="tl">
                  <a:srgbClr val="000000"/>
                </a:outerShdw>
              </a:effectLst>
              <a:cs typeface="Arial" charset="0"/>
            </a:endParaRPr>
          </a:p>
        </p:txBody>
      </p:sp>
      <p:pic>
        <p:nvPicPr>
          <p:cNvPr id="34821" name="Picture 5">
            <a:extLst>
              <a:ext uri="{FF2B5EF4-FFF2-40B4-BE49-F238E27FC236}">
                <a16:creationId xmlns:a16="http://schemas.microsoft.com/office/drawing/2014/main" id="{DB0005AF-54D3-7620-649D-4727886B71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1541" t="6387" r="1241" b="3503"/>
          <a:stretch>
            <a:fillRect/>
          </a:stretch>
        </p:blipFill>
        <p:spPr bwMode="auto">
          <a:xfrm>
            <a:off x="5429250" y="2162175"/>
            <a:ext cx="3419475" cy="315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A0913F87-7EB6-EABA-96F0-99690BC3ACD0}"/>
              </a:ext>
            </a:extLst>
          </p:cNvPr>
          <p:cNvSpPr txBox="1">
            <a:spLocks noChangeArrowheads="1"/>
          </p:cNvSpPr>
          <p:nvPr/>
        </p:nvSpPr>
        <p:spPr bwMode="auto">
          <a:xfrm>
            <a:off x="500063" y="5857875"/>
            <a:ext cx="82867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en-US" altLang="en-US" sz="1800"/>
              <a:t>(The response to tyramine looks pretty similar to those induced by norepinephrine.)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a:extLst>
              <a:ext uri="{FF2B5EF4-FFF2-40B4-BE49-F238E27FC236}">
                <a16:creationId xmlns:a16="http://schemas.microsoft.com/office/drawing/2014/main" id="{0D91554D-6660-E5BD-A1E1-3C6BA5B68BC1}"/>
              </a:ext>
            </a:extLst>
          </p:cNvPr>
          <p:cNvSpPr>
            <a:spLocks noGrp="1" noChangeArrowheads="1"/>
          </p:cNvSpPr>
          <p:nvPr>
            <p:ph type="body" idx="1"/>
          </p:nvPr>
        </p:nvSpPr>
        <p:spPr>
          <a:xfrm>
            <a:off x="457200" y="3213100"/>
            <a:ext cx="8291513" cy="2520950"/>
          </a:xfrm>
        </p:spPr>
        <p:txBody>
          <a:bodyPr/>
          <a:lstStyle/>
          <a:p>
            <a:pPr marL="609600" indent="-609600" eaLnBrk="1" hangingPunct="1">
              <a:lnSpc>
                <a:spcPct val="90000"/>
              </a:lnSpc>
              <a:buFont typeface="Wingdings" panose="05000000000000000000" pitchFamily="2" charset="2"/>
              <a:buNone/>
              <a:defRPr/>
            </a:pPr>
            <a:r>
              <a:rPr lang="en-US" sz="2800" dirty="0">
                <a:solidFill>
                  <a:srgbClr val="FFFF00"/>
                </a:solidFill>
              </a:rPr>
              <a:t> </a:t>
            </a:r>
            <a:r>
              <a:rPr lang="en-US" sz="2800" dirty="0" err="1">
                <a:solidFill>
                  <a:srgbClr val="FFFF00"/>
                </a:solidFill>
              </a:rPr>
              <a:t>Tyramine</a:t>
            </a:r>
            <a:r>
              <a:rPr lang="en-US" sz="2800" dirty="0">
                <a:solidFill>
                  <a:srgbClr val="FFFF00"/>
                </a:solidFill>
              </a:rPr>
              <a:t> acts by:</a:t>
            </a:r>
          </a:p>
          <a:p>
            <a:pPr marL="990600" lvl="1" indent="-533400" eaLnBrk="1" hangingPunct="1">
              <a:lnSpc>
                <a:spcPct val="90000"/>
              </a:lnSpc>
              <a:buFont typeface="Wingdings" panose="05000000000000000000" pitchFamily="2" charset="2"/>
              <a:buAutoNum type="alphaLcPeriod"/>
              <a:defRPr/>
            </a:pPr>
            <a:r>
              <a:rPr lang="en-US" sz="2400" dirty="0"/>
              <a:t>Inhibiting </a:t>
            </a:r>
            <a:r>
              <a:rPr lang="en-US" sz="2400" b="1" dirty="0">
                <a:sym typeface="Symbol" pitchFamily="18" charset="2"/>
              </a:rPr>
              <a:t></a:t>
            </a:r>
            <a:r>
              <a:rPr lang="en-US" sz="2400" dirty="0"/>
              <a:t> receptors.</a:t>
            </a:r>
          </a:p>
          <a:p>
            <a:pPr marL="990600" lvl="1" indent="-533400" eaLnBrk="1" hangingPunct="1">
              <a:lnSpc>
                <a:spcPct val="90000"/>
              </a:lnSpc>
              <a:buFont typeface="Wingdings" panose="05000000000000000000" pitchFamily="2" charset="2"/>
              <a:buAutoNum type="alphaLcPeriod"/>
              <a:defRPr/>
            </a:pPr>
            <a:r>
              <a:rPr lang="en-US" sz="2400" dirty="0"/>
              <a:t>Directly stimulating β receptors.</a:t>
            </a:r>
          </a:p>
          <a:p>
            <a:pPr marL="990600" lvl="1" indent="-533400" eaLnBrk="1" hangingPunct="1">
              <a:lnSpc>
                <a:spcPct val="90000"/>
              </a:lnSpc>
              <a:buFont typeface="Wingdings" panose="05000000000000000000" pitchFamily="2" charset="2"/>
              <a:buAutoNum type="alphaLcPeriod"/>
              <a:defRPr/>
            </a:pPr>
            <a:r>
              <a:rPr lang="en-US" sz="2400" dirty="0"/>
              <a:t>Directly stimulating </a:t>
            </a:r>
            <a:r>
              <a:rPr lang="en-US" sz="2400" b="1" dirty="0">
                <a:sym typeface="Symbol" pitchFamily="18" charset="2"/>
              </a:rPr>
              <a:t></a:t>
            </a:r>
            <a:r>
              <a:rPr lang="en-US" sz="2400" dirty="0"/>
              <a:t> receptors.</a:t>
            </a:r>
          </a:p>
          <a:p>
            <a:pPr marL="990600" lvl="1" indent="-533400" eaLnBrk="1" hangingPunct="1">
              <a:lnSpc>
                <a:spcPct val="90000"/>
              </a:lnSpc>
              <a:buFont typeface="Wingdings" panose="05000000000000000000" pitchFamily="2" charset="2"/>
              <a:buAutoNum type="alphaLcPeriod"/>
              <a:defRPr/>
            </a:pPr>
            <a:r>
              <a:rPr lang="en-US" sz="2400" dirty="0"/>
              <a:t>Stimulating release of </a:t>
            </a:r>
            <a:r>
              <a:rPr lang="en-US" sz="2400" dirty="0" err="1"/>
              <a:t>norepinephrine</a:t>
            </a:r>
            <a:r>
              <a:rPr lang="en-US" sz="2400" dirty="0"/>
              <a:t>.</a:t>
            </a:r>
          </a:p>
          <a:p>
            <a:pPr marL="990600" lvl="1" indent="-533400" eaLnBrk="1" hangingPunct="1">
              <a:lnSpc>
                <a:spcPct val="90000"/>
              </a:lnSpc>
              <a:buFont typeface="Wingdings" panose="05000000000000000000" pitchFamily="2" charset="2"/>
              <a:buAutoNum type="alphaLcPeriod"/>
              <a:defRPr/>
            </a:pPr>
            <a:r>
              <a:rPr lang="en-US" sz="2400" dirty="0"/>
              <a:t>inhibiting release of </a:t>
            </a:r>
            <a:r>
              <a:rPr lang="en-US" sz="2400" dirty="0" err="1"/>
              <a:t>norepinephrine</a:t>
            </a:r>
            <a:endParaRPr lang="en-US" sz="2400" dirty="0"/>
          </a:p>
          <a:p>
            <a:pPr marL="609600" indent="-609600" eaLnBrk="1" hangingPunct="1">
              <a:lnSpc>
                <a:spcPct val="90000"/>
              </a:lnSpc>
              <a:defRPr/>
            </a:pPr>
            <a:endParaRPr lang="en-US" sz="2800" dirty="0"/>
          </a:p>
        </p:txBody>
      </p:sp>
      <p:sp>
        <p:nvSpPr>
          <p:cNvPr id="29702" name="Text Box 6">
            <a:extLst>
              <a:ext uri="{FF2B5EF4-FFF2-40B4-BE49-F238E27FC236}">
                <a16:creationId xmlns:a16="http://schemas.microsoft.com/office/drawing/2014/main" id="{86919C8B-9686-4C34-EBE9-221FF8FDADDD}"/>
              </a:ext>
            </a:extLst>
          </p:cNvPr>
          <p:cNvSpPr txBox="1">
            <a:spLocks noChangeArrowheads="1"/>
          </p:cNvSpPr>
          <p:nvPr/>
        </p:nvSpPr>
        <p:spPr bwMode="auto">
          <a:xfrm>
            <a:off x="971550" y="5949950"/>
            <a:ext cx="71278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Only foil “d” is correct.</a:t>
            </a:r>
            <a:r>
              <a:rPr lang="en-US" altLang="en-US" sz="2000">
                <a:solidFill>
                  <a:srgbClr val="00FF00"/>
                </a:solidFill>
              </a:rPr>
              <a:t> Tyramine –like ephedrine and amphetamine- is an indirectly acting sympathomimetic agent.</a:t>
            </a:r>
          </a:p>
        </p:txBody>
      </p:sp>
      <p:sp>
        <p:nvSpPr>
          <p:cNvPr id="3" name="Title 2">
            <a:extLst>
              <a:ext uri="{FF2B5EF4-FFF2-40B4-BE49-F238E27FC236}">
                <a16:creationId xmlns:a16="http://schemas.microsoft.com/office/drawing/2014/main" id="{57F5D4E9-143F-E90A-A5F4-712F76FE08FB}"/>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9702"/>
                                        </p:tgtEl>
                                        <p:attrNameLst>
                                          <p:attrName>style.visibility</p:attrName>
                                        </p:attrNameLst>
                                      </p:cBhvr>
                                      <p:to>
                                        <p:strVal val="visible"/>
                                      </p:to>
                                    </p:set>
                                    <p:animEffect transition="in" filter="dissolve">
                                      <p:cBhvr>
                                        <p:cTn id="7" dur="500"/>
                                        <p:tgtEl>
                                          <p:spTgt spid="29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a:extLst>
              <a:ext uri="{FF2B5EF4-FFF2-40B4-BE49-F238E27FC236}">
                <a16:creationId xmlns:a16="http://schemas.microsoft.com/office/drawing/2014/main" id="{46A93343-E3E9-69EC-6887-C5EC182B022A}"/>
              </a:ext>
            </a:extLst>
          </p:cNvPr>
          <p:cNvSpPr>
            <a:spLocks noGrp="1" noChangeArrowheads="1"/>
          </p:cNvSpPr>
          <p:nvPr>
            <p:ph type="body" idx="1"/>
          </p:nvPr>
        </p:nvSpPr>
        <p:spPr>
          <a:xfrm>
            <a:off x="1000125" y="1341438"/>
            <a:ext cx="7686675" cy="4646612"/>
          </a:xfrm>
        </p:spPr>
        <p:txBody>
          <a:bodyPr/>
          <a:lstStyle/>
          <a:p>
            <a:pPr marL="609600" indent="-609600" eaLnBrk="1" hangingPunct="1">
              <a:buFont typeface="Wingdings" panose="05000000000000000000" pitchFamily="2" charset="2"/>
              <a:buNone/>
              <a:defRPr/>
            </a:pPr>
            <a:r>
              <a:rPr lang="en-US" sz="2400" dirty="0">
                <a:solidFill>
                  <a:srgbClr val="FFFF00"/>
                </a:solidFill>
              </a:rPr>
              <a:t>Which of the following do you predict? </a:t>
            </a:r>
            <a:r>
              <a:rPr lang="en-US" sz="2400" dirty="0" err="1">
                <a:solidFill>
                  <a:srgbClr val="FFFF00"/>
                </a:solidFill>
              </a:rPr>
              <a:t>Tyramine</a:t>
            </a:r>
            <a:r>
              <a:rPr lang="en-US" sz="2400" dirty="0">
                <a:solidFill>
                  <a:srgbClr val="FFFF00"/>
                </a:solidFill>
              </a:rPr>
              <a:t> will:</a:t>
            </a:r>
          </a:p>
          <a:p>
            <a:pPr marL="990600" lvl="1" indent="-533400" eaLnBrk="1" hangingPunct="1">
              <a:buFont typeface="Wingdings" panose="05000000000000000000" pitchFamily="2" charset="2"/>
              <a:buAutoNum type="alphaLcPeriod"/>
              <a:defRPr/>
            </a:pPr>
            <a:r>
              <a:rPr lang="en-US" sz="2400" dirty="0"/>
              <a:t>Not change in BP or HR.</a:t>
            </a:r>
          </a:p>
          <a:p>
            <a:pPr marL="990600" lvl="1" indent="-533400" eaLnBrk="1" hangingPunct="1">
              <a:buFont typeface="Wingdings" panose="05000000000000000000" pitchFamily="2" charset="2"/>
              <a:buAutoNum type="alphaLcPeriod"/>
              <a:defRPr/>
            </a:pPr>
            <a:r>
              <a:rPr lang="en-US" sz="2400" dirty="0"/>
              <a:t>Decrease BP and HR.</a:t>
            </a:r>
          </a:p>
          <a:p>
            <a:pPr marL="990600" lvl="1" indent="-533400" eaLnBrk="1" hangingPunct="1">
              <a:buFont typeface="Wingdings" panose="05000000000000000000" pitchFamily="2" charset="2"/>
              <a:buAutoNum type="alphaLcPeriod"/>
              <a:defRPr/>
            </a:pPr>
            <a:r>
              <a:rPr lang="en-US" sz="2400" dirty="0"/>
              <a:t>Increase BP and HR.</a:t>
            </a:r>
          </a:p>
          <a:p>
            <a:pPr marL="990600" lvl="1" indent="-533400" eaLnBrk="1" hangingPunct="1">
              <a:buFont typeface="Wingdings" panose="05000000000000000000" pitchFamily="2" charset="2"/>
              <a:buAutoNum type="alphaLcPeriod"/>
              <a:defRPr/>
            </a:pPr>
            <a:r>
              <a:rPr lang="en-US" sz="2400" dirty="0"/>
              <a:t>Decrease BP and increase HR.</a:t>
            </a:r>
          </a:p>
          <a:p>
            <a:pPr marL="990600" lvl="1" indent="-533400" eaLnBrk="1" hangingPunct="1">
              <a:buFont typeface="Wingdings" panose="05000000000000000000" pitchFamily="2" charset="2"/>
              <a:buAutoNum type="alphaLcPeriod"/>
              <a:defRPr/>
            </a:pPr>
            <a:r>
              <a:rPr lang="en-US" sz="2400" dirty="0"/>
              <a:t>Increase BP and decrease HR</a:t>
            </a:r>
          </a:p>
          <a:p>
            <a:pPr marL="609600" indent="-609600" eaLnBrk="1" hangingPunct="1">
              <a:defRPr/>
            </a:pPr>
            <a:endParaRPr lang="en-US" sz="2400" dirty="0"/>
          </a:p>
        </p:txBody>
      </p:sp>
      <p:sp>
        <p:nvSpPr>
          <p:cNvPr id="30724" name="Text Box 4">
            <a:extLst>
              <a:ext uri="{FF2B5EF4-FFF2-40B4-BE49-F238E27FC236}">
                <a16:creationId xmlns:a16="http://schemas.microsoft.com/office/drawing/2014/main" id="{BEF266A8-72EE-F454-2D85-672E0667D134}"/>
              </a:ext>
            </a:extLst>
          </p:cNvPr>
          <p:cNvSpPr txBox="1">
            <a:spLocks noChangeArrowheads="1"/>
          </p:cNvSpPr>
          <p:nvPr/>
        </p:nvSpPr>
        <p:spPr bwMode="auto">
          <a:xfrm>
            <a:off x="971550" y="5157788"/>
            <a:ext cx="75596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The answer is e.</a:t>
            </a:r>
            <a:r>
              <a:rPr lang="en-US" altLang="en-US" sz="2000">
                <a:solidFill>
                  <a:srgbClr val="00FF00"/>
                </a:solidFill>
              </a:rPr>
              <a:t> Think of what norepinephrine does. The rise in blood pressure is primarily due to norepinephrine released from adrenergic neurons. Remember, HR decreases in response to norepinephrine as a result of the baroreceptors reflex.</a:t>
            </a:r>
          </a:p>
        </p:txBody>
      </p:sp>
      <p:sp>
        <p:nvSpPr>
          <p:cNvPr id="3" name="Title 2">
            <a:extLst>
              <a:ext uri="{FF2B5EF4-FFF2-40B4-BE49-F238E27FC236}">
                <a16:creationId xmlns:a16="http://schemas.microsoft.com/office/drawing/2014/main" id="{61A12E37-E15B-F1F7-1E14-D8C7904A85D4}"/>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dissolve">
                                      <p:cBhvr>
                                        <p:cTn id="7" dur="5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FD1B888F-68E9-C504-77E9-7C2B33AE4EEF}"/>
              </a:ext>
            </a:extLst>
          </p:cNvPr>
          <p:cNvSpPr>
            <a:spLocks noGrp="1" noChangeArrowheads="1"/>
          </p:cNvSpPr>
          <p:nvPr>
            <p:ph type="title"/>
          </p:nvPr>
        </p:nvSpPr>
        <p:spPr/>
        <p:txBody>
          <a:bodyPr/>
          <a:lstStyle/>
          <a:p>
            <a:pPr eaLnBrk="1" hangingPunct="1">
              <a:defRPr/>
            </a:pPr>
            <a:r>
              <a:rPr lang="en-US" sz="2400" b="1" dirty="0"/>
              <a:t>If we </a:t>
            </a:r>
            <a:r>
              <a:rPr lang="en-US" sz="2400" b="1" dirty="0">
                <a:solidFill>
                  <a:srgbClr val="FFFF00"/>
                </a:solidFill>
              </a:rPr>
              <a:t>repeated</a:t>
            </a:r>
            <a:r>
              <a:rPr lang="en-US" sz="2400" b="1" dirty="0"/>
              <a:t> the administration of the same dose of </a:t>
            </a:r>
            <a:r>
              <a:rPr lang="en-US" sz="2400" b="1" dirty="0" err="1">
                <a:solidFill>
                  <a:srgbClr val="FFFF00"/>
                </a:solidFill>
              </a:rPr>
              <a:t>tyramine</a:t>
            </a:r>
            <a:r>
              <a:rPr lang="en-US" sz="2400" b="1" dirty="0"/>
              <a:t> several times</a:t>
            </a:r>
            <a:br>
              <a:rPr lang="en-US" sz="3200" dirty="0">
                <a:solidFill>
                  <a:srgbClr val="FFFF00"/>
                </a:solidFill>
              </a:rPr>
            </a:br>
            <a:endParaRPr lang="en-US" sz="3200" dirty="0"/>
          </a:p>
        </p:txBody>
      </p:sp>
      <p:pic>
        <p:nvPicPr>
          <p:cNvPr id="37891" name="Picture 5">
            <a:extLst>
              <a:ext uri="{FF2B5EF4-FFF2-40B4-BE49-F238E27FC236}">
                <a16:creationId xmlns:a16="http://schemas.microsoft.com/office/drawing/2014/main" id="{06CC23AF-B33F-1F93-07C1-6330C5CB3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826" t="4591" r="1242" b="3596"/>
          <a:stretch>
            <a:fillRect/>
          </a:stretch>
        </p:blipFill>
        <p:spPr bwMode="auto">
          <a:xfrm>
            <a:off x="1928813" y="1643063"/>
            <a:ext cx="4786312"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a:extLst>
              <a:ext uri="{FF2B5EF4-FFF2-40B4-BE49-F238E27FC236}">
                <a16:creationId xmlns:a16="http://schemas.microsoft.com/office/drawing/2014/main" id="{A9A967E0-E7D4-935C-65B6-4A9836F46DC7}"/>
              </a:ext>
            </a:extLst>
          </p:cNvPr>
          <p:cNvSpPr>
            <a:spLocks noGrp="1" noChangeArrowheads="1"/>
          </p:cNvSpPr>
          <p:nvPr>
            <p:ph type="body" idx="1"/>
          </p:nvPr>
        </p:nvSpPr>
        <p:spPr>
          <a:xfrm>
            <a:off x="785813" y="1643063"/>
            <a:ext cx="7758112" cy="4032250"/>
          </a:xfrm>
        </p:spPr>
        <p:txBody>
          <a:bodyPr/>
          <a:lstStyle/>
          <a:p>
            <a:pPr marL="609600" indent="-609600" eaLnBrk="1" hangingPunct="1">
              <a:lnSpc>
                <a:spcPct val="90000"/>
              </a:lnSpc>
              <a:buFont typeface="Wingdings" panose="05000000000000000000" pitchFamily="2" charset="2"/>
              <a:buNone/>
              <a:defRPr/>
            </a:pPr>
            <a:r>
              <a:rPr lang="en-US" sz="2400" dirty="0">
                <a:solidFill>
                  <a:srgbClr val="FFFF00"/>
                </a:solidFill>
              </a:rPr>
              <a:t>Which of the following would you expect  on repeated the administration of </a:t>
            </a:r>
            <a:r>
              <a:rPr lang="en-US" sz="2400" dirty="0" err="1">
                <a:solidFill>
                  <a:srgbClr val="FFFF00"/>
                </a:solidFill>
              </a:rPr>
              <a:t>tyramine</a:t>
            </a:r>
            <a:r>
              <a:rPr lang="en-US" sz="2400" dirty="0">
                <a:solidFill>
                  <a:srgbClr val="FFFF00"/>
                </a:solidFill>
              </a:rPr>
              <a:t> ?</a:t>
            </a:r>
          </a:p>
          <a:p>
            <a:pPr marL="990600" lvl="1" indent="-533400" eaLnBrk="1" hangingPunct="1">
              <a:lnSpc>
                <a:spcPct val="90000"/>
              </a:lnSpc>
              <a:buFont typeface="Wingdings" panose="05000000000000000000" pitchFamily="2" charset="2"/>
              <a:buAutoNum type="alphaLcPeriod"/>
              <a:defRPr/>
            </a:pPr>
            <a:r>
              <a:rPr lang="en-US" sz="2400" dirty="0"/>
              <a:t>No change in the response.</a:t>
            </a:r>
          </a:p>
          <a:p>
            <a:pPr marL="990600" lvl="1" indent="-533400" eaLnBrk="1" hangingPunct="1">
              <a:lnSpc>
                <a:spcPct val="90000"/>
              </a:lnSpc>
              <a:buFont typeface="Wingdings" panose="05000000000000000000" pitchFamily="2" charset="2"/>
              <a:buAutoNum type="alphaLcPeriod"/>
              <a:defRPr/>
            </a:pPr>
            <a:r>
              <a:rPr lang="en-US" sz="2400" dirty="0"/>
              <a:t>A markedly exaggerated response.</a:t>
            </a:r>
          </a:p>
          <a:p>
            <a:pPr marL="990600" lvl="1" indent="-533400" eaLnBrk="1" hangingPunct="1">
              <a:lnSpc>
                <a:spcPct val="90000"/>
              </a:lnSpc>
              <a:buFont typeface="Wingdings" panose="05000000000000000000" pitchFamily="2" charset="2"/>
              <a:buAutoNum type="alphaLcPeriod"/>
              <a:defRPr/>
            </a:pPr>
            <a:r>
              <a:rPr lang="en-US" sz="2400" dirty="0"/>
              <a:t>A markedly depressed response.</a:t>
            </a:r>
          </a:p>
          <a:p>
            <a:pPr marL="990600" lvl="1" indent="-533400" eaLnBrk="1" hangingPunct="1">
              <a:lnSpc>
                <a:spcPct val="90000"/>
              </a:lnSpc>
              <a:buFont typeface="Wingdings" panose="05000000000000000000" pitchFamily="2" charset="2"/>
              <a:buAutoNum type="alphaLcPeriod"/>
              <a:defRPr/>
            </a:pPr>
            <a:r>
              <a:rPr lang="en-US" sz="2400" dirty="0"/>
              <a:t>A reversed response.</a:t>
            </a:r>
          </a:p>
          <a:p>
            <a:pPr marL="609600" indent="-609600" eaLnBrk="1" hangingPunct="1">
              <a:lnSpc>
                <a:spcPct val="90000"/>
              </a:lnSpc>
              <a:defRPr/>
            </a:pPr>
            <a:endParaRPr lang="en-US" sz="2400" dirty="0"/>
          </a:p>
        </p:txBody>
      </p:sp>
      <p:sp>
        <p:nvSpPr>
          <p:cNvPr id="32772" name="Text Box 4">
            <a:extLst>
              <a:ext uri="{FF2B5EF4-FFF2-40B4-BE49-F238E27FC236}">
                <a16:creationId xmlns:a16="http://schemas.microsoft.com/office/drawing/2014/main" id="{F5E161E1-425D-13B8-AF8B-C3FEF325FBBC}"/>
              </a:ext>
            </a:extLst>
          </p:cNvPr>
          <p:cNvSpPr txBox="1">
            <a:spLocks noChangeArrowheads="1"/>
          </p:cNvSpPr>
          <p:nvPr/>
        </p:nvSpPr>
        <p:spPr bwMode="auto">
          <a:xfrm>
            <a:off x="1476375" y="4941888"/>
            <a:ext cx="60483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The answer is c. </a:t>
            </a:r>
            <a:r>
              <a:rPr lang="en-US" altLang="en-US" sz="2000">
                <a:solidFill>
                  <a:srgbClr val="00FF00"/>
                </a:solidFill>
              </a:rPr>
              <a:t>A limited pool of norepinephrine is available for release by tyramine resulting in the rapid development of tolerance or tachyphylaxis. Let’s try tyramine again and see.</a:t>
            </a:r>
          </a:p>
        </p:txBody>
      </p:sp>
      <p:sp>
        <p:nvSpPr>
          <p:cNvPr id="3" name="Title 2">
            <a:extLst>
              <a:ext uri="{FF2B5EF4-FFF2-40B4-BE49-F238E27FC236}">
                <a16:creationId xmlns:a16="http://schemas.microsoft.com/office/drawing/2014/main" id="{2DE6EBE9-F85B-3C9E-0430-31C58AE22C2F}"/>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2772"/>
                                        </p:tgtEl>
                                        <p:attrNameLst>
                                          <p:attrName>style.visibility</p:attrName>
                                        </p:attrNameLst>
                                      </p:cBhvr>
                                      <p:to>
                                        <p:strVal val="visible"/>
                                      </p:to>
                                    </p:set>
                                    <p:animEffect transition="in" filter="dissolve">
                                      <p:cBhvr>
                                        <p:cTn id="7" dur="5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a:extLst>
              <a:ext uri="{FF2B5EF4-FFF2-40B4-BE49-F238E27FC236}">
                <a16:creationId xmlns:a16="http://schemas.microsoft.com/office/drawing/2014/main" id="{737E9195-10CE-4541-1DDA-EA54090EFF8E}"/>
              </a:ext>
            </a:extLst>
          </p:cNvPr>
          <p:cNvSpPr>
            <a:spLocks noGrp="1" noChangeArrowheads="1"/>
          </p:cNvSpPr>
          <p:nvPr>
            <p:ph type="body" idx="1"/>
          </p:nvPr>
        </p:nvSpPr>
        <p:spPr>
          <a:xfrm>
            <a:off x="1000125" y="1600200"/>
            <a:ext cx="7686675" cy="4530725"/>
          </a:xfrm>
        </p:spPr>
        <p:txBody>
          <a:bodyPr/>
          <a:lstStyle/>
          <a:p>
            <a:pPr eaLnBrk="1" hangingPunct="1">
              <a:lnSpc>
                <a:spcPct val="80000"/>
              </a:lnSpc>
              <a:defRPr/>
            </a:pPr>
            <a:r>
              <a:rPr lang="en-US" sz="2800" dirty="0">
                <a:solidFill>
                  <a:srgbClr val="FFFF00"/>
                </a:solidFill>
              </a:rPr>
              <a:t>Notice that the rise in blood pressure and decrease in heart rate are markedly reduced when compared to what we saw before.</a:t>
            </a:r>
          </a:p>
          <a:p>
            <a:pPr eaLnBrk="1" hangingPunct="1">
              <a:lnSpc>
                <a:spcPct val="80000"/>
              </a:lnSpc>
              <a:defRPr/>
            </a:pPr>
            <a:r>
              <a:rPr lang="en-US" sz="2800" dirty="0">
                <a:solidFill>
                  <a:srgbClr val="FFFF00"/>
                </a:solidFill>
              </a:rPr>
              <a:t>To rule out desensitization at, or subsequent to, the receptor level, let’s see if the response to </a:t>
            </a:r>
            <a:r>
              <a:rPr lang="en-US" sz="2800" dirty="0" err="1">
                <a:solidFill>
                  <a:srgbClr val="FFFF00"/>
                </a:solidFill>
              </a:rPr>
              <a:t>norepinephrine</a:t>
            </a:r>
            <a:r>
              <a:rPr lang="en-US" sz="2800" dirty="0">
                <a:solidFill>
                  <a:srgbClr val="FFFF00"/>
                </a:solidFill>
              </a:rPr>
              <a:t> has changed.</a:t>
            </a:r>
          </a:p>
        </p:txBody>
      </p:sp>
      <p:sp>
        <p:nvSpPr>
          <p:cNvPr id="3" name="Title 2">
            <a:extLst>
              <a:ext uri="{FF2B5EF4-FFF2-40B4-BE49-F238E27FC236}">
                <a16:creationId xmlns:a16="http://schemas.microsoft.com/office/drawing/2014/main" id="{06D71975-FEA5-5FCC-EFFF-B31A817B21AE}"/>
              </a:ext>
            </a:extLst>
          </p:cNvPr>
          <p:cNvSpPr>
            <a:spLocks noGrp="1"/>
          </p:cNvSpPr>
          <p:nvPr>
            <p:ph type="title"/>
          </p:nvPr>
        </p:nvSpPr>
        <p:spPr/>
        <p:txBody>
          <a:bodyPr/>
          <a:lstStyle/>
          <a:p>
            <a:pPr>
              <a:defRPr/>
            </a:pP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195BE836-F5BF-7170-D4C1-53CBBB9E69D5}"/>
              </a:ext>
            </a:extLst>
          </p:cNvPr>
          <p:cNvSpPr>
            <a:spLocks noGrp="1" noChangeArrowheads="1"/>
          </p:cNvSpPr>
          <p:nvPr>
            <p:ph type="title"/>
          </p:nvPr>
        </p:nvSpPr>
        <p:spPr>
          <a:xfrm>
            <a:off x="428625" y="0"/>
            <a:ext cx="8229600" cy="1139825"/>
          </a:xfrm>
        </p:spPr>
        <p:txBody>
          <a:bodyPr/>
          <a:lstStyle/>
          <a:p>
            <a:pPr eaLnBrk="1" hangingPunct="1">
              <a:defRPr/>
            </a:pPr>
            <a:r>
              <a:rPr lang="en-US" sz="2400" b="1" dirty="0" err="1">
                <a:solidFill>
                  <a:srgbClr val="FFFF00"/>
                </a:solidFill>
              </a:rPr>
              <a:t>Norepinephrine</a:t>
            </a:r>
            <a:r>
              <a:rPr lang="en-US" sz="2400" b="1" dirty="0"/>
              <a:t> 1 </a:t>
            </a:r>
            <a:r>
              <a:rPr lang="en-US" sz="2400" b="1" dirty="0" err="1"/>
              <a:t>μg</a:t>
            </a:r>
            <a:r>
              <a:rPr lang="en-US" sz="2400" b="1" dirty="0"/>
              <a:t> /kg </a:t>
            </a:r>
            <a:r>
              <a:rPr lang="en-US" sz="2400" b="1" dirty="0">
                <a:solidFill>
                  <a:srgbClr val="FFFF00"/>
                </a:solidFill>
              </a:rPr>
              <a:t>after </a:t>
            </a:r>
            <a:r>
              <a:rPr lang="en-US" sz="2400" b="1" dirty="0" err="1">
                <a:solidFill>
                  <a:srgbClr val="FFFF00"/>
                </a:solidFill>
              </a:rPr>
              <a:t>tyramine</a:t>
            </a:r>
            <a:r>
              <a:rPr lang="en-US" sz="2400" b="1" dirty="0">
                <a:solidFill>
                  <a:srgbClr val="FFFF00"/>
                </a:solidFill>
              </a:rPr>
              <a:t> </a:t>
            </a:r>
          </a:p>
        </p:txBody>
      </p:sp>
      <p:pic>
        <p:nvPicPr>
          <p:cNvPr id="40963" name="Picture 4">
            <a:extLst>
              <a:ext uri="{FF2B5EF4-FFF2-40B4-BE49-F238E27FC236}">
                <a16:creationId xmlns:a16="http://schemas.microsoft.com/office/drawing/2014/main" id="{CA6B7D83-B275-2EF0-6792-478BA1E605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779" t="6732" r="1399" b="3516"/>
          <a:stretch>
            <a:fillRect/>
          </a:stretch>
        </p:blipFill>
        <p:spPr bwMode="auto">
          <a:xfrm>
            <a:off x="1714500" y="1071563"/>
            <a:ext cx="5286375"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9">
            <a:extLst>
              <a:ext uri="{FF2B5EF4-FFF2-40B4-BE49-F238E27FC236}">
                <a16:creationId xmlns:a16="http://schemas.microsoft.com/office/drawing/2014/main" id="{ACED71B3-6887-3B64-8362-4CD5E3913BF3}"/>
              </a:ext>
            </a:extLst>
          </p:cNvPr>
          <p:cNvSpPr>
            <a:spLocks noChangeArrowheads="1"/>
          </p:cNvSpPr>
          <p:nvPr/>
        </p:nvSpPr>
        <p:spPr bwMode="auto">
          <a:xfrm>
            <a:off x="1285875" y="6211888"/>
            <a:ext cx="6858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en-US" altLang="en-US" sz="1800"/>
              <a:t>The response looks pretty much the same as it did before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a:extLst>
              <a:ext uri="{FF2B5EF4-FFF2-40B4-BE49-F238E27FC236}">
                <a16:creationId xmlns:a16="http://schemas.microsoft.com/office/drawing/2014/main" id="{18250694-DBA5-D310-4B3C-DE4F982649FA}"/>
              </a:ext>
            </a:extLst>
          </p:cNvPr>
          <p:cNvSpPr>
            <a:spLocks noGrp="1" noChangeArrowheads="1"/>
          </p:cNvSpPr>
          <p:nvPr>
            <p:ph type="body" idx="1"/>
          </p:nvPr>
        </p:nvSpPr>
        <p:spPr>
          <a:xfrm>
            <a:off x="571500" y="1357313"/>
            <a:ext cx="8229600" cy="4530725"/>
          </a:xfrm>
        </p:spPr>
        <p:txBody>
          <a:bodyPr/>
          <a:lstStyle/>
          <a:p>
            <a:pPr marL="609600" indent="-609600" eaLnBrk="1" hangingPunct="1">
              <a:buFont typeface="Wingdings" panose="05000000000000000000" pitchFamily="2" charset="2"/>
              <a:buNone/>
              <a:defRPr/>
            </a:pPr>
            <a:r>
              <a:rPr lang="en-US" dirty="0">
                <a:solidFill>
                  <a:srgbClr val="FFFF00"/>
                </a:solidFill>
              </a:rPr>
              <a:t>Which of the following would inhibit responses to </a:t>
            </a:r>
            <a:r>
              <a:rPr lang="en-US" dirty="0" err="1">
                <a:solidFill>
                  <a:srgbClr val="FFFF00"/>
                </a:solidFill>
              </a:rPr>
              <a:t>tyramine</a:t>
            </a:r>
            <a:r>
              <a:rPr lang="en-US" dirty="0">
                <a:solidFill>
                  <a:srgbClr val="FFFF00"/>
                </a:solidFill>
              </a:rPr>
              <a:t>, but tend to enhance responses to </a:t>
            </a:r>
            <a:r>
              <a:rPr lang="en-US" dirty="0" err="1">
                <a:solidFill>
                  <a:srgbClr val="FFFF00"/>
                </a:solidFill>
              </a:rPr>
              <a:t>norepinephrine</a:t>
            </a:r>
            <a:r>
              <a:rPr lang="en-US" dirty="0">
                <a:solidFill>
                  <a:srgbClr val="FFFF00"/>
                </a:solidFill>
              </a:rPr>
              <a:t>?</a:t>
            </a:r>
          </a:p>
          <a:p>
            <a:pPr marL="990600" lvl="1" indent="-533400" eaLnBrk="1" hangingPunct="1">
              <a:buFont typeface="Wingdings" panose="05000000000000000000" pitchFamily="2" charset="2"/>
              <a:buAutoNum type="alphaLcPeriod"/>
              <a:defRPr/>
            </a:pPr>
            <a:r>
              <a:rPr lang="en-US" dirty="0"/>
              <a:t>Inhibition of </a:t>
            </a:r>
            <a:r>
              <a:rPr lang="en-US" b="1" dirty="0">
                <a:sym typeface="Symbol" pitchFamily="18" charset="2"/>
              </a:rPr>
              <a:t></a:t>
            </a:r>
            <a:r>
              <a:rPr lang="en-US" dirty="0"/>
              <a:t> receptors.</a:t>
            </a:r>
          </a:p>
          <a:p>
            <a:pPr marL="990600" lvl="1" indent="-533400" eaLnBrk="1" hangingPunct="1">
              <a:buFont typeface="Wingdings" panose="05000000000000000000" pitchFamily="2" charset="2"/>
              <a:buAutoNum type="alphaLcPeriod"/>
              <a:defRPr/>
            </a:pPr>
            <a:r>
              <a:rPr lang="en-US" dirty="0"/>
              <a:t>Inhibition of β receptors.</a:t>
            </a:r>
          </a:p>
          <a:p>
            <a:pPr marL="990600" lvl="1" indent="-533400" eaLnBrk="1" hangingPunct="1">
              <a:buFont typeface="Wingdings" panose="05000000000000000000" pitchFamily="2" charset="2"/>
              <a:buAutoNum type="alphaLcPeriod"/>
              <a:defRPr/>
            </a:pPr>
            <a:r>
              <a:rPr lang="en-US" dirty="0"/>
              <a:t>Inhibition of both </a:t>
            </a:r>
            <a:r>
              <a:rPr lang="en-US" dirty="0">
                <a:sym typeface="Symbol" pitchFamily="18" charset="2"/>
              </a:rPr>
              <a:t></a:t>
            </a:r>
            <a:r>
              <a:rPr lang="en-US" dirty="0"/>
              <a:t> and β receptors.</a:t>
            </a:r>
          </a:p>
          <a:p>
            <a:pPr marL="990600" lvl="1" indent="-533400" eaLnBrk="1" hangingPunct="1">
              <a:buFont typeface="Wingdings" panose="05000000000000000000" pitchFamily="2" charset="2"/>
              <a:buAutoNum type="alphaLcPeriod"/>
              <a:defRPr/>
            </a:pPr>
            <a:r>
              <a:rPr lang="en-US" dirty="0"/>
              <a:t>Inhibition of neuronal reuptake.</a:t>
            </a:r>
          </a:p>
          <a:p>
            <a:pPr marL="609600" indent="-609600" eaLnBrk="1" hangingPunct="1">
              <a:defRPr/>
            </a:pPr>
            <a:endParaRPr lang="en-US" dirty="0"/>
          </a:p>
        </p:txBody>
      </p:sp>
      <p:sp>
        <p:nvSpPr>
          <p:cNvPr id="33796" name="Text Box 4">
            <a:extLst>
              <a:ext uri="{FF2B5EF4-FFF2-40B4-BE49-F238E27FC236}">
                <a16:creationId xmlns:a16="http://schemas.microsoft.com/office/drawing/2014/main" id="{FB8CF8B3-2346-058E-3999-7743C50680FA}"/>
              </a:ext>
            </a:extLst>
          </p:cNvPr>
          <p:cNvSpPr txBox="1">
            <a:spLocks noChangeArrowheads="1"/>
          </p:cNvSpPr>
          <p:nvPr/>
        </p:nvSpPr>
        <p:spPr bwMode="auto">
          <a:xfrm>
            <a:off x="611188" y="5229225"/>
            <a:ext cx="79930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Only foil “d” is correct:</a:t>
            </a:r>
            <a:r>
              <a:rPr lang="en-US" altLang="en-US" sz="2000">
                <a:solidFill>
                  <a:srgbClr val="00FF00"/>
                </a:solidFill>
              </a:rPr>
              <a:t> The effect of norepinephrine is enhanced since its termination of action by reuptake is inhibited.</a:t>
            </a:r>
          </a:p>
        </p:txBody>
      </p:sp>
      <p:sp>
        <p:nvSpPr>
          <p:cNvPr id="3" name="Title 2">
            <a:extLst>
              <a:ext uri="{FF2B5EF4-FFF2-40B4-BE49-F238E27FC236}">
                <a16:creationId xmlns:a16="http://schemas.microsoft.com/office/drawing/2014/main" id="{B5E5DF28-95A6-BD59-DB67-00E0096065B4}"/>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dissolve">
                                      <p:cBhvr>
                                        <p:cTn id="7" dur="5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a:extLst>
              <a:ext uri="{FF2B5EF4-FFF2-40B4-BE49-F238E27FC236}">
                <a16:creationId xmlns:a16="http://schemas.microsoft.com/office/drawing/2014/main" id="{B017E616-27DF-02BB-23EF-B5183C5CB0FA}"/>
              </a:ext>
            </a:extLst>
          </p:cNvPr>
          <p:cNvSpPr>
            <a:spLocks noGrp="1" noChangeArrowheads="1"/>
          </p:cNvSpPr>
          <p:nvPr>
            <p:ph type="body" idx="1"/>
          </p:nvPr>
        </p:nvSpPr>
        <p:spPr>
          <a:xfrm>
            <a:off x="500063" y="1714500"/>
            <a:ext cx="8229600" cy="4530725"/>
          </a:xfrm>
        </p:spPr>
        <p:txBody>
          <a:bodyPr/>
          <a:lstStyle/>
          <a:p>
            <a:pPr marL="609600" indent="-609600" eaLnBrk="1" hangingPunct="1">
              <a:buFont typeface="Wingdings" panose="05000000000000000000" pitchFamily="2" charset="2"/>
              <a:buNone/>
              <a:defRPr/>
            </a:pPr>
            <a:r>
              <a:rPr lang="en-US" sz="2400" dirty="0">
                <a:solidFill>
                  <a:srgbClr val="FFFF00"/>
                </a:solidFill>
              </a:rPr>
              <a:t>Factors responsible for the rise in blood pressure include:</a:t>
            </a:r>
          </a:p>
          <a:p>
            <a:pPr marL="990600" lvl="1" indent="-533400" eaLnBrk="1" hangingPunct="1">
              <a:buFont typeface="Wingdings" panose="05000000000000000000" pitchFamily="2" charset="2"/>
              <a:buAutoNum type="alphaLcPeriod"/>
              <a:defRPr/>
            </a:pPr>
            <a:r>
              <a:rPr lang="en-US" sz="2400" dirty="0"/>
              <a:t> Increased myocardial contraction.</a:t>
            </a:r>
          </a:p>
          <a:p>
            <a:pPr marL="990600" lvl="1" indent="-533400" eaLnBrk="1" hangingPunct="1">
              <a:buFont typeface="Wingdings" panose="05000000000000000000" pitchFamily="2" charset="2"/>
              <a:buAutoNum type="alphaLcPeriod"/>
              <a:defRPr/>
            </a:pPr>
            <a:r>
              <a:rPr lang="en-US" sz="2400" dirty="0"/>
              <a:t> Increased heart rate.</a:t>
            </a:r>
          </a:p>
          <a:p>
            <a:pPr marL="990600" lvl="1" indent="-533400" eaLnBrk="1" hangingPunct="1">
              <a:buFont typeface="Wingdings" panose="05000000000000000000" pitchFamily="2" charset="2"/>
              <a:buAutoNum type="alphaLcPeriod"/>
              <a:defRPr/>
            </a:pPr>
            <a:r>
              <a:rPr lang="en-US" sz="2400" dirty="0"/>
              <a:t> Vasoconstriction of the vascular beds.</a:t>
            </a:r>
          </a:p>
          <a:p>
            <a:pPr marL="990600" lvl="1" indent="-533400" eaLnBrk="1" hangingPunct="1">
              <a:buFont typeface="Wingdings" panose="05000000000000000000" pitchFamily="2" charset="2"/>
              <a:buAutoNum type="alphaLcPeriod"/>
              <a:defRPr/>
            </a:pPr>
            <a:r>
              <a:rPr lang="en-US" sz="2400" dirty="0"/>
              <a:t> </a:t>
            </a:r>
            <a:r>
              <a:rPr lang="en-US" sz="2400" dirty="0" err="1"/>
              <a:t>Vagal</a:t>
            </a:r>
            <a:r>
              <a:rPr lang="en-US" sz="2400" dirty="0"/>
              <a:t> reflexes.</a:t>
            </a:r>
          </a:p>
          <a:p>
            <a:pPr marL="609600" indent="-609600" eaLnBrk="1" hangingPunct="1">
              <a:buFont typeface="Wingdings" panose="05000000000000000000" pitchFamily="2" charset="2"/>
              <a:buNone/>
              <a:defRPr/>
            </a:pPr>
            <a:endParaRPr lang="en-US" sz="2400" dirty="0"/>
          </a:p>
        </p:txBody>
      </p:sp>
      <p:sp>
        <p:nvSpPr>
          <p:cNvPr id="8196" name="Text Box 4">
            <a:extLst>
              <a:ext uri="{FF2B5EF4-FFF2-40B4-BE49-F238E27FC236}">
                <a16:creationId xmlns:a16="http://schemas.microsoft.com/office/drawing/2014/main" id="{47DC6F93-A3CB-1F6B-5F8F-26745C5614FA}"/>
              </a:ext>
            </a:extLst>
          </p:cNvPr>
          <p:cNvSpPr txBox="1">
            <a:spLocks noChangeArrowheads="1"/>
          </p:cNvSpPr>
          <p:nvPr/>
        </p:nvSpPr>
        <p:spPr bwMode="auto">
          <a:xfrm>
            <a:off x="539750" y="4581525"/>
            <a:ext cx="7848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Foils “a, b, c” are correct</a:t>
            </a:r>
            <a:r>
              <a:rPr lang="en-US" altLang="en-US" sz="2000">
                <a:solidFill>
                  <a:srgbClr val="00FF00"/>
                </a:solidFill>
              </a:rPr>
              <a:t>: Vagal reflexes are triggered by the effect of increased BP on baroreceptors and tend to return it back to normal.</a:t>
            </a:r>
          </a:p>
        </p:txBody>
      </p:sp>
      <p:sp>
        <p:nvSpPr>
          <p:cNvPr id="3" name="Title 2">
            <a:extLst>
              <a:ext uri="{FF2B5EF4-FFF2-40B4-BE49-F238E27FC236}">
                <a16:creationId xmlns:a16="http://schemas.microsoft.com/office/drawing/2014/main" id="{1796B247-7726-3D37-80DB-8AC46FF59EC7}"/>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dissolve">
                                      <p:cBhvr>
                                        <p:cTn id="7"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a:extLst>
              <a:ext uri="{FF2B5EF4-FFF2-40B4-BE49-F238E27FC236}">
                <a16:creationId xmlns:a16="http://schemas.microsoft.com/office/drawing/2014/main" id="{D95F1D07-910E-F5F9-551A-E0C8DE363757}"/>
              </a:ext>
            </a:extLst>
          </p:cNvPr>
          <p:cNvSpPr>
            <a:spLocks noGrp="1" noChangeArrowheads="1"/>
          </p:cNvSpPr>
          <p:nvPr>
            <p:ph type="body" idx="1"/>
          </p:nvPr>
        </p:nvSpPr>
        <p:spPr>
          <a:xfrm>
            <a:off x="500063" y="1071563"/>
            <a:ext cx="8229600" cy="4103687"/>
          </a:xfrm>
        </p:spPr>
        <p:txBody>
          <a:bodyPr/>
          <a:lstStyle/>
          <a:p>
            <a:pPr marL="609600" indent="-609600" eaLnBrk="1" hangingPunct="1">
              <a:lnSpc>
                <a:spcPct val="90000"/>
              </a:lnSpc>
              <a:buFont typeface="Wingdings" panose="05000000000000000000" pitchFamily="2" charset="2"/>
              <a:buNone/>
              <a:defRPr/>
            </a:pPr>
            <a:r>
              <a:rPr lang="en-US" dirty="0">
                <a:solidFill>
                  <a:srgbClr val="FFFF00"/>
                </a:solidFill>
              </a:rPr>
              <a:t> Which of the following would be a good drug for us to use as a reuptake inhibitor in our experiments?</a:t>
            </a:r>
          </a:p>
          <a:p>
            <a:pPr marL="990600" lvl="1" indent="-533400" eaLnBrk="1" hangingPunct="1">
              <a:lnSpc>
                <a:spcPct val="90000"/>
              </a:lnSpc>
              <a:buFont typeface="Wingdings" panose="05000000000000000000" pitchFamily="2" charset="2"/>
              <a:buAutoNum type="alphaLcPeriod"/>
              <a:defRPr/>
            </a:pPr>
            <a:r>
              <a:rPr lang="en-US" dirty="0" err="1"/>
              <a:t>Phenylephrine</a:t>
            </a:r>
            <a:endParaRPr lang="en-US" dirty="0"/>
          </a:p>
          <a:p>
            <a:pPr marL="990600" lvl="1" indent="-533400" eaLnBrk="1" hangingPunct="1">
              <a:lnSpc>
                <a:spcPct val="90000"/>
              </a:lnSpc>
              <a:buFont typeface="Wingdings" panose="05000000000000000000" pitchFamily="2" charset="2"/>
              <a:buAutoNum type="alphaLcPeriod"/>
              <a:defRPr/>
            </a:pPr>
            <a:r>
              <a:rPr lang="en-US" dirty="0" err="1"/>
              <a:t>Imipramine</a:t>
            </a:r>
            <a:endParaRPr lang="en-US" dirty="0"/>
          </a:p>
          <a:p>
            <a:pPr marL="990600" lvl="1" indent="-533400" eaLnBrk="1" hangingPunct="1">
              <a:lnSpc>
                <a:spcPct val="90000"/>
              </a:lnSpc>
              <a:buFont typeface="Wingdings" panose="05000000000000000000" pitchFamily="2" charset="2"/>
              <a:buAutoNum type="alphaLcPeriod"/>
              <a:defRPr/>
            </a:pPr>
            <a:r>
              <a:rPr lang="en-US" dirty="0" err="1"/>
              <a:t>Prazosin</a:t>
            </a:r>
            <a:endParaRPr lang="en-US" dirty="0"/>
          </a:p>
          <a:p>
            <a:pPr marL="990600" lvl="1" indent="-533400" eaLnBrk="1" hangingPunct="1">
              <a:lnSpc>
                <a:spcPct val="90000"/>
              </a:lnSpc>
              <a:buFont typeface="Wingdings" panose="05000000000000000000" pitchFamily="2" charset="2"/>
              <a:buAutoNum type="alphaLcPeriod"/>
              <a:defRPr/>
            </a:pPr>
            <a:r>
              <a:rPr lang="en-US" dirty="0"/>
              <a:t>Amphetamine</a:t>
            </a:r>
          </a:p>
          <a:p>
            <a:pPr marL="990600" lvl="1" indent="-533400" eaLnBrk="1" hangingPunct="1">
              <a:lnSpc>
                <a:spcPct val="90000"/>
              </a:lnSpc>
              <a:buFont typeface="Wingdings" panose="05000000000000000000" pitchFamily="2" charset="2"/>
              <a:buAutoNum type="alphaLcPeriod"/>
              <a:defRPr/>
            </a:pPr>
            <a:r>
              <a:rPr lang="en-US" dirty="0" err="1"/>
              <a:t>Pargyline</a:t>
            </a:r>
            <a:endParaRPr lang="en-US" dirty="0"/>
          </a:p>
          <a:p>
            <a:pPr marL="609600" indent="-609600" eaLnBrk="1" hangingPunct="1">
              <a:lnSpc>
                <a:spcPct val="90000"/>
              </a:lnSpc>
              <a:defRPr/>
            </a:pPr>
            <a:endParaRPr lang="en-US" dirty="0"/>
          </a:p>
        </p:txBody>
      </p:sp>
      <p:sp>
        <p:nvSpPr>
          <p:cNvPr id="34820" name="Text Box 4">
            <a:extLst>
              <a:ext uri="{FF2B5EF4-FFF2-40B4-BE49-F238E27FC236}">
                <a16:creationId xmlns:a16="http://schemas.microsoft.com/office/drawing/2014/main" id="{1EF520DC-7EB6-1777-3747-346ACA5DD620}"/>
              </a:ext>
            </a:extLst>
          </p:cNvPr>
          <p:cNvSpPr txBox="1">
            <a:spLocks noChangeArrowheads="1"/>
          </p:cNvSpPr>
          <p:nvPr/>
        </p:nvSpPr>
        <p:spPr bwMode="auto">
          <a:xfrm>
            <a:off x="539750" y="4941888"/>
            <a:ext cx="8208963"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Only foil “b” is correct:</a:t>
            </a:r>
            <a:r>
              <a:rPr lang="en-US" altLang="en-US" sz="2000">
                <a:solidFill>
                  <a:srgbClr val="00FF00"/>
                </a:solidFill>
              </a:rPr>
              <a:t> Imipramine is a TCA that inhibits the reuptake pump of monoamines. Phenylephrine is a selective </a:t>
            </a:r>
            <a:r>
              <a:rPr lang="en-US" altLang="en-US" sz="2000" b="1">
                <a:solidFill>
                  <a:srgbClr val="00FF00"/>
                </a:solidFill>
                <a:sym typeface="Symbol" panose="05050102010706020507" pitchFamily="18" charset="2"/>
              </a:rPr>
              <a:t></a:t>
            </a:r>
            <a:r>
              <a:rPr lang="en-US" altLang="en-US" sz="2000">
                <a:solidFill>
                  <a:srgbClr val="00FF00"/>
                </a:solidFill>
              </a:rPr>
              <a:t>-1 agonist while prazosin is a selective </a:t>
            </a:r>
            <a:r>
              <a:rPr lang="en-US" altLang="en-US" sz="2000" b="1">
                <a:solidFill>
                  <a:srgbClr val="00FF00"/>
                </a:solidFill>
                <a:sym typeface="Symbol" panose="05050102010706020507" pitchFamily="18" charset="2"/>
              </a:rPr>
              <a:t></a:t>
            </a:r>
            <a:r>
              <a:rPr lang="en-US" altLang="en-US" sz="2000">
                <a:solidFill>
                  <a:srgbClr val="00FF00"/>
                </a:solidFill>
              </a:rPr>
              <a:t>-1 blocker. Amphetamine is an indirectly acting sympathomimetic that releases as well as inhibits the reuptake of norepinephrine. Pargyline is a MAOI. </a:t>
            </a:r>
          </a:p>
        </p:txBody>
      </p:sp>
      <p:sp>
        <p:nvSpPr>
          <p:cNvPr id="3" name="Title 2">
            <a:extLst>
              <a:ext uri="{FF2B5EF4-FFF2-40B4-BE49-F238E27FC236}">
                <a16:creationId xmlns:a16="http://schemas.microsoft.com/office/drawing/2014/main" id="{5B6BE5B9-5A79-6F39-0135-F7523215E538}"/>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dissolve">
                                      <p:cBhvr>
                                        <p:cTn id="7"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CAB80E16-4D74-A655-C687-06DEF72FFDF1}"/>
              </a:ext>
            </a:extLst>
          </p:cNvPr>
          <p:cNvSpPr>
            <a:spLocks noGrp="1" noChangeArrowheads="1"/>
          </p:cNvSpPr>
          <p:nvPr>
            <p:ph type="title"/>
          </p:nvPr>
        </p:nvSpPr>
        <p:spPr/>
        <p:txBody>
          <a:bodyPr/>
          <a:lstStyle/>
          <a:p>
            <a:pPr eaLnBrk="1" hangingPunct="1">
              <a:defRPr/>
            </a:pPr>
            <a:r>
              <a:rPr lang="en-US" sz="2400" b="1" dirty="0" err="1">
                <a:solidFill>
                  <a:srgbClr val="FFFF00"/>
                </a:solidFill>
              </a:rPr>
              <a:t>Tyramine</a:t>
            </a:r>
            <a:r>
              <a:rPr lang="en-US" sz="2400" b="1" dirty="0"/>
              <a:t> 10 </a:t>
            </a:r>
            <a:r>
              <a:rPr lang="en-US" sz="2400" b="1" dirty="0" err="1"/>
              <a:t>μg</a:t>
            </a:r>
            <a:r>
              <a:rPr lang="en-US" sz="2400" b="1" dirty="0"/>
              <a:t>/kg after </a:t>
            </a:r>
            <a:r>
              <a:rPr lang="en-US" sz="2400" b="1" dirty="0" err="1">
                <a:solidFill>
                  <a:srgbClr val="FFFF00"/>
                </a:solidFill>
              </a:rPr>
              <a:t>imipramine</a:t>
            </a:r>
            <a:r>
              <a:rPr lang="en-US" sz="2400" b="1" dirty="0"/>
              <a:t> </a:t>
            </a:r>
          </a:p>
        </p:txBody>
      </p:sp>
      <p:pic>
        <p:nvPicPr>
          <p:cNvPr id="44035" name="Picture 4">
            <a:extLst>
              <a:ext uri="{FF2B5EF4-FFF2-40B4-BE49-F238E27FC236}">
                <a16:creationId xmlns:a16="http://schemas.microsoft.com/office/drawing/2014/main" id="{D1C53D95-4E70-DFC2-6C71-6BA6F927F1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866" t="5168" r="1083" b="4842"/>
          <a:stretch>
            <a:fillRect/>
          </a:stretch>
        </p:blipFill>
        <p:spPr bwMode="auto">
          <a:xfrm>
            <a:off x="2071688" y="1785938"/>
            <a:ext cx="4714875" cy="433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id="{67704391-ADBE-9ED9-5A87-95887D7CD947}"/>
              </a:ext>
            </a:extLst>
          </p:cNvPr>
          <p:cNvSpPr>
            <a:spLocks noGrp="1" noChangeArrowheads="1"/>
          </p:cNvSpPr>
          <p:nvPr>
            <p:ph type="body" idx="1"/>
          </p:nvPr>
        </p:nvSpPr>
        <p:spPr>
          <a:xfrm>
            <a:off x="642938" y="3357563"/>
            <a:ext cx="8043862" cy="2773362"/>
          </a:xfrm>
        </p:spPr>
        <p:txBody>
          <a:bodyPr/>
          <a:lstStyle/>
          <a:p>
            <a:pPr eaLnBrk="1" hangingPunct="1">
              <a:lnSpc>
                <a:spcPct val="90000"/>
              </a:lnSpc>
              <a:defRPr/>
            </a:pPr>
            <a:r>
              <a:rPr lang="en-US" sz="2400" dirty="0">
                <a:solidFill>
                  <a:srgbClr val="FFFF00"/>
                </a:solidFill>
              </a:rPr>
              <a:t>By now, we have waited long enough for the response to </a:t>
            </a:r>
            <a:r>
              <a:rPr lang="en-US" sz="2400" dirty="0" err="1">
                <a:solidFill>
                  <a:srgbClr val="FFFF00"/>
                </a:solidFill>
              </a:rPr>
              <a:t>tyramine</a:t>
            </a:r>
            <a:r>
              <a:rPr lang="en-US" sz="2400" dirty="0">
                <a:solidFill>
                  <a:srgbClr val="FFFF00"/>
                </a:solidFill>
              </a:rPr>
              <a:t> to return to control levels (particularly since we have also administered </a:t>
            </a:r>
            <a:r>
              <a:rPr lang="en-US" sz="2400" dirty="0" err="1">
                <a:solidFill>
                  <a:srgbClr val="FFFF00"/>
                </a:solidFill>
              </a:rPr>
              <a:t>norepinephrine</a:t>
            </a:r>
            <a:r>
              <a:rPr lang="en-US" sz="2400" dirty="0">
                <a:solidFill>
                  <a:srgbClr val="FFFF00"/>
                </a:solidFill>
              </a:rPr>
              <a:t> which would also tend to reload depleted neuronal pools).</a:t>
            </a:r>
          </a:p>
          <a:p>
            <a:pPr eaLnBrk="1" hangingPunct="1">
              <a:lnSpc>
                <a:spcPct val="90000"/>
              </a:lnSpc>
              <a:defRPr/>
            </a:pPr>
            <a:r>
              <a:rPr lang="en-US" sz="2400" dirty="0">
                <a:solidFill>
                  <a:srgbClr val="FFFF00"/>
                </a:solidFill>
              </a:rPr>
              <a:t>Let’s see what the administration of </a:t>
            </a:r>
            <a:r>
              <a:rPr lang="en-US" sz="2400" dirty="0" err="1">
                <a:solidFill>
                  <a:srgbClr val="FFFF00"/>
                </a:solidFill>
              </a:rPr>
              <a:t>imipramine</a:t>
            </a:r>
            <a:r>
              <a:rPr lang="en-US" sz="2400" dirty="0">
                <a:solidFill>
                  <a:srgbClr val="FFFF00"/>
                </a:solidFill>
              </a:rPr>
              <a:t> 2.5 mg/kg does to subsequent responses to </a:t>
            </a:r>
            <a:r>
              <a:rPr lang="en-US" sz="2400" dirty="0" err="1">
                <a:solidFill>
                  <a:srgbClr val="FFFF00"/>
                </a:solidFill>
              </a:rPr>
              <a:t>tyramine</a:t>
            </a:r>
            <a:r>
              <a:rPr lang="en-US" sz="2400" dirty="0">
                <a:solidFill>
                  <a:srgbClr val="FFFF00"/>
                </a:solidFill>
              </a:rPr>
              <a:t> and </a:t>
            </a:r>
            <a:r>
              <a:rPr lang="en-US" sz="2400" dirty="0" err="1">
                <a:solidFill>
                  <a:srgbClr val="FFFF00"/>
                </a:solidFill>
              </a:rPr>
              <a:t>norepinephrine</a:t>
            </a:r>
            <a:r>
              <a:rPr lang="en-US" sz="2400" dirty="0">
                <a:solidFill>
                  <a:srgbClr val="FFFF00"/>
                </a:solidFill>
              </a:rPr>
              <a:t>.</a:t>
            </a:r>
          </a:p>
        </p:txBody>
      </p:sp>
      <p:sp>
        <p:nvSpPr>
          <p:cNvPr id="45059" name="Text Box 5">
            <a:extLst>
              <a:ext uri="{FF2B5EF4-FFF2-40B4-BE49-F238E27FC236}">
                <a16:creationId xmlns:a16="http://schemas.microsoft.com/office/drawing/2014/main" id="{D66BEB1A-FE66-87B6-1F74-B6A5DD9A7C92}"/>
              </a:ext>
            </a:extLst>
          </p:cNvPr>
          <p:cNvSpPr txBox="1">
            <a:spLocks noChangeArrowheads="1"/>
          </p:cNvSpPr>
          <p:nvPr/>
        </p:nvSpPr>
        <p:spPr bwMode="auto">
          <a:xfrm>
            <a:off x="1928813" y="1857375"/>
            <a:ext cx="51038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50000"/>
              </a:spcBef>
              <a:buClrTx/>
              <a:buSzTx/>
              <a:buFontTx/>
              <a:buNone/>
            </a:pPr>
            <a:r>
              <a:rPr lang="en-US" altLang="en-US" sz="1800"/>
              <a:t>This is the effect of tyramine 10 μg/kg after imipramine. Imipramine essentially abolished the response to tyramine. </a:t>
            </a:r>
          </a:p>
        </p:txBody>
      </p:sp>
      <p:sp>
        <p:nvSpPr>
          <p:cNvPr id="3" name="Title 2">
            <a:extLst>
              <a:ext uri="{FF2B5EF4-FFF2-40B4-BE49-F238E27FC236}">
                <a16:creationId xmlns:a16="http://schemas.microsoft.com/office/drawing/2014/main" id="{582CE248-0940-1E1F-7EC5-8F79607FAF11}"/>
              </a:ext>
            </a:extLst>
          </p:cNvPr>
          <p:cNvSpPr>
            <a:spLocks noGrp="1"/>
          </p:cNvSpPr>
          <p:nvPr>
            <p:ph type="title"/>
          </p:nvPr>
        </p:nvSpPr>
        <p:spPr/>
        <p:txBody>
          <a:bodyPr/>
          <a:lstStyle/>
          <a:p>
            <a:pPr>
              <a:defRPr/>
            </a:pP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D9A0617-FA8B-775D-7F53-1DBC97EC1C7A}"/>
              </a:ext>
            </a:extLst>
          </p:cNvPr>
          <p:cNvSpPr>
            <a:spLocks noGrp="1" noChangeArrowheads="1"/>
          </p:cNvSpPr>
          <p:nvPr>
            <p:ph type="title"/>
          </p:nvPr>
        </p:nvSpPr>
        <p:spPr/>
        <p:txBody>
          <a:bodyPr/>
          <a:lstStyle/>
          <a:p>
            <a:pPr eaLnBrk="1" hangingPunct="1">
              <a:defRPr/>
            </a:pPr>
            <a:r>
              <a:rPr lang="en-US" sz="2400" b="1" dirty="0"/>
              <a:t>This is the effect of </a:t>
            </a:r>
            <a:r>
              <a:rPr lang="en-US" sz="2400" b="1" dirty="0" err="1">
                <a:solidFill>
                  <a:srgbClr val="FFFF00"/>
                </a:solidFill>
              </a:rPr>
              <a:t>norepinephrine</a:t>
            </a:r>
            <a:r>
              <a:rPr lang="en-US" sz="2400" b="1" dirty="0"/>
              <a:t> 1 </a:t>
            </a:r>
            <a:r>
              <a:rPr lang="en-US" sz="2400" b="1" dirty="0" err="1"/>
              <a:t>μg</a:t>
            </a:r>
            <a:r>
              <a:rPr lang="en-US" sz="2400" b="1" dirty="0"/>
              <a:t> /kg </a:t>
            </a:r>
            <a:r>
              <a:rPr lang="en-US" sz="2400" b="1" dirty="0">
                <a:solidFill>
                  <a:srgbClr val="FFFF00"/>
                </a:solidFill>
              </a:rPr>
              <a:t>after </a:t>
            </a:r>
            <a:r>
              <a:rPr lang="en-US" sz="2400" b="1" dirty="0" err="1">
                <a:solidFill>
                  <a:srgbClr val="FFFF00"/>
                </a:solidFill>
              </a:rPr>
              <a:t>imipramine</a:t>
            </a:r>
            <a:endParaRPr lang="en-US" sz="2400" b="1" dirty="0">
              <a:solidFill>
                <a:srgbClr val="FFFF00"/>
              </a:solidFill>
            </a:endParaRPr>
          </a:p>
        </p:txBody>
      </p:sp>
      <p:pic>
        <p:nvPicPr>
          <p:cNvPr id="46083" name="Picture 4">
            <a:extLst>
              <a:ext uri="{FF2B5EF4-FFF2-40B4-BE49-F238E27FC236}">
                <a16:creationId xmlns:a16="http://schemas.microsoft.com/office/drawing/2014/main" id="{7A925D20-E459-77E0-BCE2-5964C5B1F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779" t="9067" r="1085" b="3136"/>
          <a:stretch>
            <a:fillRect/>
          </a:stretch>
        </p:blipFill>
        <p:spPr bwMode="auto">
          <a:xfrm>
            <a:off x="1857375" y="1643063"/>
            <a:ext cx="528637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Text Box 5">
            <a:extLst>
              <a:ext uri="{FF2B5EF4-FFF2-40B4-BE49-F238E27FC236}">
                <a16:creationId xmlns:a16="http://schemas.microsoft.com/office/drawing/2014/main" id="{0AE3E4A4-36BA-5B15-13A6-9AA9FCD72CC7}"/>
              </a:ext>
            </a:extLst>
          </p:cNvPr>
          <p:cNvSpPr txBox="1">
            <a:spLocks noChangeArrowheads="1"/>
          </p:cNvSpPr>
          <p:nvPr/>
        </p:nvSpPr>
        <p:spPr bwMode="auto">
          <a:xfrm>
            <a:off x="468313" y="4797425"/>
            <a:ext cx="8675687" cy="1465263"/>
          </a:xfrm>
          <a:prstGeom prst="rect">
            <a:avLst/>
          </a:prstGeom>
          <a:noFill/>
          <a:ln w="9525" algn="ctr">
            <a:noFill/>
            <a:miter lim="800000"/>
            <a:headEnd/>
            <a:tailEnd/>
          </a:ln>
          <a:effectLst/>
        </p:spPr>
        <p:txBody>
          <a:bodyPr/>
          <a:lstStyle/>
          <a:p>
            <a:pPr marL="342900" indent="-342900" eaLnBrk="1" hangingPunct="1">
              <a:lnSpc>
                <a:spcPct val="80000"/>
              </a:lnSpc>
              <a:spcBef>
                <a:spcPct val="20000"/>
              </a:spcBef>
              <a:buClr>
                <a:schemeClr val="hlink"/>
              </a:buClr>
              <a:buSzPct val="80000"/>
              <a:buFont typeface="Wingdings" pitchFamily="2" charset="2"/>
              <a:buChar char="l"/>
              <a:defRPr/>
            </a:pPr>
            <a:r>
              <a:rPr lang="en-US" sz="2400">
                <a:solidFill>
                  <a:srgbClr val="FFFF00"/>
                </a:solidFill>
                <a:effectLst>
                  <a:outerShdw blurRad="38100" dist="38100" dir="2700000" algn="tl">
                    <a:srgbClr val="000000"/>
                  </a:outerShdw>
                </a:effectLst>
                <a:cs typeface="Arial" charset="0"/>
              </a:rPr>
              <a:t>The response looks relatively unchanged. Although you might have expected more dramatic potentiation of norepinephrine in the presence of an uptake inhibitor, this is largely balanced by a simultaneous action of imipramine to inhibit alpha adrenergic receptors.</a:t>
            </a:r>
          </a:p>
        </p:txBody>
      </p:sp>
      <p:sp>
        <p:nvSpPr>
          <p:cNvPr id="6" name="Content Placeholder 5">
            <a:extLst>
              <a:ext uri="{FF2B5EF4-FFF2-40B4-BE49-F238E27FC236}">
                <a16:creationId xmlns:a16="http://schemas.microsoft.com/office/drawing/2014/main" id="{9E0B3067-61E6-EC53-8C13-D1A4D68CE232}"/>
              </a:ext>
            </a:extLst>
          </p:cNvPr>
          <p:cNvSpPr>
            <a:spLocks noGrp="1"/>
          </p:cNvSpPr>
          <p:nvPr>
            <p:ph idx="1"/>
          </p:nvPr>
        </p:nvSpPr>
        <p:spPr/>
        <p:txBody>
          <a:bodyPr/>
          <a:lstStyle/>
          <a:p>
            <a:pPr eaLnBrk="1" hangingPunct="1">
              <a:defRPr/>
            </a:pPr>
            <a:endParaRPr lang="en-US"/>
          </a:p>
        </p:txBody>
      </p:sp>
      <p:sp>
        <p:nvSpPr>
          <p:cNvPr id="3" name="Title 2">
            <a:extLst>
              <a:ext uri="{FF2B5EF4-FFF2-40B4-BE49-F238E27FC236}">
                <a16:creationId xmlns:a16="http://schemas.microsoft.com/office/drawing/2014/main" id="{7549E2F6-8A18-06F9-912F-6C247CB0F5EA}"/>
              </a:ext>
            </a:extLst>
          </p:cNvPr>
          <p:cNvSpPr>
            <a:spLocks noGrp="1"/>
          </p:cNvSpPr>
          <p:nvPr>
            <p:ph type="title"/>
          </p:nvPr>
        </p:nvSpPr>
        <p:spPr/>
        <p:txBody>
          <a:bodyPr/>
          <a:lstStyle/>
          <a:p>
            <a:pPr>
              <a:defRPr/>
            </a:pP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a:extLst>
              <a:ext uri="{FF2B5EF4-FFF2-40B4-BE49-F238E27FC236}">
                <a16:creationId xmlns:a16="http://schemas.microsoft.com/office/drawing/2014/main" id="{42F45014-828A-342A-7C23-BBECD067CF6D}"/>
              </a:ext>
            </a:extLst>
          </p:cNvPr>
          <p:cNvSpPr>
            <a:spLocks noGrp="1" noChangeArrowheads="1"/>
          </p:cNvSpPr>
          <p:nvPr>
            <p:ph type="body" idx="1"/>
          </p:nvPr>
        </p:nvSpPr>
        <p:spPr>
          <a:xfrm>
            <a:off x="642938" y="642938"/>
            <a:ext cx="8229600" cy="4530725"/>
          </a:xfrm>
        </p:spPr>
        <p:txBody>
          <a:bodyPr/>
          <a:lstStyle/>
          <a:p>
            <a:pPr marL="609600" indent="-609600" eaLnBrk="1" hangingPunct="1">
              <a:lnSpc>
                <a:spcPct val="90000"/>
              </a:lnSpc>
              <a:buFont typeface="Wingdings" panose="05000000000000000000" pitchFamily="2" charset="2"/>
              <a:buNone/>
              <a:defRPr/>
            </a:pPr>
            <a:r>
              <a:rPr lang="en-US" dirty="0">
                <a:solidFill>
                  <a:srgbClr val="FFFF00"/>
                </a:solidFill>
              </a:rPr>
              <a:t>Pretreatment with which of the following would you expect to also inhibit responses to </a:t>
            </a:r>
            <a:r>
              <a:rPr lang="en-US" dirty="0" err="1">
                <a:solidFill>
                  <a:srgbClr val="FFFF00"/>
                </a:solidFill>
              </a:rPr>
              <a:t>tyramine</a:t>
            </a:r>
            <a:r>
              <a:rPr lang="en-US" dirty="0">
                <a:solidFill>
                  <a:srgbClr val="FFFF00"/>
                </a:solidFill>
              </a:rPr>
              <a:t>, but not responses to </a:t>
            </a:r>
            <a:r>
              <a:rPr lang="en-US" dirty="0" err="1">
                <a:solidFill>
                  <a:srgbClr val="FFFF00"/>
                </a:solidFill>
              </a:rPr>
              <a:t>norepinephrine</a:t>
            </a:r>
            <a:r>
              <a:rPr lang="en-US" dirty="0">
                <a:solidFill>
                  <a:srgbClr val="FFFF00"/>
                </a:solidFill>
              </a:rPr>
              <a:t>?</a:t>
            </a:r>
          </a:p>
          <a:p>
            <a:pPr marL="990600" lvl="1" indent="-533400" eaLnBrk="1" hangingPunct="1">
              <a:lnSpc>
                <a:spcPct val="90000"/>
              </a:lnSpc>
              <a:buFont typeface="Wingdings" panose="05000000000000000000" pitchFamily="2" charset="2"/>
              <a:buAutoNum type="alphaLcPeriod"/>
              <a:defRPr/>
            </a:pPr>
            <a:r>
              <a:rPr lang="en-US" dirty="0" err="1"/>
              <a:t>Phenoxybenzamine</a:t>
            </a:r>
            <a:r>
              <a:rPr lang="en-US" dirty="0"/>
              <a:t> </a:t>
            </a:r>
          </a:p>
          <a:p>
            <a:pPr marL="990600" lvl="1" indent="-533400" eaLnBrk="1" hangingPunct="1">
              <a:lnSpc>
                <a:spcPct val="90000"/>
              </a:lnSpc>
              <a:buFont typeface="Wingdings" panose="05000000000000000000" pitchFamily="2" charset="2"/>
              <a:buAutoNum type="alphaLcPeriod"/>
              <a:defRPr/>
            </a:pPr>
            <a:r>
              <a:rPr lang="en-US" dirty="0" err="1"/>
              <a:t>Tranylcypromine</a:t>
            </a:r>
            <a:r>
              <a:rPr lang="en-US" dirty="0"/>
              <a:t> </a:t>
            </a:r>
          </a:p>
          <a:p>
            <a:pPr marL="990600" lvl="1" indent="-533400" eaLnBrk="1" hangingPunct="1">
              <a:lnSpc>
                <a:spcPct val="90000"/>
              </a:lnSpc>
              <a:buFont typeface="Wingdings" panose="05000000000000000000" pitchFamily="2" charset="2"/>
              <a:buAutoNum type="alphaLcPeriod"/>
              <a:defRPr/>
            </a:pPr>
            <a:r>
              <a:rPr lang="en-US" dirty="0"/>
              <a:t>Cocaine </a:t>
            </a:r>
          </a:p>
          <a:p>
            <a:pPr marL="990600" lvl="1" indent="-533400" eaLnBrk="1" hangingPunct="1">
              <a:lnSpc>
                <a:spcPct val="90000"/>
              </a:lnSpc>
              <a:buFont typeface="Wingdings" panose="05000000000000000000" pitchFamily="2" charset="2"/>
              <a:buAutoNum type="alphaLcPeriod"/>
              <a:defRPr/>
            </a:pPr>
            <a:r>
              <a:rPr lang="en-US" dirty="0" err="1"/>
              <a:t>Iproniazid</a:t>
            </a:r>
            <a:r>
              <a:rPr lang="en-US" dirty="0"/>
              <a:t> </a:t>
            </a:r>
          </a:p>
          <a:p>
            <a:pPr marL="990600" lvl="1" indent="-533400" eaLnBrk="1" hangingPunct="1">
              <a:lnSpc>
                <a:spcPct val="90000"/>
              </a:lnSpc>
              <a:buFont typeface="Wingdings" panose="05000000000000000000" pitchFamily="2" charset="2"/>
              <a:buAutoNum type="alphaLcPeriod"/>
              <a:defRPr/>
            </a:pPr>
            <a:r>
              <a:rPr lang="en-US" dirty="0" err="1"/>
              <a:t>Yohimbine</a:t>
            </a:r>
            <a:endParaRPr lang="en-US" dirty="0"/>
          </a:p>
          <a:p>
            <a:pPr marL="609600" indent="-609600" eaLnBrk="1" hangingPunct="1">
              <a:lnSpc>
                <a:spcPct val="90000"/>
              </a:lnSpc>
              <a:defRPr/>
            </a:pPr>
            <a:endParaRPr lang="en-US" dirty="0"/>
          </a:p>
        </p:txBody>
      </p:sp>
      <p:sp>
        <p:nvSpPr>
          <p:cNvPr id="37892" name="Text Box 4">
            <a:extLst>
              <a:ext uri="{FF2B5EF4-FFF2-40B4-BE49-F238E27FC236}">
                <a16:creationId xmlns:a16="http://schemas.microsoft.com/office/drawing/2014/main" id="{24CD35E9-0591-1DD0-C1E0-F686A110FB6A}"/>
              </a:ext>
            </a:extLst>
          </p:cNvPr>
          <p:cNvSpPr txBox="1">
            <a:spLocks noChangeArrowheads="1"/>
          </p:cNvSpPr>
          <p:nvPr/>
        </p:nvSpPr>
        <p:spPr bwMode="auto">
          <a:xfrm>
            <a:off x="971550" y="5013325"/>
            <a:ext cx="69850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Only foil “c” is correct:</a:t>
            </a:r>
            <a:r>
              <a:rPr lang="en-US" altLang="en-US" sz="2000">
                <a:solidFill>
                  <a:srgbClr val="00FF00"/>
                </a:solidFill>
              </a:rPr>
              <a:t> Cocaine inhibits the neuronal reuptake of norepinephrine as well as of tyramine. Phenoxybenzamine is a selective </a:t>
            </a:r>
            <a:r>
              <a:rPr lang="en-US" altLang="en-US" sz="2000" b="1">
                <a:solidFill>
                  <a:srgbClr val="00FF00"/>
                </a:solidFill>
                <a:sym typeface="Symbol" panose="05050102010706020507" pitchFamily="18" charset="2"/>
              </a:rPr>
              <a:t></a:t>
            </a:r>
            <a:r>
              <a:rPr lang="en-US" altLang="en-US" sz="2000">
                <a:solidFill>
                  <a:srgbClr val="00FF00"/>
                </a:solidFill>
              </a:rPr>
              <a:t>-1 blocker while yohimbine is a selective </a:t>
            </a:r>
            <a:r>
              <a:rPr lang="en-US" altLang="en-US" sz="2000" b="1">
                <a:solidFill>
                  <a:srgbClr val="00FF00"/>
                </a:solidFill>
                <a:sym typeface="Symbol" panose="05050102010706020507" pitchFamily="18" charset="2"/>
              </a:rPr>
              <a:t></a:t>
            </a:r>
            <a:r>
              <a:rPr lang="en-US" altLang="en-US" sz="2000">
                <a:solidFill>
                  <a:srgbClr val="00FF00"/>
                </a:solidFill>
              </a:rPr>
              <a:t>-2 blocker. Tranylcypromine &amp; iproniazid are MAOIs.</a:t>
            </a:r>
          </a:p>
        </p:txBody>
      </p:sp>
      <p:sp>
        <p:nvSpPr>
          <p:cNvPr id="3" name="Title 2">
            <a:extLst>
              <a:ext uri="{FF2B5EF4-FFF2-40B4-BE49-F238E27FC236}">
                <a16:creationId xmlns:a16="http://schemas.microsoft.com/office/drawing/2014/main" id="{AF19CF1F-D66B-9CDE-B9EA-2CDBA2F04F61}"/>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dissolve">
                                      <p:cBhvr>
                                        <p:cTn id="7" dur="500"/>
                                        <p:tgtEl>
                                          <p:spTgt spid="37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a:extLst>
              <a:ext uri="{FF2B5EF4-FFF2-40B4-BE49-F238E27FC236}">
                <a16:creationId xmlns:a16="http://schemas.microsoft.com/office/drawing/2014/main" id="{A912A09B-3C9D-7B00-2334-4516723D9D2E}"/>
              </a:ext>
            </a:extLst>
          </p:cNvPr>
          <p:cNvSpPr>
            <a:spLocks noGrp="1" noChangeArrowheads="1"/>
          </p:cNvSpPr>
          <p:nvPr>
            <p:ph type="body" idx="1"/>
          </p:nvPr>
        </p:nvSpPr>
        <p:spPr>
          <a:xfrm>
            <a:off x="539750" y="827088"/>
            <a:ext cx="8229600" cy="4530725"/>
          </a:xfrm>
        </p:spPr>
        <p:txBody>
          <a:bodyPr/>
          <a:lstStyle/>
          <a:p>
            <a:pPr marL="609600" indent="-609600" eaLnBrk="1" hangingPunct="1">
              <a:buFont typeface="Wingdings" panose="05000000000000000000" pitchFamily="2" charset="2"/>
              <a:buNone/>
              <a:defRPr/>
            </a:pPr>
            <a:r>
              <a:rPr lang="en-US" dirty="0">
                <a:solidFill>
                  <a:srgbClr val="FFFF00"/>
                </a:solidFill>
              </a:rPr>
              <a:t>Effects of </a:t>
            </a:r>
            <a:r>
              <a:rPr lang="en-US" dirty="0" err="1">
                <a:solidFill>
                  <a:srgbClr val="FFFF00"/>
                </a:solidFill>
              </a:rPr>
              <a:t>reserpine</a:t>
            </a:r>
            <a:r>
              <a:rPr lang="en-US" dirty="0">
                <a:solidFill>
                  <a:srgbClr val="FFFF00"/>
                </a:solidFill>
              </a:rPr>
              <a:t> include:</a:t>
            </a:r>
          </a:p>
          <a:p>
            <a:pPr marL="990600" lvl="1" indent="-533400" eaLnBrk="1" hangingPunct="1">
              <a:buFont typeface="Wingdings" panose="05000000000000000000" pitchFamily="2" charset="2"/>
              <a:buAutoNum type="alphaLcPeriod"/>
              <a:defRPr/>
            </a:pPr>
            <a:r>
              <a:rPr lang="en-US" dirty="0"/>
              <a:t>Inhibition of dopamine uptake into vesicles within adrenergic nerve endings.</a:t>
            </a:r>
          </a:p>
          <a:p>
            <a:pPr marL="990600" lvl="1" indent="-533400" eaLnBrk="1" hangingPunct="1">
              <a:buFont typeface="Wingdings" panose="05000000000000000000" pitchFamily="2" charset="2"/>
              <a:buAutoNum type="alphaLcPeriod"/>
              <a:defRPr/>
            </a:pPr>
            <a:r>
              <a:rPr lang="en-US" dirty="0"/>
              <a:t>Inhibition of </a:t>
            </a:r>
            <a:r>
              <a:rPr lang="en-US" dirty="0" err="1"/>
              <a:t>norepinephrine</a:t>
            </a:r>
            <a:r>
              <a:rPr lang="en-US" dirty="0"/>
              <a:t> synthesis.</a:t>
            </a:r>
          </a:p>
          <a:p>
            <a:pPr marL="990600" lvl="1" indent="-533400" eaLnBrk="1" hangingPunct="1">
              <a:buFont typeface="Wingdings" panose="05000000000000000000" pitchFamily="2" charset="2"/>
              <a:buAutoNum type="alphaLcPeriod"/>
              <a:defRPr/>
            </a:pPr>
            <a:r>
              <a:rPr lang="en-US" dirty="0"/>
              <a:t>Depletion of </a:t>
            </a:r>
            <a:r>
              <a:rPr lang="en-US" dirty="0" err="1"/>
              <a:t>norepinephrine</a:t>
            </a:r>
            <a:r>
              <a:rPr lang="en-US" dirty="0"/>
              <a:t> from adrenergic nerve endings.</a:t>
            </a:r>
          </a:p>
          <a:p>
            <a:pPr marL="990600" lvl="1" indent="-533400" eaLnBrk="1" hangingPunct="1">
              <a:buFont typeface="Wingdings" panose="05000000000000000000" pitchFamily="2" charset="2"/>
              <a:buAutoNum type="alphaLcPeriod"/>
              <a:defRPr/>
            </a:pPr>
            <a:r>
              <a:rPr lang="en-US" dirty="0"/>
              <a:t>Inhibition of </a:t>
            </a:r>
            <a:r>
              <a:rPr lang="en-US" dirty="0" err="1"/>
              <a:t>norepinephrine</a:t>
            </a:r>
            <a:r>
              <a:rPr lang="en-US" dirty="0"/>
              <a:t> reuptake at the neuronal membrane.</a:t>
            </a:r>
          </a:p>
          <a:p>
            <a:pPr marL="609600" indent="-609600" eaLnBrk="1" hangingPunct="1">
              <a:defRPr/>
            </a:pPr>
            <a:endParaRPr lang="en-US" dirty="0"/>
          </a:p>
        </p:txBody>
      </p:sp>
      <p:sp>
        <p:nvSpPr>
          <p:cNvPr id="38916" name="Text Box 4">
            <a:extLst>
              <a:ext uri="{FF2B5EF4-FFF2-40B4-BE49-F238E27FC236}">
                <a16:creationId xmlns:a16="http://schemas.microsoft.com/office/drawing/2014/main" id="{3580B89A-C28A-4BB2-99B3-F68A76414595}"/>
              </a:ext>
            </a:extLst>
          </p:cNvPr>
          <p:cNvSpPr txBox="1">
            <a:spLocks noChangeArrowheads="1"/>
          </p:cNvSpPr>
          <p:nvPr/>
        </p:nvSpPr>
        <p:spPr bwMode="auto">
          <a:xfrm>
            <a:off x="1331913" y="4868863"/>
            <a:ext cx="6840537"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en-US" altLang="en-US" sz="2000" b="1">
                <a:solidFill>
                  <a:srgbClr val="00FF00"/>
                </a:solidFill>
              </a:rPr>
              <a:t>The first and third foils are correct.</a:t>
            </a:r>
            <a:endParaRPr lang="en-US" altLang="en-US" sz="2000">
              <a:solidFill>
                <a:srgbClr val="00FF00"/>
              </a:solidFill>
            </a:endParaRPr>
          </a:p>
          <a:p>
            <a:pPr eaLnBrk="1" hangingPunct="1">
              <a:spcBef>
                <a:spcPct val="0"/>
              </a:spcBef>
              <a:buClrTx/>
              <a:buSzTx/>
              <a:buFontTx/>
              <a:buNone/>
            </a:pPr>
            <a:r>
              <a:rPr lang="en-US" altLang="en-US" sz="2000">
                <a:solidFill>
                  <a:srgbClr val="00FF00"/>
                </a:solidFill>
              </a:rPr>
              <a:t>Except at extremely high concentrations attainable in vitro, reserpine does not inhibit the amine pump which transports norepinephrine and other amines across the neuronal membrane.</a:t>
            </a:r>
          </a:p>
        </p:txBody>
      </p:sp>
      <p:sp>
        <p:nvSpPr>
          <p:cNvPr id="3" name="Title 2">
            <a:extLst>
              <a:ext uri="{FF2B5EF4-FFF2-40B4-BE49-F238E27FC236}">
                <a16:creationId xmlns:a16="http://schemas.microsoft.com/office/drawing/2014/main" id="{76298401-1341-428C-D38C-67D3A015E887}"/>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dissolve">
                                      <p:cBhvr>
                                        <p:cTn id="7" dur="5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a:extLst>
              <a:ext uri="{FF2B5EF4-FFF2-40B4-BE49-F238E27FC236}">
                <a16:creationId xmlns:a16="http://schemas.microsoft.com/office/drawing/2014/main" id="{05309CEE-CB70-0770-B63A-8A6F328941CC}"/>
              </a:ext>
            </a:extLst>
          </p:cNvPr>
          <p:cNvSpPr>
            <a:spLocks noGrp="1" noChangeArrowheads="1"/>
          </p:cNvSpPr>
          <p:nvPr>
            <p:ph type="body" idx="1"/>
          </p:nvPr>
        </p:nvSpPr>
        <p:spPr>
          <a:xfrm>
            <a:off x="428625" y="1143000"/>
            <a:ext cx="8229600" cy="4530725"/>
          </a:xfrm>
        </p:spPr>
        <p:txBody>
          <a:bodyPr/>
          <a:lstStyle/>
          <a:p>
            <a:pPr marL="609600" indent="-609600" eaLnBrk="1" hangingPunct="1">
              <a:buFont typeface="Wingdings" panose="05000000000000000000" pitchFamily="2" charset="2"/>
              <a:buNone/>
              <a:defRPr/>
            </a:pPr>
            <a:r>
              <a:rPr lang="en-US" sz="2400" dirty="0">
                <a:solidFill>
                  <a:srgbClr val="FFFF00"/>
                </a:solidFill>
              </a:rPr>
              <a:t>In this blood pressure tracing, you may have noticed that the effect of epinephrine on blood pressure was quickly terminated. Which factors may contribute to the rapid termination of the actions of epinephrine?</a:t>
            </a:r>
          </a:p>
          <a:p>
            <a:pPr marL="609600" indent="-609600" eaLnBrk="1" hangingPunct="1">
              <a:buFont typeface="Wingdings" panose="05000000000000000000" pitchFamily="2" charset="2"/>
              <a:buAutoNum type="alphaLcPeriod"/>
              <a:defRPr/>
            </a:pPr>
            <a:r>
              <a:rPr lang="en-US" sz="2400" dirty="0"/>
              <a:t> Metabolism by COMT.</a:t>
            </a:r>
          </a:p>
          <a:p>
            <a:pPr marL="609600" indent="-609600" eaLnBrk="1" hangingPunct="1">
              <a:buFont typeface="Wingdings" panose="05000000000000000000" pitchFamily="2" charset="2"/>
              <a:buAutoNum type="alphaLcPeriod"/>
              <a:defRPr/>
            </a:pPr>
            <a:r>
              <a:rPr lang="en-US" sz="2400" dirty="0"/>
              <a:t> Metabolism by MAO.</a:t>
            </a:r>
          </a:p>
          <a:p>
            <a:pPr marL="609600" indent="-609600" eaLnBrk="1" hangingPunct="1">
              <a:buFont typeface="Wingdings" panose="05000000000000000000" pitchFamily="2" charset="2"/>
              <a:buAutoNum type="alphaLcPeriod"/>
              <a:defRPr/>
            </a:pPr>
            <a:r>
              <a:rPr lang="en-US" sz="2400" dirty="0"/>
              <a:t> Reuptake mechanisms.</a:t>
            </a:r>
          </a:p>
          <a:p>
            <a:pPr marL="609600" indent="-609600" eaLnBrk="1" hangingPunct="1">
              <a:buFont typeface="Wingdings" panose="05000000000000000000" pitchFamily="2" charset="2"/>
              <a:buAutoNum type="alphaLcPeriod"/>
              <a:defRPr/>
            </a:pPr>
            <a:r>
              <a:rPr lang="en-US" sz="2400" dirty="0"/>
              <a:t> Metabolism by </a:t>
            </a:r>
            <a:r>
              <a:rPr lang="en-US" sz="2400" dirty="0" err="1"/>
              <a:t>esterases</a:t>
            </a:r>
            <a:r>
              <a:rPr lang="en-US" sz="2400" dirty="0"/>
              <a:t>.</a:t>
            </a:r>
          </a:p>
        </p:txBody>
      </p:sp>
      <p:sp>
        <p:nvSpPr>
          <p:cNvPr id="9220" name="Text Box 4">
            <a:extLst>
              <a:ext uri="{FF2B5EF4-FFF2-40B4-BE49-F238E27FC236}">
                <a16:creationId xmlns:a16="http://schemas.microsoft.com/office/drawing/2014/main" id="{9B17B629-C73E-A44F-B10D-900052720564}"/>
              </a:ext>
            </a:extLst>
          </p:cNvPr>
          <p:cNvSpPr txBox="1">
            <a:spLocks noChangeArrowheads="1"/>
          </p:cNvSpPr>
          <p:nvPr/>
        </p:nvSpPr>
        <p:spPr bwMode="auto">
          <a:xfrm>
            <a:off x="395288" y="4724400"/>
            <a:ext cx="8351837"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Foils “a”, “b” and “c” are correct</a:t>
            </a:r>
            <a:r>
              <a:rPr lang="en-US" altLang="en-US" sz="2000">
                <a:solidFill>
                  <a:srgbClr val="00FF00"/>
                </a:solidFill>
              </a:rPr>
              <a:t>: Although the action of neuronally-released norepinephrine is terminated primarily by reuptake, COMT and MAO metabolism plays an important role in terminating the action of exogenously administered epinephrine and norepinephrine. Esterases play a role in termination of action of acetylcholine</a:t>
            </a:r>
          </a:p>
        </p:txBody>
      </p:sp>
      <p:sp>
        <p:nvSpPr>
          <p:cNvPr id="3" name="Title 2">
            <a:extLst>
              <a:ext uri="{FF2B5EF4-FFF2-40B4-BE49-F238E27FC236}">
                <a16:creationId xmlns:a16="http://schemas.microsoft.com/office/drawing/2014/main" id="{43F04981-FF2E-886A-2587-CAD0F61996BB}"/>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dissolve">
                                      <p:cBhvr>
                                        <p:cTn id="7"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8126A443-F83C-6C59-C2F1-5777CC2CC888}"/>
              </a:ext>
            </a:extLst>
          </p:cNvPr>
          <p:cNvSpPr>
            <a:spLocks noGrp="1" noChangeArrowheads="1"/>
          </p:cNvSpPr>
          <p:nvPr>
            <p:ph type="body" idx="1"/>
          </p:nvPr>
        </p:nvSpPr>
        <p:spPr>
          <a:xfrm>
            <a:off x="500063" y="1143000"/>
            <a:ext cx="8229600" cy="4292600"/>
          </a:xfrm>
        </p:spPr>
        <p:txBody>
          <a:bodyPr/>
          <a:lstStyle/>
          <a:p>
            <a:pPr marL="609600" indent="-609600" eaLnBrk="1" hangingPunct="1">
              <a:lnSpc>
                <a:spcPct val="80000"/>
              </a:lnSpc>
              <a:buFont typeface="Wingdings" panose="05000000000000000000" pitchFamily="2" charset="2"/>
              <a:buNone/>
              <a:defRPr/>
            </a:pPr>
            <a:r>
              <a:rPr lang="en-US" sz="2400" dirty="0">
                <a:solidFill>
                  <a:srgbClr val="FFFF00"/>
                </a:solidFill>
              </a:rPr>
              <a:t>Recall in the graph of epinephrine administration, after the increase in blood pressure, the pressure made a slight dip below the base line before returning to normal. What is (are) the most likely explanation(s) for this?</a:t>
            </a:r>
          </a:p>
          <a:p>
            <a:pPr marL="609600" indent="-609600" eaLnBrk="1" hangingPunct="1">
              <a:lnSpc>
                <a:spcPct val="80000"/>
              </a:lnSpc>
              <a:buFont typeface="Wingdings" panose="05000000000000000000" pitchFamily="2" charset="2"/>
              <a:buAutoNum type="alphaLcPeriod"/>
              <a:defRPr/>
            </a:pPr>
            <a:r>
              <a:rPr lang="en-US" sz="2800" dirty="0"/>
              <a:t> The BP falls so fast that this is a normal rebound phenomenon.</a:t>
            </a:r>
          </a:p>
          <a:p>
            <a:pPr marL="609600" indent="-609600" eaLnBrk="1" hangingPunct="1">
              <a:lnSpc>
                <a:spcPct val="80000"/>
              </a:lnSpc>
              <a:buFont typeface="Wingdings" panose="05000000000000000000" pitchFamily="2" charset="2"/>
              <a:buAutoNum type="alphaLcPeriod"/>
              <a:defRPr/>
            </a:pPr>
            <a:r>
              <a:rPr lang="en-US" sz="2800" dirty="0"/>
              <a:t> This is a result of β-2 receptor stimulation.</a:t>
            </a:r>
          </a:p>
          <a:p>
            <a:pPr marL="609600" indent="-609600" eaLnBrk="1" hangingPunct="1">
              <a:lnSpc>
                <a:spcPct val="80000"/>
              </a:lnSpc>
              <a:buFont typeface="Wingdings" panose="05000000000000000000" pitchFamily="2" charset="2"/>
              <a:buAutoNum type="alphaLcPeriod"/>
              <a:defRPr/>
            </a:pPr>
            <a:r>
              <a:rPr lang="en-US" sz="2800" dirty="0"/>
              <a:t> The </a:t>
            </a:r>
            <a:r>
              <a:rPr lang="en-US" sz="2800" dirty="0">
                <a:sym typeface="Symbol" pitchFamily="18" charset="2"/>
              </a:rPr>
              <a:t></a:t>
            </a:r>
            <a:r>
              <a:rPr lang="en-US" sz="2800" dirty="0"/>
              <a:t> receptors become tolerant to continued stimulation.</a:t>
            </a:r>
          </a:p>
          <a:p>
            <a:pPr marL="609600" indent="-609600" eaLnBrk="1" hangingPunct="1">
              <a:lnSpc>
                <a:spcPct val="80000"/>
              </a:lnSpc>
              <a:buFont typeface="Wingdings" panose="05000000000000000000" pitchFamily="2" charset="2"/>
              <a:buAutoNum type="alphaLcPeriod"/>
              <a:defRPr/>
            </a:pPr>
            <a:r>
              <a:rPr lang="en-US" sz="2800" dirty="0"/>
              <a:t> This results from the “low dose” effect of epinephrine.</a:t>
            </a:r>
          </a:p>
        </p:txBody>
      </p:sp>
      <p:sp>
        <p:nvSpPr>
          <p:cNvPr id="10244" name="Text Box 4">
            <a:extLst>
              <a:ext uri="{FF2B5EF4-FFF2-40B4-BE49-F238E27FC236}">
                <a16:creationId xmlns:a16="http://schemas.microsoft.com/office/drawing/2014/main" id="{F5CD28DC-F886-DC71-03E1-6D28AC200661}"/>
              </a:ext>
            </a:extLst>
          </p:cNvPr>
          <p:cNvSpPr txBox="1">
            <a:spLocks noChangeArrowheads="1"/>
          </p:cNvSpPr>
          <p:nvPr/>
        </p:nvSpPr>
        <p:spPr bwMode="auto">
          <a:xfrm>
            <a:off x="785813" y="5072063"/>
            <a:ext cx="78486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Foils “b, d” are correct: </a:t>
            </a:r>
            <a:r>
              <a:rPr lang="en-US" altLang="en-US" sz="2000">
                <a:solidFill>
                  <a:srgbClr val="00FF00"/>
                </a:solidFill>
              </a:rPr>
              <a:t>Epinephrine -at low dose- stimulates the β-2 receptor resulting in vasodilation and decrease of the arterial blood pressure. This may appear at the end of the pressure tracing when the effect of </a:t>
            </a:r>
            <a:r>
              <a:rPr lang="en-US" altLang="en-US" sz="2000">
                <a:solidFill>
                  <a:srgbClr val="00FF00"/>
                </a:solidFill>
                <a:sym typeface="Symbol" panose="05050102010706020507" pitchFamily="18" charset="2"/>
              </a:rPr>
              <a:t></a:t>
            </a:r>
            <a:r>
              <a:rPr lang="en-US" altLang="en-US" sz="2000">
                <a:solidFill>
                  <a:srgbClr val="00FF00"/>
                </a:solidFill>
              </a:rPr>
              <a:t> receptors disappears. </a:t>
            </a:r>
          </a:p>
        </p:txBody>
      </p:sp>
      <p:sp>
        <p:nvSpPr>
          <p:cNvPr id="3" name="Title 2">
            <a:extLst>
              <a:ext uri="{FF2B5EF4-FFF2-40B4-BE49-F238E27FC236}">
                <a16:creationId xmlns:a16="http://schemas.microsoft.com/office/drawing/2014/main" id="{609CA7A8-DC74-DD8C-83D0-412DF2E04AB1}"/>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dissolve">
                                      <p:cBhvr>
                                        <p:cTn id="7"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B953204-0E93-A854-7232-37DA6A3C8A82}"/>
              </a:ext>
            </a:extLst>
          </p:cNvPr>
          <p:cNvSpPr>
            <a:spLocks noGrp="1" noChangeArrowheads="1"/>
          </p:cNvSpPr>
          <p:nvPr>
            <p:ph type="title"/>
          </p:nvPr>
        </p:nvSpPr>
        <p:spPr>
          <a:xfrm>
            <a:off x="357188" y="214313"/>
            <a:ext cx="8229600" cy="1139825"/>
          </a:xfrm>
        </p:spPr>
        <p:txBody>
          <a:bodyPr/>
          <a:lstStyle/>
          <a:p>
            <a:pPr eaLnBrk="1" hangingPunct="1">
              <a:defRPr/>
            </a:pPr>
            <a:r>
              <a:rPr lang="en-US" sz="2400" b="1" dirty="0"/>
              <a:t>This is the effect of </a:t>
            </a:r>
            <a:br>
              <a:rPr lang="en-US" sz="2400" b="1" dirty="0"/>
            </a:br>
            <a:br>
              <a:rPr lang="en-US" sz="2400" b="1" dirty="0"/>
            </a:br>
            <a:r>
              <a:rPr lang="en-US" sz="2400" b="1" dirty="0" err="1">
                <a:solidFill>
                  <a:srgbClr val="FFFF00"/>
                </a:solidFill>
              </a:rPr>
              <a:t>Norepinephrine</a:t>
            </a:r>
            <a:r>
              <a:rPr lang="en-US" sz="2400" b="1" dirty="0">
                <a:solidFill>
                  <a:srgbClr val="FFFF00"/>
                </a:solidFill>
              </a:rPr>
              <a:t> 1μg /kg</a:t>
            </a:r>
          </a:p>
        </p:txBody>
      </p:sp>
      <p:pic>
        <p:nvPicPr>
          <p:cNvPr id="9219" name="Picture 4">
            <a:extLst>
              <a:ext uri="{FF2B5EF4-FFF2-40B4-BE49-F238E27FC236}">
                <a16:creationId xmlns:a16="http://schemas.microsoft.com/office/drawing/2014/main" id="{54BC3F8C-D1F0-4CF7-374B-B776A4AB57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1396" t="7851" r="1241" b="3156"/>
          <a:stretch>
            <a:fillRect/>
          </a:stretch>
        </p:blipFill>
        <p:spPr bwMode="auto">
          <a:xfrm>
            <a:off x="1887538" y="1857375"/>
            <a:ext cx="4970462"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2E95C107-05D4-4B74-AC01-2C70980E1F98}"/>
              </a:ext>
            </a:extLst>
          </p:cNvPr>
          <p:cNvSpPr>
            <a:spLocks noGrp="1" noChangeArrowheads="1"/>
          </p:cNvSpPr>
          <p:nvPr>
            <p:ph type="body" idx="1"/>
          </p:nvPr>
        </p:nvSpPr>
        <p:spPr>
          <a:xfrm>
            <a:off x="1357313" y="1196975"/>
            <a:ext cx="7246937" cy="4249738"/>
          </a:xfrm>
        </p:spPr>
        <p:txBody>
          <a:bodyPr/>
          <a:lstStyle/>
          <a:p>
            <a:pPr marL="609600" indent="-609600" eaLnBrk="1" hangingPunct="1">
              <a:buFont typeface="Wingdings" panose="05000000000000000000" pitchFamily="2" charset="2"/>
              <a:buNone/>
              <a:defRPr/>
            </a:pPr>
            <a:r>
              <a:rPr lang="en-US" sz="2400" dirty="0">
                <a:solidFill>
                  <a:srgbClr val="FFFF00"/>
                </a:solidFill>
              </a:rPr>
              <a:t>The rise in blood pressure produced by </a:t>
            </a:r>
            <a:r>
              <a:rPr lang="en-US" sz="2400" dirty="0" err="1">
                <a:solidFill>
                  <a:srgbClr val="FFFF00"/>
                </a:solidFill>
              </a:rPr>
              <a:t>norepinephrine</a:t>
            </a:r>
            <a:r>
              <a:rPr lang="en-US" sz="2400" dirty="0">
                <a:solidFill>
                  <a:srgbClr val="FFFF00"/>
                </a:solidFill>
              </a:rPr>
              <a:t> results from:</a:t>
            </a:r>
          </a:p>
          <a:p>
            <a:pPr marL="609600" indent="-609600" eaLnBrk="1" hangingPunct="1">
              <a:buFont typeface="Wingdings" panose="05000000000000000000" pitchFamily="2" charset="2"/>
              <a:buAutoNum type="alphaLcPeriod"/>
              <a:defRPr/>
            </a:pPr>
            <a:r>
              <a:rPr lang="en-US" sz="2800" dirty="0"/>
              <a:t>Increased cardiac output</a:t>
            </a:r>
          </a:p>
          <a:p>
            <a:pPr marL="609600" indent="-609600" eaLnBrk="1" hangingPunct="1">
              <a:buFont typeface="Wingdings" panose="05000000000000000000" pitchFamily="2" charset="2"/>
              <a:buAutoNum type="alphaLcPeriod"/>
              <a:defRPr/>
            </a:pPr>
            <a:r>
              <a:rPr lang="en-US" sz="2800" dirty="0"/>
              <a:t>Increased total peripheral resistance.</a:t>
            </a:r>
          </a:p>
          <a:p>
            <a:pPr marL="609600" indent="-609600" eaLnBrk="1" hangingPunct="1">
              <a:buFont typeface="Wingdings" panose="05000000000000000000" pitchFamily="2" charset="2"/>
              <a:buAutoNum type="alphaLcPeriod"/>
              <a:defRPr/>
            </a:pPr>
            <a:r>
              <a:rPr lang="en-US" sz="2800" dirty="0"/>
              <a:t>β receptors stimulation.</a:t>
            </a:r>
            <a:endParaRPr lang="en-US" sz="2800" b="1" dirty="0">
              <a:sym typeface="Symbol" pitchFamily="18" charset="2"/>
            </a:endParaRPr>
          </a:p>
          <a:p>
            <a:pPr marL="609600" indent="-609600" eaLnBrk="1" hangingPunct="1">
              <a:buFont typeface="Wingdings" panose="05000000000000000000" pitchFamily="2" charset="2"/>
              <a:buAutoNum type="alphaLcPeriod"/>
              <a:defRPr/>
            </a:pPr>
            <a:r>
              <a:rPr lang="en-US" sz="2800" b="1" dirty="0">
                <a:sym typeface="Symbol" pitchFamily="18" charset="2"/>
              </a:rPr>
              <a:t></a:t>
            </a:r>
            <a:r>
              <a:rPr lang="en-US" sz="2800" dirty="0"/>
              <a:t> receptors stimulation.. </a:t>
            </a:r>
            <a:endParaRPr lang="en-US" sz="2800" b="1" dirty="0"/>
          </a:p>
          <a:p>
            <a:pPr marL="609600" indent="-609600" eaLnBrk="1" hangingPunct="1">
              <a:defRPr/>
            </a:pPr>
            <a:endParaRPr lang="en-US" sz="2800" dirty="0"/>
          </a:p>
        </p:txBody>
      </p:sp>
      <p:sp>
        <p:nvSpPr>
          <p:cNvPr id="11270" name="Text Box 6">
            <a:extLst>
              <a:ext uri="{FF2B5EF4-FFF2-40B4-BE49-F238E27FC236}">
                <a16:creationId xmlns:a16="http://schemas.microsoft.com/office/drawing/2014/main" id="{266D395D-6FBD-4F2F-3C1A-6999016C80F1}"/>
              </a:ext>
            </a:extLst>
          </p:cNvPr>
          <p:cNvSpPr txBox="1">
            <a:spLocks noChangeArrowheads="1"/>
          </p:cNvSpPr>
          <p:nvPr/>
        </p:nvSpPr>
        <p:spPr bwMode="auto">
          <a:xfrm>
            <a:off x="468313" y="5118100"/>
            <a:ext cx="82073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The second and fourth foils are correct: </a:t>
            </a:r>
            <a:r>
              <a:rPr lang="en-US" altLang="en-US" sz="2000">
                <a:solidFill>
                  <a:srgbClr val="00FF00"/>
                </a:solidFill>
              </a:rPr>
              <a:t>The rise in blood pressure is primarily due </a:t>
            </a:r>
            <a:r>
              <a:rPr lang="en-US" altLang="en-US" sz="2000">
                <a:solidFill>
                  <a:srgbClr val="00FF00"/>
                </a:solidFill>
                <a:sym typeface="Symbol" panose="05050102010706020507" pitchFamily="18" charset="2"/>
              </a:rPr>
              <a:t></a:t>
            </a:r>
            <a:r>
              <a:rPr lang="en-US" altLang="en-US" sz="2000">
                <a:solidFill>
                  <a:srgbClr val="00FF00"/>
                </a:solidFill>
              </a:rPr>
              <a:t>-1 receptor stimulation resulting in vasoconstriction and increased total peripheral resistance. Think of how the responses would be modulated by reflex activity. The cardiac output decreased due to reflex bradycardia as well as vasoconstriction.</a:t>
            </a:r>
          </a:p>
        </p:txBody>
      </p:sp>
      <p:sp>
        <p:nvSpPr>
          <p:cNvPr id="3" name="Title 2">
            <a:extLst>
              <a:ext uri="{FF2B5EF4-FFF2-40B4-BE49-F238E27FC236}">
                <a16:creationId xmlns:a16="http://schemas.microsoft.com/office/drawing/2014/main" id="{72201D58-8CA1-E872-83B1-F2457E39FF31}"/>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1270"/>
                                        </p:tgtEl>
                                        <p:attrNameLst>
                                          <p:attrName>style.visibility</p:attrName>
                                        </p:attrNameLst>
                                      </p:cBhvr>
                                      <p:to>
                                        <p:strVal val="visible"/>
                                      </p:to>
                                    </p:set>
                                    <p:animEffect transition="in" filter="dissolve">
                                      <p:cBhvr>
                                        <p:cTn id="7" dur="5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id="{0552D4D2-E864-18D3-972C-6285219CEB9D}"/>
              </a:ext>
            </a:extLst>
          </p:cNvPr>
          <p:cNvSpPr>
            <a:spLocks noGrp="1" noChangeArrowheads="1"/>
          </p:cNvSpPr>
          <p:nvPr>
            <p:ph type="body" idx="1"/>
          </p:nvPr>
        </p:nvSpPr>
        <p:spPr>
          <a:xfrm>
            <a:off x="428625" y="1339850"/>
            <a:ext cx="8229600" cy="4103688"/>
          </a:xfrm>
        </p:spPr>
        <p:txBody>
          <a:bodyPr/>
          <a:lstStyle/>
          <a:p>
            <a:pPr marL="609600" indent="-609600" eaLnBrk="1" hangingPunct="1">
              <a:lnSpc>
                <a:spcPct val="90000"/>
              </a:lnSpc>
              <a:buFont typeface="Wingdings" panose="05000000000000000000" pitchFamily="2" charset="2"/>
              <a:buNone/>
              <a:defRPr/>
            </a:pPr>
            <a:r>
              <a:rPr lang="en-US" sz="2800" dirty="0">
                <a:solidFill>
                  <a:srgbClr val="FFFF00"/>
                </a:solidFill>
              </a:rPr>
              <a:t>Hopefully, you noticed that </a:t>
            </a:r>
            <a:r>
              <a:rPr lang="en-US" sz="2800" dirty="0" err="1">
                <a:solidFill>
                  <a:srgbClr val="FFFF00"/>
                </a:solidFill>
              </a:rPr>
              <a:t>norepinephrine</a:t>
            </a:r>
            <a:r>
              <a:rPr lang="en-US" sz="2800" dirty="0">
                <a:solidFill>
                  <a:srgbClr val="FFFF00"/>
                </a:solidFill>
              </a:rPr>
              <a:t> produced a decrease in heart rate. The decrease in heart rate resulted from:</a:t>
            </a:r>
          </a:p>
          <a:p>
            <a:pPr marL="609600" indent="-609600" eaLnBrk="1" hangingPunct="1">
              <a:lnSpc>
                <a:spcPct val="90000"/>
              </a:lnSpc>
              <a:buFont typeface="Wingdings" panose="05000000000000000000" pitchFamily="2" charset="2"/>
              <a:buAutoNum type="alphaLcPeriod"/>
              <a:defRPr/>
            </a:pPr>
            <a:r>
              <a:rPr lang="en-US" sz="2800" dirty="0"/>
              <a:t>A direct β-stimulant effect on the heart.</a:t>
            </a:r>
          </a:p>
          <a:p>
            <a:pPr marL="609600" indent="-609600" eaLnBrk="1" hangingPunct="1">
              <a:lnSpc>
                <a:spcPct val="90000"/>
              </a:lnSpc>
              <a:buFont typeface="Wingdings" panose="05000000000000000000" pitchFamily="2" charset="2"/>
              <a:buAutoNum type="alphaLcPeriod"/>
              <a:defRPr/>
            </a:pPr>
            <a:r>
              <a:rPr lang="en-US" sz="2800" dirty="0"/>
              <a:t>Increased </a:t>
            </a:r>
            <a:r>
              <a:rPr lang="en-US" sz="2800" dirty="0" err="1"/>
              <a:t>baroreceptors</a:t>
            </a:r>
            <a:r>
              <a:rPr lang="en-US" sz="2800" dirty="0"/>
              <a:t> activity.</a:t>
            </a:r>
          </a:p>
          <a:p>
            <a:pPr marL="609600" indent="-609600" eaLnBrk="1" hangingPunct="1">
              <a:lnSpc>
                <a:spcPct val="90000"/>
              </a:lnSpc>
              <a:buFont typeface="Wingdings" panose="05000000000000000000" pitchFamily="2" charset="2"/>
              <a:buAutoNum type="alphaLcPeriod"/>
              <a:defRPr/>
            </a:pPr>
            <a:r>
              <a:rPr lang="en-US" sz="2800" dirty="0"/>
              <a:t>A direct </a:t>
            </a:r>
            <a:r>
              <a:rPr lang="en-US" sz="2800" b="1" dirty="0">
                <a:sym typeface="Symbol" pitchFamily="18" charset="2"/>
              </a:rPr>
              <a:t></a:t>
            </a:r>
            <a:r>
              <a:rPr lang="en-US" sz="2800" dirty="0"/>
              <a:t>-stimulant effect on the heart.</a:t>
            </a:r>
          </a:p>
          <a:p>
            <a:pPr marL="609600" indent="-609600" eaLnBrk="1" hangingPunct="1">
              <a:lnSpc>
                <a:spcPct val="90000"/>
              </a:lnSpc>
              <a:buFont typeface="Wingdings" panose="05000000000000000000" pitchFamily="2" charset="2"/>
              <a:buAutoNum type="alphaLcPeriod"/>
              <a:defRPr/>
            </a:pPr>
            <a:r>
              <a:rPr lang="en-US" sz="2800" dirty="0"/>
              <a:t>Reflex activation of the parasympathetic system secondary to the rise of blood pressure induced by </a:t>
            </a:r>
            <a:r>
              <a:rPr lang="en-US" sz="2800" dirty="0" err="1"/>
              <a:t>norepinephrine</a:t>
            </a:r>
            <a:r>
              <a:rPr lang="en-US" sz="2800" dirty="0"/>
              <a:t>.</a:t>
            </a:r>
          </a:p>
        </p:txBody>
      </p:sp>
      <p:sp>
        <p:nvSpPr>
          <p:cNvPr id="12292" name="Text Box 4">
            <a:extLst>
              <a:ext uri="{FF2B5EF4-FFF2-40B4-BE49-F238E27FC236}">
                <a16:creationId xmlns:a16="http://schemas.microsoft.com/office/drawing/2014/main" id="{E740A58C-C650-DB8E-E9CA-3B3B44665B6E}"/>
              </a:ext>
            </a:extLst>
          </p:cNvPr>
          <p:cNvSpPr txBox="1">
            <a:spLocks noChangeArrowheads="1"/>
          </p:cNvSpPr>
          <p:nvPr/>
        </p:nvSpPr>
        <p:spPr bwMode="auto">
          <a:xfrm>
            <a:off x="684213" y="5280025"/>
            <a:ext cx="78486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l"/>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folHlink"/>
              </a:buClr>
              <a:buSzPct val="80000"/>
              <a:buFont typeface="Wingdings" panose="05000000000000000000" pitchFamily="2" charset="2"/>
              <a:buChar char="l"/>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tx2"/>
              </a:buClr>
              <a:buSzPct val="80000"/>
              <a:buFont typeface="Wingdings" panose="05000000000000000000" pitchFamily="2" charset="2"/>
              <a:buChar char="l"/>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hlink"/>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SzPct val="80000"/>
              <a:buFont typeface="Wingdings" panose="05000000000000000000" pitchFamily="2" charset="2"/>
              <a:buChar char="l"/>
              <a:defRPr sz="2000">
                <a:solidFill>
                  <a:schemeClr val="tx1"/>
                </a:solidFill>
                <a:latin typeface="Tahoma" panose="020B0604030504040204" pitchFamily="34" charset="0"/>
                <a:cs typeface="Arial" panose="020B0604020202020204" pitchFamily="34" charset="0"/>
              </a:defRPr>
            </a:lvl9pPr>
          </a:lstStyle>
          <a:p>
            <a:pPr eaLnBrk="1" hangingPunct="1">
              <a:spcBef>
                <a:spcPct val="50000"/>
              </a:spcBef>
              <a:buClrTx/>
              <a:buSzTx/>
              <a:buFontTx/>
              <a:buNone/>
            </a:pPr>
            <a:r>
              <a:rPr lang="en-US" altLang="en-US" sz="2000" b="1">
                <a:solidFill>
                  <a:srgbClr val="00FF00"/>
                </a:solidFill>
              </a:rPr>
              <a:t>The second and fourth foils are correct</a:t>
            </a:r>
            <a:r>
              <a:rPr lang="en-US" altLang="en-US" sz="2000">
                <a:solidFill>
                  <a:srgbClr val="00FF00"/>
                </a:solidFill>
              </a:rPr>
              <a:t>: Norepinephrine –unlike epinephrine- leads to marked rise in BP due to unopposed </a:t>
            </a:r>
            <a:r>
              <a:rPr lang="en-US" altLang="en-US" sz="2000">
                <a:solidFill>
                  <a:srgbClr val="00FF00"/>
                </a:solidFill>
                <a:sym typeface="Symbol" panose="05050102010706020507" pitchFamily="18" charset="2"/>
              </a:rPr>
              <a:t></a:t>
            </a:r>
            <a:r>
              <a:rPr lang="en-US" altLang="en-US" sz="2000">
                <a:solidFill>
                  <a:srgbClr val="00FF00"/>
                </a:solidFill>
              </a:rPr>
              <a:t>-action. This triggers the parasympathetic (vagal) reflexes.</a:t>
            </a:r>
          </a:p>
        </p:txBody>
      </p:sp>
      <p:sp>
        <p:nvSpPr>
          <p:cNvPr id="3" name="Title 2">
            <a:extLst>
              <a:ext uri="{FF2B5EF4-FFF2-40B4-BE49-F238E27FC236}">
                <a16:creationId xmlns:a16="http://schemas.microsoft.com/office/drawing/2014/main" id="{CCD19AA0-2FC4-99B0-C5A2-1B87DEB9D2FA}"/>
              </a:ext>
            </a:extLst>
          </p:cNvPr>
          <p:cNvSpPr>
            <a:spLocks noGrp="1"/>
          </p:cNvSpPr>
          <p:nvPr>
            <p:ph type="title"/>
          </p:nvPr>
        </p:nvSpPr>
        <p:spPr/>
        <p:txBody>
          <a:bodyPr/>
          <a:lstStyle/>
          <a:p>
            <a:pP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2292"/>
                                        </p:tgtEl>
                                        <p:attrNameLst>
                                          <p:attrName>style.visibility</p:attrName>
                                        </p:attrNameLst>
                                      </p:cBhvr>
                                      <p:to>
                                        <p:strVal val="visible"/>
                                      </p:to>
                                    </p:set>
                                    <p:animEffect transition="in" filter="dissolve">
                                      <p:cBhvr>
                                        <p:cTn id="7"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p:bldLst>
  </p:timing>
</p:sld>
</file>

<file path=ppt/theme/theme1.xml><?xml version="1.0" encoding="utf-8"?>
<a:theme xmlns:a="http://schemas.openxmlformats.org/drawingml/2006/main" name="Curtain Call">
  <a:themeElements>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Curtain Call">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Curtain Call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Curtain Call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Curtain Call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Curtain Call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Curtain Call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Curtain Call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Curtain Call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Curtain Call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Curtain Call</Template>
  <TotalTime>187</TotalTime>
  <Words>2680</Words>
  <Application>Microsoft Office PowerPoint</Application>
  <PresentationFormat>On-screen Show (4:3)</PresentationFormat>
  <Paragraphs>204</Paragraphs>
  <Slides>46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46</vt:i4>
      </vt:variant>
    </vt:vector>
  </HeadingPairs>
  <TitlesOfParts>
    <vt:vector size="49" baseType="lpstr">
      <vt:lpstr>Tahoma</vt:lpstr>
      <vt:lpstr>Wingdings</vt:lpstr>
      <vt:lpstr>Curtain Call</vt:lpstr>
      <vt:lpstr>Curves-Adrenergic System</vt:lpstr>
      <vt:lpstr>PowerPoint Presentation</vt:lpstr>
      <vt:lpstr>The first drug we will administer is   Epinephrine 2 μg /kg IV</vt:lpstr>
      <vt:lpstr>PowerPoint Presentation</vt:lpstr>
      <vt:lpstr>PowerPoint Presentation</vt:lpstr>
      <vt:lpstr>PowerPoint Presentation</vt:lpstr>
      <vt:lpstr>This is the effect of   Norepinephrine 1μg /kg</vt:lpstr>
      <vt:lpstr>PowerPoint Presentation</vt:lpstr>
      <vt:lpstr>PowerPoint Presentation</vt:lpstr>
      <vt:lpstr>PowerPoint Presentation</vt:lpstr>
      <vt:lpstr>PowerPoint Presentation</vt:lpstr>
      <vt:lpstr>This is the effect of   Isoproterenol HCI  1 μg /kg</vt:lpstr>
      <vt:lpstr>PowerPoint Presentation</vt:lpstr>
      <vt:lpstr>PowerPoint Presentation</vt:lpstr>
      <vt:lpstr>We now proceed to the administration of our next drug, Phentolamine HCI, 2 mg/kg</vt:lpstr>
      <vt:lpstr>PowerPoint Presentation</vt:lpstr>
      <vt:lpstr>PowerPoint Presentation</vt:lpstr>
      <vt:lpstr>Epinephrine after administration the α-blocker phentolamine</vt:lpstr>
      <vt:lpstr>PowerPoint Presentation</vt:lpstr>
      <vt:lpstr>PowerPoint Presentation</vt:lpstr>
      <vt:lpstr>PowerPoint Presentation</vt:lpstr>
      <vt:lpstr>Norepinephrine after administration the α-blocker phentolamine</vt:lpstr>
      <vt:lpstr>PowerPoint Presentation</vt:lpstr>
      <vt:lpstr>PowerPoint Presentation</vt:lpstr>
      <vt:lpstr>Isoproterenol HCI after administration the α-blocker phentolamine</vt:lpstr>
      <vt:lpstr>PowerPoint Presentation</vt:lpstr>
      <vt:lpstr>PowerPoint Presentation</vt:lpstr>
      <vt:lpstr>The next drug will be   Propranolol HCI a dose of 0.5 mg/kq</vt:lpstr>
      <vt:lpstr>PowerPoint Presentation</vt:lpstr>
      <vt:lpstr>PowerPoint Presentation</vt:lpstr>
      <vt:lpstr>PowerPoint Presentation</vt:lpstr>
      <vt:lpstr>The first drug is  Norepinephrine 1 μg/kg</vt:lpstr>
      <vt:lpstr>PowerPoint Presentation</vt:lpstr>
      <vt:lpstr>PowerPoint Presentation</vt:lpstr>
      <vt:lpstr>If we repeated the administration of the same dose of tyramine several times </vt:lpstr>
      <vt:lpstr>PowerPoint Presentation</vt:lpstr>
      <vt:lpstr>PowerPoint Presentation</vt:lpstr>
      <vt:lpstr>Norepinephrine 1 μg /kg after tyramine </vt:lpstr>
      <vt:lpstr>PowerPoint Presentation</vt:lpstr>
      <vt:lpstr>PowerPoint Presentation</vt:lpstr>
      <vt:lpstr>Tyramine 10 μg/kg after imipramine </vt:lpstr>
      <vt:lpstr>PowerPoint Presentation</vt:lpstr>
      <vt:lpstr>This is the effect of norepinephrine 1 μg /kg after imipramine</vt:lpstr>
      <vt:lpstr>PowerPoint Presentation</vt:lpstr>
      <vt:lpstr>PowerPoint Presentation</vt:lpstr>
      <vt:lpstr>PowerPoint Presentation</vt:lpstr>
    </vt:vector>
  </TitlesOfParts>
  <Company>MIC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Curves-Cholinergic System</dc:title>
  <dc:creator>Ahmed M Abdel-Bary</dc:creator>
  <cp:lastModifiedBy>Mohamed Ahmed Abdelbari  Hamza</cp:lastModifiedBy>
  <cp:revision>27</cp:revision>
  <dcterms:created xsi:type="dcterms:W3CDTF">2005-10-07T18:02:38Z</dcterms:created>
  <dcterms:modified xsi:type="dcterms:W3CDTF">2022-12-15T16:59:00Z</dcterms:modified>
</cp:coreProperties>
</file>