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5"/>
  </p:notesMasterIdLst>
  <p:sldIdLst>
    <p:sldId id="256" r:id="rId2"/>
    <p:sldId id="296" r:id="rId3"/>
    <p:sldId id="277" r:id="rId4"/>
    <p:sldId id="280" r:id="rId5"/>
    <p:sldId id="257" r:id="rId6"/>
    <p:sldId id="258" r:id="rId7"/>
    <p:sldId id="297" r:id="rId8"/>
    <p:sldId id="260" r:id="rId9"/>
    <p:sldId id="298" r:id="rId10"/>
    <p:sldId id="262" r:id="rId11"/>
    <p:sldId id="299" r:id="rId12"/>
    <p:sldId id="263" r:id="rId13"/>
    <p:sldId id="264" r:id="rId14"/>
    <p:sldId id="265" r:id="rId15"/>
    <p:sldId id="300" r:id="rId16"/>
    <p:sldId id="301" r:id="rId17"/>
    <p:sldId id="268" r:id="rId18"/>
    <p:sldId id="302" r:id="rId19"/>
    <p:sldId id="303" r:id="rId20"/>
    <p:sldId id="271" r:id="rId21"/>
    <p:sldId id="304" r:id="rId22"/>
    <p:sldId id="273" r:id="rId23"/>
    <p:sldId id="305"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6699FF"/>
    <a:srgbClr val="3399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59" d="100"/>
          <a:sy n="59" d="100"/>
        </p:scale>
        <p:origin x="1426"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95B60A-866B-7D68-BB8D-C964F249281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cs typeface="Arial" charset="0"/>
              </a:defRPr>
            </a:lvl1pPr>
          </a:lstStyle>
          <a:p>
            <a:pPr>
              <a:defRPr/>
            </a:pPr>
            <a:endParaRPr lang="en-US"/>
          </a:p>
        </p:txBody>
      </p:sp>
      <p:sp>
        <p:nvSpPr>
          <p:cNvPr id="3" name="Date Placeholder 2">
            <a:extLst>
              <a:ext uri="{FF2B5EF4-FFF2-40B4-BE49-F238E27FC236}">
                <a16:creationId xmlns:a16="http://schemas.microsoft.com/office/drawing/2014/main" id="{7D7AAD07-79CA-6155-3BD1-1E3E02B54E0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cs typeface="Arial" charset="0"/>
              </a:defRPr>
            </a:lvl1pPr>
          </a:lstStyle>
          <a:p>
            <a:pPr>
              <a:defRPr/>
            </a:pPr>
            <a:fld id="{B0F997AE-354B-4747-8362-679F219DF738}" type="datetimeFigureOut">
              <a:rPr lang="en-US"/>
              <a:pPr>
                <a:defRPr/>
              </a:pPr>
              <a:t>12/15/2022</a:t>
            </a:fld>
            <a:endParaRPr lang="en-US"/>
          </a:p>
        </p:txBody>
      </p:sp>
      <p:sp>
        <p:nvSpPr>
          <p:cNvPr id="4" name="Slide Image Placeholder 3">
            <a:extLst>
              <a:ext uri="{FF2B5EF4-FFF2-40B4-BE49-F238E27FC236}">
                <a16:creationId xmlns:a16="http://schemas.microsoft.com/office/drawing/2014/main" id="{A89ECC58-EF89-89B8-35B5-308D4412EDE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2156CA87-82E6-3EE8-7F44-B0F3E91B0D0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D34CCE6-B37B-1AD5-875A-544F42E0C54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E8FBE005-4BE4-A150-42C5-669F7DE21DF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6681D11E-E39E-42C9-8F5B-66548D616D3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73626C5F-2857-22C0-9F5E-8308AAD6E3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55F906FA-6682-685A-929E-53D9EE61C8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00FF00"/>
                </a:solidFill>
              </a:rPr>
              <a:t>Neostigmine is a reversible anticholine esterase; leading to preservation of Ach (</a:t>
            </a:r>
            <a:r>
              <a:rPr lang="en-US" altLang="en-US">
                <a:solidFill>
                  <a:srgbClr val="FFFF00"/>
                </a:solidFill>
              </a:rPr>
              <a:t>i.e. it prolongs the action of endogenous Ach </a:t>
            </a:r>
            <a:r>
              <a:rPr lang="en-US" altLang="en-US">
                <a:solidFill>
                  <a:srgbClr val="00FF00"/>
                </a:solidFill>
              </a:rPr>
              <a:t>on both muscarinic and nicotinic receptors). In addition, neostigmine can stimulate the skeletal muscle nicotinic receptors (Nm receptors) by itself</a:t>
            </a:r>
          </a:p>
          <a:p>
            <a:pPr eaLnBrk="1" hangingPunct="1">
              <a:spcBef>
                <a:spcPct val="0"/>
              </a:spcBef>
            </a:pPr>
            <a:endParaRPr lang="en-US" altLang="en-US">
              <a:solidFill>
                <a:srgbClr val="00FF00"/>
              </a:solidFill>
            </a:endParaRPr>
          </a:p>
          <a:p>
            <a:pPr eaLnBrk="1" hangingPunct="1">
              <a:spcBef>
                <a:spcPct val="0"/>
              </a:spcBef>
            </a:pPr>
            <a:r>
              <a:rPr lang="en-US" altLang="en-US">
                <a:solidFill>
                  <a:srgbClr val="00FF00"/>
                </a:solidFill>
              </a:rPr>
              <a:t>Neostigmine indirectly stimulates M-3 receptors through preservation of Ach. This results in contraction of the constrictor pupillae muscle (miosis) and ciliary muscle (accommodation) with subsequent opening of the canal of Schlem (decrease intraocular pressure). On the contrary, Ach dilates the intraocular blood vessels (leading to red eye). </a:t>
            </a:r>
            <a:endParaRPr lang="en-US" altLang="en-US"/>
          </a:p>
        </p:txBody>
      </p:sp>
      <p:sp>
        <p:nvSpPr>
          <p:cNvPr id="14340" name="Slide Number Placeholder 3">
            <a:extLst>
              <a:ext uri="{FF2B5EF4-FFF2-40B4-BE49-F238E27FC236}">
                <a16:creationId xmlns:a16="http://schemas.microsoft.com/office/drawing/2014/main" id="{41ECC08C-5C8B-2DB1-9E79-6C9AA06A1A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6C7FF3E-4145-4B1D-A524-59EA69D4C38B}" type="slidenum">
              <a:rPr lang="en-US" altLang="en-US">
                <a:latin typeface="Tahoma" panose="020B0604030504040204" pitchFamily="34" charset="0"/>
              </a:rPr>
              <a:pPr>
                <a:spcBef>
                  <a:spcPct val="0"/>
                </a:spcBef>
              </a:pPr>
              <a:t>10</a:t>
            </a:fld>
            <a:endParaRPr lang="en-US" altLang="en-US">
              <a:latin typeface="Tahoma" panose="020B060403050404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B17A13A-82AB-2348-B411-B0F79FA61B0C}"/>
              </a:ext>
            </a:extLst>
          </p:cNvPr>
          <p:cNvGrpSpPr>
            <a:grpSpLocks/>
          </p:cNvGrpSpPr>
          <p:nvPr/>
        </p:nvGrpSpPr>
        <p:grpSpPr bwMode="auto">
          <a:xfrm>
            <a:off x="0" y="0"/>
            <a:ext cx="9159875" cy="6858000"/>
            <a:chOff x="0" y="0"/>
            <a:chExt cx="5770" cy="4320"/>
          </a:xfrm>
        </p:grpSpPr>
        <p:sp>
          <p:nvSpPr>
            <p:cNvPr id="3" name="Rectangle 3">
              <a:extLst>
                <a:ext uri="{FF2B5EF4-FFF2-40B4-BE49-F238E27FC236}">
                  <a16:creationId xmlns:a16="http://schemas.microsoft.com/office/drawing/2014/main" id="{8830DD8F-1130-5EEE-3FCD-F64072354C95}"/>
                </a:ext>
              </a:extLst>
            </p:cNvPr>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4" name="Rectangle 4">
              <a:extLst>
                <a:ext uri="{FF2B5EF4-FFF2-40B4-BE49-F238E27FC236}">
                  <a16:creationId xmlns:a16="http://schemas.microsoft.com/office/drawing/2014/main" id="{A47C4920-CDA2-3FC2-FCF2-1F6ADAF4B865}"/>
                </a:ext>
              </a:extLst>
            </p:cNvPr>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5" name="Rectangle 5">
              <a:extLst>
                <a:ext uri="{FF2B5EF4-FFF2-40B4-BE49-F238E27FC236}">
                  <a16:creationId xmlns:a16="http://schemas.microsoft.com/office/drawing/2014/main" id="{5C4235E1-7234-A4C0-739B-A3BECCF06509}"/>
                </a:ext>
              </a:extLst>
            </p:cNvPr>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6" name="Rectangle 6">
              <a:extLst>
                <a:ext uri="{FF2B5EF4-FFF2-40B4-BE49-F238E27FC236}">
                  <a16:creationId xmlns:a16="http://schemas.microsoft.com/office/drawing/2014/main" id="{125079AE-B3F6-FF41-E378-0C9BC9577E44}"/>
                </a:ext>
              </a:extLst>
            </p:cNvPr>
            <p:cNvSpPr>
              <a:spLocks noChangeArrowheads="1"/>
            </p:cNvSpPr>
            <p:nvPr userDrawn="1"/>
          </p:nvSpPr>
          <p:spPr bwMode="hidden">
            <a:xfrm>
              <a:off x="2256" y="0"/>
              <a:ext cx="240" cy="4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7" name="Rectangle 7">
              <a:extLst>
                <a:ext uri="{FF2B5EF4-FFF2-40B4-BE49-F238E27FC236}">
                  <a16:creationId xmlns:a16="http://schemas.microsoft.com/office/drawing/2014/main" id="{8729A000-1369-7470-444B-020EA1C1460C}"/>
                </a:ext>
              </a:extLst>
            </p:cNvPr>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8" name="Rectangle 8">
              <a:extLst>
                <a:ext uri="{FF2B5EF4-FFF2-40B4-BE49-F238E27FC236}">
                  <a16:creationId xmlns:a16="http://schemas.microsoft.com/office/drawing/2014/main" id="{270EA1CB-BAF8-A80B-3CBF-499EF582A27E}"/>
                </a:ext>
              </a:extLst>
            </p:cNvPr>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9" name="Rectangle 9">
              <a:extLst>
                <a:ext uri="{FF2B5EF4-FFF2-40B4-BE49-F238E27FC236}">
                  <a16:creationId xmlns:a16="http://schemas.microsoft.com/office/drawing/2014/main" id="{323BDCF5-1083-899A-1DA9-84FB210020FD}"/>
                </a:ext>
              </a:extLst>
            </p:cNvPr>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 name="Rectangle 10">
              <a:extLst>
                <a:ext uri="{FF2B5EF4-FFF2-40B4-BE49-F238E27FC236}">
                  <a16:creationId xmlns:a16="http://schemas.microsoft.com/office/drawing/2014/main" id="{966ECF91-38E3-6099-1268-B6FCC047A30E}"/>
                </a:ext>
              </a:extLst>
            </p:cNvPr>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1" name="Rectangle 11">
              <a:extLst>
                <a:ext uri="{FF2B5EF4-FFF2-40B4-BE49-F238E27FC236}">
                  <a16:creationId xmlns:a16="http://schemas.microsoft.com/office/drawing/2014/main" id="{F90EC54E-FC15-BFF9-A80D-FB077197D9C3}"/>
                </a:ext>
              </a:extLst>
            </p:cNvPr>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2" name="Rectangle 12">
              <a:extLst>
                <a:ext uri="{FF2B5EF4-FFF2-40B4-BE49-F238E27FC236}">
                  <a16:creationId xmlns:a16="http://schemas.microsoft.com/office/drawing/2014/main" id="{28065B5A-8B79-E83D-ADCD-ABBB7EE12371}"/>
                </a:ext>
              </a:extLst>
            </p:cNvPr>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3" name="Rectangle 13">
              <a:extLst>
                <a:ext uri="{FF2B5EF4-FFF2-40B4-BE49-F238E27FC236}">
                  <a16:creationId xmlns:a16="http://schemas.microsoft.com/office/drawing/2014/main" id="{6E54FE7C-4536-AD29-7B5D-951ADEE810FD}"/>
                </a:ext>
              </a:extLst>
            </p:cNvPr>
            <p:cNvSpPr>
              <a:spLocks noChangeArrowheads="1"/>
            </p:cNvSpPr>
            <p:nvPr userDrawn="1"/>
          </p:nvSpPr>
          <p:spPr bwMode="hidden">
            <a:xfrm>
              <a:off x="1248" y="0"/>
              <a:ext cx="144"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4" name="Rectangle 14">
              <a:extLst>
                <a:ext uri="{FF2B5EF4-FFF2-40B4-BE49-F238E27FC236}">
                  <a16:creationId xmlns:a16="http://schemas.microsoft.com/office/drawing/2014/main" id="{84E5F003-31AB-DA6D-57CC-DCA26D1FA6D6}"/>
                </a:ext>
              </a:extLst>
            </p:cNvPr>
            <p:cNvSpPr>
              <a:spLocks noChangeArrowheads="1"/>
            </p:cNvSpPr>
            <p:nvPr userDrawn="1"/>
          </p:nvSpPr>
          <p:spPr bwMode="hidden">
            <a:xfrm>
              <a:off x="3300" y="0"/>
              <a:ext cx="252"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5" name="Rectangle 15">
              <a:extLst>
                <a:ext uri="{FF2B5EF4-FFF2-40B4-BE49-F238E27FC236}">
                  <a16:creationId xmlns:a16="http://schemas.microsoft.com/office/drawing/2014/main" id="{2D2641A0-29B1-E18F-D918-96FBCF8C9034}"/>
                </a:ext>
              </a:extLst>
            </p:cNvPr>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6" name="Rectangle 16">
              <a:extLst>
                <a:ext uri="{FF2B5EF4-FFF2-40B4-BE49-F238E27FC236}">
                  <a16:creationId xmlns:a16="http://schemas.microsoft.com/office/drawing/2014/main" id="{91A70A6B-34B5-8F7F-595F-EB7997FECB33}"/>
                </a:ext>
              </a:extLst>
            </p:cNvPr>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7" name="Rectangle 17">
              <a:extLst>
                <a:ext uri="{FF2B5EF4-FFF2-40B4-BE49-F238E27FC236}">
                  <a16:creationId xmlns:a16="http://schemas.microsoft.com/office/drawing/2014/main" id="{131C490B-C76D-6133-2B29-25EE53626A59}"/>
                </a:ext>
              </a:extLst>
            </p:cNvPr>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8" name="Rectangle 18">
              <a:extLst>
                <a:ext uri="{FF2B5EF4-FFF2-40B4-BE49-F238E27FC236}">
                  <a16:creationId xmlns:a16="http://schemas.microsoft.com/office/drawing/2014/main" id="{9570B66E-1FCB-D08E-8E0A-9074A55FA706}"/>
                </a:ext>
              </a:extLst>
            </p:cNvPr>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9" name="Rectangle 19">
              <a:extLst>
                <a:ext uri="{FF2B5EF4-FFF2-40B4-BE49-F238E27FC236}">
                  <a16:creationId xmlns:a16="http://schemas.microsoft.com/office/drawing/2014/main" id="{26ACE00F-2BAD-A7D2-07F0-970E4CAE64B0}"/>
                </a:ext>
              </a:extLst>
            </p:cNvPr>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20" name="Rectangle 20">
              <a:extLst>
                <a:ext uri="{FF2B5EF4-FFF2-40B4-BE49-F238E27FC236}">
                  <a16:creationId xmlns:a16="http://schemas.microsoft.com/office/drawing/2014/main" id="{47B45FA1-02D0-E32B-0080-0A596A5B4680}"/>
                </a:ext>
              </a:extLst>
            </p:cNvPr>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21" name="Rectangle 21">
              <a:extLst>
                <a:ext uri="{FF2B5EF4-FFF2-40B4-BE49-F238E27FC236}">
                  <a16:creationId xmlns:a16="http://schemas.microsoft.com/office/drawing/2014/main" id="{35568BC1-D69C-919A-4C93-962897654967}"/>
                </a:ext>
              </a:extLst>
            </p:cNvPr>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22" name="Freeform 22">
              <a:extLst>
                <a:ext uri="{FF2B5EF4-FFF2-40B4-BE49-F238E27FC236}">
                  <a16:creationId xmlns:a16="http://schemas.microsoft.com/office/drawing/2014/main" id="{F1F706C1-3AC1-8A81-496E-EB4A4ABA27D2}"/>
                </a:ext>
              </a:extLst>
            </p:cNvPr>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000000"/>
                  </a:solidFill>
                  <a:prstDash val="solid"/>
                  <a:round/>
                  <a:headEnd/>
                  <a:tailEnd/>
                </a14:hiddenLine>
              </a:ext>
            </a:extLst>
          </p:spPr>
          <p:txBody>
            <a:bodyPr/>
            <a:lstStyle/>
            <a:p>
              <a:endParaRPr lang="en-US"/>
            </a:p>
          </p:txBody>
        </p:sp>
        <p:sp>
          <p:nvSpPr>
            <p:cNvPr id="23" name="Freeform 23">
              <a:extLst>
                <a:ext uri="{FF2B5EF4-FFF2-40B4-BE49-F238E27FC236}">
                  <a16:creationId xmlns:a16="http://schemas.microsoft.com/office/drawing/2014/main" id="{E9574BB9-6EA5-8A7F-30D5-C648DF7EE040}"/>
                </a:ext>
              </a:extLst>
            </p:cNvPr>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cs typeface="Arial" charset="0"/>
              </a:endParaRPr>
            </a:p>
          </p:txBody>
        </p:sp>
      </p:grpSp>
      <p:sp>
        <p:nvSpPr>
          <p:cNvPr id="5144" name="Rectangle 24"/>
          <p:cNvSpPr>
            <a:spLocks noGrp="1" noChangeArrowheads="1"/>
          </p:cNvSpPr>
          <p:nvPr>
            <p:ph type="ctrTitle" sz="quarter"/>
          </p:nvPr>
        </p:nvSpPr>
        <p:spPr>
          <a:xfrm>
            <a:off x="685800" y="1600200"/>
            <a:ext cx="7772400" cy="1828800"/>
          </a:xfrm>
        </p:spPr>
        <p:txBody>
          <a:bodyPr/>
          <a:lstStyle>
            <a:lvl1pPr>
              <a:defRPr sz="4800"/>
            </a:lvl1pPr>
          </a:lstStyle>
          <a:p>
            <a:r>
              <a:rPr lang="en-US"/>
              <a:t>Click to edit Master title style</a:t>
            </a:r>
          </a:p>
        </p:txBody>
      </p:sp>
      <p:sp>
        <p:nvSpPr>
          <p:cNvPr id="5145"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4" name="Rectangle 26">
            <a:extLst>
              <a:ext uri="{FF2B5EF4-FFF2-40B4-BE49-F238E27FC236}">
                <a16:creationId xmlns:a16="http://schemas.microsoft.com/office/drawing/2014/main" id="{9D7F35C0-DF88-EE37-524B-76C88108111C}"/>
              </a:ext>
            </a:extLst>
          </p:cNvPr>
          <p:cNvSpPr>
            <a:spLocks noGrp="1" noChangeArrowheads="1"/>
          </p:cNvSpPr>
          <p:nvPr>
            <p:ph type="dt" sz="quarter" idx="10"/>
          </p:nvPr>
        </p:nvSpPr>
        <p:spPr>
          <a:xfrm>
            <a:off x="457200" y="6243638"/>
            <a:ext cx="2133600" cy="457200"/>
          </a:xfrm>
        </p:spPr>
        <p:txBody>
          <a:bodyPr/>
          <a:lstStyle>
            <a:lvl1pPr>
              <a:defRPr/>
            </a:lvl1pPr>
          </a:lstStyle>
          <a:p>
            <a:pPr>
              <a:defRPr/>
            </a:pPr>
            <a:endParaRPr lang="en-US"/>
          </a:p>
        </p:txBody>
      </p:sp>
      <p:sp>
        <p:nvSpPr>
          <p:cNvPr id="25" name="Rectangle 27">
            <a:extLst>
              <a:ext uri="{FF2B5EF4-FFF2-40B4-BE49-F238E27FC236}">
                <a16:creationId xmlns:a16="http://schemas.microsoft.com/office/drawing/2014/main" id="{1D83944C-DA8A-16D1-08C7-C3A9662644F7}"/>
              </a:ext>
            </a:extLst>
          </p:cNvPr>
          <p:cNvSpPr>
            <a:spLocks noGrp="1" noChangeArrowheads="1"/>
          </p:cNvSpPr>
          <p:nvPr>
            <p:ph type="ftr" sz="quarter" idx="11"/>
          </p:nvPr>
        </p:nvSpPr>
        <p:spPr/>
        <p:txBody>
          <a:bodyPr/>
          <a:lstStyle>
            <a:lvl1pPr>
              <a:defRPr/>
            </a:lvl1pPr>
          </a:lstStyle>
          <a:p>
            <a:pPr>
              <a:defRPr/>
            </a:pPr>
            <a:endParaRPr lang="en-US"/>
          </a:p>
        </p:txBody>
      </p:sp>
      <p:sp>
        <p:nvSpPr>
          <p:cNvPr id="26" name="Rectangle 28">
            <a:extLst>
              <a:ext uri="{FF2B5EF4-FFF2-40B4-BE49-F238E27FC236}">
                <a16:creationId xmlns:a16="http://schemas.microsoft.com/office/drawing/2014/main" id="{7C52C6F8-AE3F-8766-E7A7-52622A087505}"/>
              </a:ext>
            </a:extLst>
          </p:cNvPr>
          <p:cNvSpPr>
            <a:spLocks noGrp="1" noChangeArrowheads="1"/>
          </p:cNvSpPr>
          <p:nvPr>
            <p:ph type="sldNum" sz="quarter" idx="12"/>
          </p:nvPr>
        </p:nvSpPr>
        <p:spPr/>
        <p:txBody>
          <a:bodyPr/>
          <a:lstStyle>
            <a:lvl1pPr>
              <a:defRPr smtClean="0"/>
            </a:lvl1pPr>
          </a:lstStyle>
          <a:p>
            <a:pPr>
              <a:defRPr/>
            </a:pPr>
            <a:fld id="{F8F91B4D-7FD6-4426-9D5B-B286E694BB55}" type="slidenum">
              <a:rPr lang="en-US" altLang="en-US"/>
              <a:pPr>
                <a:defRPr/>
              </a:pPr>
              <a:t>‹#›</a:t>
            </a:fld>
            <a:endParaRPr lang="en-US" altLang="en-US"/>
          </a:p>
        </p:txBody>
      </p:sp>
    </p:spTree>
    <p:extLst>
      <p:ext uri="{BB962C8B-B14F-4D97-AF65-F5344CB8AC3E}">
        <p14:creationId xmlns:p14="http://schemas.microsoft.com/office/powerpoint/2010/main" val="2792912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6">
            <a:extLst>
              <a:ext uri="{FF2B5EF4-FFF2-40B4-BE49-F238E27FC236}">
                <a16:creationId xmlns:a16="http://schemas.microsoft.com/office/drawing/2014/main" id="{8FF904EC-38A0-761C-3B98-EC2DCE126BDA}"/>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27">
            <a:extLst>
              <a:ext uri="{FF2B5EF4-FFF2-40B4-BE49-F238E27FC236}">
                <a16:creationId xmlns:a16="http://schemas.microsoft.com/office/drawing/2014/main" id="{C6C65A10-81D1-8E67-F16F-2643397CFF0C}"/>
              </a:ext>
            </a:extLst>
          </p:cNvPr>
          <p:cNvSpPr>
            <a:spLocks noGrp="1" noChangeArrowheads="1"/>
          </p:cNvSpPr>
          <p:nvPr>
            <p:ph type="sldNum" sz="quarter" idx="11"/>
          </p:nvPr>
        </p:nvSpPr>
        <p:spPr>
          <a:ln/>
        </p:spPr>
        <p:txBody>
          <a:bodyPr/>
          <a:lstStyle>
            <a:lvl1pPr>
              <a:defRPr/>
            </a:lvl1pPr>
          </a:lstStyle>
          <a:p>
            <a:pPr>
              <a:defRPr/>
            </a:pPr>
            <a:fld id="{05D274A6-E42B-47D3-8EDE-4E9E7714E795}" type="slidenum">
              <a:rPr lang="en-US" altLang="en-US"/>
              <a:pPr>
                <a:defRPr/>
              </a:pPr>
              <a:t>‹#›</a:t>
            </a:fld>
            <a:endParaRPr lang="en-US" altLang="en-US"/>
          </a:p>
        </p:txBody>
      </p:sp>
      <p:sp>
        <p:nvSpPr>
          <p:cNvPr id="6" name="Rectangle 28">
            <a:extLst>
              <a:ext uri="{FF2B5EF4-FFF2-40B4-BE49-F238E27FC236}">
                <a16:creationId xmlns:a16="http://schemas.microsoft.com/office/drawing/2014/main" id="{616F14D2-28E7-3EFE-C4E8-BEE41C9CBAC9}"/>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67147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6">
            <a:extLst>
              <a:ext uri="{FF2B5EF4-FFF2-40B4-BE49-F238E27FC236}">
                <a16:creationId xmlns:a16="http://schemas.microsoft.com/office/drawing/2014/main" id="{7FFA8933-4DAE-A0F6-3A7A-02659182E8A3}"/>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27">
            <a:extLst>
              <a:ext uri="{FF2B5EF4-FFF2-40B4-BE49-F238E27FC236}">
                <a16:creationId xmlns:a16="http://schemas.microsoft.com/office/drawing/2014/main" id="{F182410C-16A3-9D4F-F807-7AAEECF30173}"/>
              </a:ext>
            </a:extLst>
          </p:cNvPr>
          <p:cNvSpPr>
            <a:spLocks noGrp="1" noChangeArrowheads="1"/>
          </p:cNvSpPr>
          <p:nvPr>
            <p:ph type="sldNum" sz="quarter" idx="11"/>
          </p:nvPr>
        </p:nvSpPr>
        <p:spPr>
          <a:ln/>
        </p:spPr>
        <p:txBody>
          <a:bodyPr/>
          <a:lstStyle>
            <a:lvl1pPr>
              <a:defRPr/>
            </a:lvl1pPr>
          </a:lstStyle>
          <a:p>
            <a:pPr>
              <a:defRPr/>
            </a:pPr>
            <a:fld id="{E2B75FD1-885F-45A9-9D39-1CEAAC0D48E7}" type="slidenum">
              <a:rPr lang="en-US" altLang="en-US"/>
              <a:pPr>
                <a:defRPr/>
              </a:pPr>
              <a:t>‹#›</a:t>
            </a:fld>
            <a:endParaRPr lang="en-US" altLang="en-US"/>
          </a:p>
        </p:txBody>
      </p:sp>
      <p:sp>
        <p:nvSpPr>
          <p:cNvPr id="6" name="Rectangle 28">
            <a:extLst>
              <a:ext uri="{FF2B5EF4-FFF2-40B4-BE49-F238E27FC236}">
                <a16:creationId xmlns:a16="http://schemas.microsoft.com/office/drawing/2014/main" id="{50AA0A03-15D0-12D0-B22C-DF042322EEB3}"/>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03899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6">
            <a:extLst>
              <a:ext uri="{FF2B5EF4-FFF2-40B4-BE49-F238E27FC236}">
                <a16:creationId xmlns:a16="http://schemas.microsoft.com/office/drawing/2014/main" id="{B772BF3F-B9D3-5AB0-1D08-5D6010BF65E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27">
            <a:extLst>
              <a:ext uri="{FF2B5EF4-FFF2-40B4-BE49-F238E27FC236}">
                <a16:creationId xmlns:a16="http://schemas.microsoft.com/office/drawing/2014/main" id="{966ED42B-8D18-4FA6-05BB-FA985E6BEB3C}"/>
              </a:ext>
            </a:extLst>
          </p:cNvPr>
          <p:cNvSpPr>
            <a:spLocks noGrp="1" noChangeArrowheads="1"/>
          </p:cNvSpPr>
          <p:nvPr>
            <p:ph type="sldNum" sz="quarter" idx="11"/>
          </p:nvPr>
        </p:nvSpPr>
        <p:spPr>
          <a:ln/>
        </p:spPr>
        <p:txBody>
          <a:bodyPr/>
          <a:lstStyle>
            <a:lvl1pPr>
              <a:defRPr/>
            </a:lvl1pPr>
          </a:lstStyle>
          <a:p>
            <a:pPr>
              <a:defRPr/>
            </a:pPr>
            <a:fld id="{31103A18-31AF-4C95-A43D-B7B306E970FA}" type="slidenum">
              <a:rPr lang="en-US" altLang="en-US"/>
              <a:pPr>
                <a:defRPr/>
              </a:pPr>
              <a:t>‹#›</a:t>
            </a:fld>
            <a:endParaRPr lang="en-US" altLang="en-US"/>
          </a:p>
        </p:txBody>
      </p:sp>
      <p:sp>
        <p:nvSpPr>
          <p:cNvPr id="6" name="Rectangle 28">
            <a:extLst>
              <a:ext uri="{FF2B5EF4-FFF2-40B4-BE49-F238E27FC236}">
                <a16:creationId xmlns:a16="http://schemas.microsoft.com/office/drawing/2014/main" id="{3E45AF91-FC19-66B3-9B50-62CD72C5E68A}"/>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54417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6">
            <a:extLst>
              <a:ext uri="{FF2B5EF4-FFF2-40B4-BE49-F238E27FC236}">
                <a16:creationId xmlns:a16="http://schemas.microsoft.com/office/drawing/2014/main" id="{B848A144-2AAE-76A4-66E3-EF610EDA87E0}"/>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27">
            <a:extLst>
              <a:ext uri="{FF2B5EF4-FFF2-40B4-BE49-F238E27FC236}">
                <a16:creationId xmlns:a16="http://schemas.microsoft.com/office/drawing/2014/main" id="{4A5D1CDC-4F22-A171-6124-1AEA4A577FE4}"/>
              </a:ext>
            </a:extLst>
          </p:cNvPr>
          <p:cNvSpPr>
            <a:spLocks noGrp="1" noChangeArrowheads="1"/>
          </p:cNvSpPr>
          <p:nvPr>
            <p:ph type="sldNum" sz="quarter" idx="11"/>
          </p:nvPr>
        </p:nvSpPr>
        <p:spPr>
          <a:ln/>
        </p:spPr>
        <p:txBody>
          <a:bodyPr/>
          <a:lstStyle>
            <a:lvl1pPr>
              <a:defRPr/>
            </a:lvl1pPr>
          </a:lstStyle>
          <a:p>
            <a:pPr>
              <a:defRPr/>
            </a:pPr>
            <a:fld id="{D7BB6604-413F-4A2B-929C-D93DD1E630C1}" type="slidenum">
              <a:rPr lang="en-US" altLang="en-US"/>
              <a:pPr>
                <a:defRPr/>
              </a:pPr>
              <a:t>‹#›</a:t>
            </a:fld>
            <a:endParaRPr lang="en-US" altLang="en-US"/>
          </a:p>
        </p:txBody>
      </p:sp>
      <p:sp>
        <p:nvSpPr>
          <p:cNvPr id="6" name="Rectangle 28">
            <a:extLst>
              <a:ext uri="{FF2B5EF4-FFF2-40B4-BE49-F238E27FC236}">
                <a16:creationId xmlns:a16="http://schemas.microsoft.com/office/drawing/2014/main" id="{33628D0B-CC1E-3533-4EF2-532F18B2377C}"/>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43063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6">
            <a:extLst>
              <a:ext uri="{FF2B5EF4-FFF2-40B4-BE49-F238E27FC236}">
                <a16:creationId xmlns:a16="http://schemas.microsoft.com/office/drawing/2014/main" id="{EDDAEB8E-7E02-DF27-91A2-5525C9D93EE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27">
            <a:extLst>
              <a:ext uri="{FF2B5EF4-FFF2-40B4-BE49-F238E27FC236}">
                <a16:creationId xmlns:a16="http://schemas.microsoft.com/office/drawing/2014/main" id="{34532AFE-CF6C-483D-E365-422840D402EB}"/>
              </a:ext>
            </a:extLst>
          </p:cNvPr>
          <p:cNvSpPr>
            <a:spLocks noGrp="1" noChangeArrowheads="1"/>
          </p:cNvSpPr>
          <p:nvPr>
            <p:ph type="sldNum" sz="quarter" idx="11"/>
          </p:nvPr>
        </p:nvSpPr>
        <p:spPr>
          <a:ln/>
        </p:spPr>
        <p:txBody>
          <a:bodyPr/>
          <a:lstStyle>
            <a:lvl1pPr>
              <a:defRPr/>
            </a:lvl1pPr>
          </a:lstStyle>
          <a:p>
            <a:pPr>
              <a:defRPr/>
            </a:pPr>
            <a:fld id="{141FCF1A-D4E5-4DE6-98C3-4BBE65F88B88}" type="slidenum">
              <a:rPr lang="en-US" altLang="en-US"/>
              <a:pPr>
                <a:defRPr/>
              </a:pPr>
              <a:t>‹#›</a:t>
            </a:fld>
            <a:endParaRPr lang="en-US" altLang="en-US"/>
          </a:p>
        </p:txBody>
      </p:sp>
      <p:sp>
        <p:nvSpPr>
          <p:cNvPr id="7" name="Rectangle 28">
            <a:extLst>
              <a:ext uri="{FF2B5EF4-FFF2-40B4-BE49-F238E27FC236}">
                <a16:creationId xmlns:a16="http://schemas.microsoft.com/office/drawing/2014/main" id="{FFC6A478-B649-A711-A52A-8A46A92C9480}"/>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8400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6">
            <a:extLst>
              <a:ext uri="{FF2B5EF4-FFF2-40B4-BE49-F238E27FC236}">
                <a16:creationId xmlns:a16="http://schemas.microsoft.com/office/drawing/2014/main" id="{A007575F-010B-01F4-A196-DAAFB6B70F7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27">
            <a:extLst>
              <a:ext uri="{FF2B5EF4-FFF2-40B4-BE49-F238E27FC236}">
                <a16:creationId xmlns:a16="http://schemas.microsoft.com/office/drawing/2014/main" id="{BB808412-3FFA-F0A1-9640-4005BF2503CB}"/>
              </a:ext>
            </a:extLst>
          </p:cNvPr>
          <p:cNvSpPr>
            <a:spLocks noGrp="1" noChangeArrowheads="1"/>
          </p:cNvSpPr>
          <p:nvPr>
            <p:ph type="sldNum" sz="quarter" idx="11"/>
          </p:nvPr>
        </p:nvSpPr>
        <p:spPr>
          <a:ln/>
        </p:spPr>
        <p:txBody>
          <a:bodyPr/>
          <a:lstStyle>
            <a:lvl1pPr>
              <a:defRPr/>
            </a:lvl1pPr>
          </a:lstStyle>
          <a:p>
            <a:pPr>
              <a:defRPr/>
            </a:pPr>
            <a:fld id="{3FFAA6DE-0CEC-47D3-843B-D766AA29B973}" type="slidenum">
              <a:rPr lang="en-US" altLang="en-US"/>
              <a:pPr>
                <a:defRPr/>
              </a:pPr>
              <a:t>‹#›</a:t>
            </a:fld>
            <a:endParaRPr lang="en-US" altLang="en-US"/>
          </a:p>
        </p:txBody>
      </p:sp>
      <p:sp>
        <p:nvSpPr>
          <p:cNvPr id="9" name="Rectangle 28">
            <a:extLst>
              <a:ext uri="{FF2B5EF4-FFF2-40B4-BE49-F238E27FC236}">
                <a16:creationId xmlns:a16="http://schemas.microsoft.com/office/drawing/2014/main" id="{EB19A55D-DF01-93BC-E1A6-42EFF1D151E8}"/>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34663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6">
            <a:extLst>
              <a:ext uri="{FF2B5EF4-FFF2-40B4-BE49-F238E27FC236}">
                <a16:creationId xmlns:a16="http://schemas.microsoft.com/office/drawing/2014/main" id="{B0AF6237-875A-25C5-89EB-FA531DE406A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27">
            <a:extLst>
              <a:ext uri="{FF2B5EF4-FFF2-40B4-BE49-F238E27FC236}">
                <a16:creationId xmlns:a16="http://schemas.microsoft.com/office/drawing/2014/main" id="{3D469587-1A51-FC89-C194-8222507439A6}"/>
              </a:ext>
            </a:extLst>
          </p:cNvPr>
          <p:cNvSpPr>
            <a:spLocks noGrp="1" noChangeArrowheads="1"/>
          </p:cNvSpPr>
          <p:nvPr>
            <p:ph type="sldNum" sz="quarter" idx="11"/>
          </p:nvPr>
        </p:nvSpPr>
        <p:spPr>
          <a:ln/>
        </p:spPr>
        <p:txBody>
          <a:bodyPr/>
          <a:lstStyle>
            <a:lvl1pPr>
              <a:defRPr/>
            </a:lvl1pPr>
          </a:lstStyle>
          <a:p>
            <a:pPr>
              <a:defRPr/>
            </a:pPr>
            <a:fld id="{69D18A31-2AAD-4A1F-9FEF-E6C9B5D46BE7}" type="slidenum">
              <a:rPr lang="en-US" altLang="en-US"/>
              <a:pPr>
                <a:defRPr/>
              </a:pPr>
              <a:t>‹#›</a:t>
            </a:fld>
            <a:endParaRPr lang="en-US" altLang="en-US"/>
          </a:p>
        </p:txBody>
      </p:sp>
      <p:sp>
        <p:nvSpPr>
          <p:cNvPr id="5" name="Rectangle 28">
            <a:extLst>
              <a:ext uri="{FF2B5EF4-FFF2-40B4-BE49-F238E27FC236}">
                <a16:creationId xmlns:a16="http://schemas.microsoft.com/office/drawing/2014/main" id="{9E5C4AC4-BD68-9043-0BAE-BEBD780E3595}"/>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0773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6">
            <a:extLst>
              <a:ext uri="{FF2B5EF4-FFF2-40B4-BE49-F238E27FC236}">
                <a16:creationId xmlns:a16="http://schemas.microsoft.com/office/drawing/2014/main" id="{344895A6-A45D-B990-1794-C7021C2DD34A}"/>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27">
            <a:extLst>
              <a:ext uri="{FF2B5EF4-FFF2-40B4-BE49-F238E27FC236}">
                <a16:creationId xmlns:a16="http://schemas.microsoft.com/office/drawing/2014/main" id="{0F207848-5696-BFB1-6A43-D1B7F5149BC0}"/>
              </a:ext>
            </a:extLst>
          </p:cNvPr>
          <p:cNvSpPr>
            <a:spLocks noGrp="1" noChangeArrowheads="1"/>
          </p:cNvSpPr>
          <p:nvPr>
            <p:ph type="sldNum" sz="quarter" idx="11"/>
          </p:nvPr>
        </p:nvSpPr>
        <p:spPr>
          <a:ln/>
        </p:spPr>
        <p:txBody>
          <a:bodyPr/>
          <a:lstStyle>
            <a:lvl1pPr>
              <a:defRPr/>
            </a:lvl1pPr>
          </a:lstStyle>
          <a:p>
            <a:pPr>
              <a:defRPr/>
            </a:pPr>
            <a:fld id="{09E5127C-1087-4863-A8B2-2541AFAE8569}" type="slidenum">
              <a:rPr lang="en-US" altLang="en-US"/>
              <a:pPr>
                <a:defRPr/>
              </a:pPr>
              <a:t>‹#›</a:t>
            </a:fld>
            <a:endParaRPr lang="en-US" altLang="en-US"/>
          </a:p>
        </p:txBody>
      </p:sp>
      <p:sp>
        <p:nvSpPr>
          <p:cNvPr id="4" name="Rectangle 28">
            <a:extLst>
              <a:ext uri="{FF2B5EF4-FFF2-40B4-BE49-F238E27FC236}">
                <a16:creationId xmlns:a16="http://schemas.microsoft.com/office/drawing/2014/main" id="{27C3A8E6-883A-35F5-9760-67047C481C35}"/>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0154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6">
            <a:extLst>
              <a:ext uri="{FF2B5EF4-FFF2-40B4-BE49-F238E27FC236}">
                <a16:creationId xmlns:a16="http://schemas.microsoft.com/office/drawing/2014/main" id="{F17F548F-5A97-9009-FD11-29141E27AC5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27">
            <a:extLst>
              <a:ext uri="{FF2B5EF4-FFF2-40B4-BE49-F238E27FC236}">
                <a16:creationId xmlns:a16="http://schemas.microsoft.com/office/drawing/2014/main" id="{1DBED500-82CC-A5F9-D2D6-ABF8000D1AB5}"/>
              </a:ext>
            </a:extLst>
          </p:cNvPr>
          <p:cNvSpPr>
            <a:spLocks noGrp="1" noChangeArrowheads="1"/>
          </p:cNvSpPr>
          <p:nvPr>
            <p:ph type="sldNum" sz="quarter" idx="11"/>
          </p:nvPr>
        </p:nvSpPr>
        <p:spPr>
          <a:ln/>
        </p:spPr>
        <p:txBody>
          <a:bodyPr/>
          <a:lstStyle>
            <a:lvl1pPr>
              <a:defRPr/>
            </a:lvl1pPr>
          </a:lstStyle>
          <a:p>
            <a:pPr>
              <a:defRPr/>
            </a:pPr>
            <a:fld id="{2A9A0870-76B4-4FFD-86D0-80C1893AD210}" type="slidenum">
              <a:rPr lang="en-US" altLang="en-US"/>
              <a:pPr>
                <a:defRPr/>
              </a:pPr>
              <a:t>‹#›</a:t>
            </a:fld>
            <a:endParaRPr lang="en-US" altLang="en-US"/>
          </a:p>
        </p:txBody>
      </p:sp>
      <p:sp>
        <p:nvSpPr>
          <p:cNvPr id="7" name="Rectangle 28">
            <a:extLst>
              <a:ext uri="{FF2B5EF4-FFF2-40B4-BE49-F238E27FC236}">
                <a16:creationId xmlns:a16="http://schemas.microsoft.com/office/drawing/2014/main" id="{E4CEB2B5-3582-70C6-05B5-43E559091B0A}"/>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53711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6">
            <a:extLst>
              <a:ext uri="{FF2B5EF4-FFF2-40B4-BE49-F238E27FC236}">
                <a16:creationId xmlns:a16="http://schemas.microsoft.com/office/drawing/2014/main" id="{AE11B351-79F5-96DC-DE0A-AB404888E27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27">
            <a:extLst>
              <a:ext uri="{FF2B5EF4-FFF2-40B4-BE49-F238E27FC236}">
                <a16:creationId xmlns:a16="http://schemas.microsoft.com/office/drawing/2014/main" id="{707145EF-E4E9-68FE-8C1C-964F218E5D33}"/>
              </a:ext>
            </a:extLst>
          </p:cNvPr>
          <p:cNvSpPr>
            <a:spLocks noGrp="1" noChangeArrowheads="1"/>
          </p:cNvSpPr>
          <p:nvPr>
            <p:ph type="sldNum" sz="quarter" idx="11"/>
          </p:nvPr>
        </p:nvSpPr>
        <p:spPr>
          <a:ln/>
        </p:spPr>
        <p:txBody>
          <a:bodyPr/>
          <a:lstStyle>
            <a:lvl1pPr>
              <a:defRPr/>
            </a:lvl1pPr>
          </a:lstStyle>
          <a:p>
            <a:pPr>
              <a:defRPr/>
            </a:pPr>
            <a:fld id="{EAEF096F-3E49-4C47-89ED-BE112BF583C0}" type="slidenum">
              <a:rPr lang="en-US" altLang="en-US"/>
              <a:pPr>
                <a:defRPr/>
              </a:pPr>
              <a:t>‹#›</a:t>
            </a:fld>
            <a:endParaRPr lang="en-US" altLang="en-US"/>
          </a:p>
        </p:txBody>
      </p:sp>
      <p:sp>
        <p:nvSpPr>
          <p:cNvPr id="7" name="Rectangle 28">
            <a:extLst>
              <a:ext uri="{FF2B5EF4-FFF2-40B4-BE49-F238E27FC236}">
                <a16:creationId xmlns:a16="http://schemas.microsoft.com/office/drawing/2014/main" id="{410F6843-F446-9F13-0BDF-DBE99D13A955}"/>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3786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F687DD41-F756-7E5F-1CB0-956980106E22}"/>
              </a:ext>
            </a:extLst>
          </p:cNvPr>
          <p:cNvGrpSpPr>
            <a:grpSpLocks/>
          </p:cNvGrpSpPr>
          <p:nvPr/>
        </p:nvGrpSpPr>
        <p:grpSpPr bwMode="auto">
          <a:xfrm>
            <a:off x="0" y="0"/>
            <a:ext cx="9159875" cy="6858000"/>
            <a:chOff x="0" y="0"/>
            <a:chExt cx="5770" cy="4320"/>
          </a:xfrm>
        </p:grpSpPr>
        <p:sp>
          <p:nvSpPr>
            <p:cNvPr id="4099" name="Rectangle 3">
              <a:extLst>
                <a:ext uri="{FF2B5EF4-FFF2-40B4-BE49-F238E27FC236}">
                  <a16:creationId xmlns:a16="http://schemas.microsoft.com/office/drawing/2014/main" id="{BE7CC709-A28A-8ACE-930D-E336E04111EB}"/>
                </a:ext>
              </a:extLst>
            </p:cNvPr>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33" name="Rectangle 4">
              <a:extLst>
                <a:ext uri="{FF2B5EF4-FFF2-40B4-BE49-F238E27FC236}">
                  <a16:creationId xmlns:a16="http://schemas.microsoft.com/office/drawing/2014/main" id="{2E5DC8AA-C453-0023-3DC9-690AC530569C}"/>
                </a:ext>
              </a:extLst>
            </p:cNvPr>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34" name="Rectangle 5">
              <a:extLst>
                <a:ext uri="{FF2B5EF4-FFF2-40B4-BE49-F238E27FC236}">
                  <a16:creationId xmlns:a16="http://schemas.microsoft.com/office/drawing/2014/main" id="{492C7CD7-4E25-399D-9C4E-DBAA1B7E8815}"/>
                </a:ext>
              </a:extLst>
            </p:cNvPr>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35" name="Rectangle 6">
              <a:extLst>
                <a:ext uri="{FF2B5EF4-FFF2-40B4-BE49-F238E27FC236}">
                  <a16:creationId xmlns:a16="http://schemas.microsoft.com/office/drawing/2014/main" id="{DB742D4F-7A9E-4C3E-1992-F03C6CDE384A}"/>
                </a:ext>
              </a:extLst>
            </p:cNvPr>
            <p:cNvSpPr>
              <a:spLocks noChangeArrowheads="1"/>
            </p:cNvSpPr>
            <p:nvPr userDrawn="1"/>
          </p:nvSpPr>
          <p:spPr bwMode="hidden">
            <a:xfrm>
              <a:off x="2256" y="0"/>
              <a:ext cx="240" cy="4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36" name="Rectangle 7">
              <a:extLst>
                <a:ext uri="{FF2B5EF4-FFF2-40B4-BE49-F238E27FC236}">
                  <a16:creationId xmlns:a16="http://schemas.microsoft.com/office/drawing/2014/main" id="{CE0C4488-3C01-1F57-1002-807364126E33}"/>
                </a:ext>
              </a:extLst>
            </p:cNvPr>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37" name="Rectangle 8">
              <a:extLst>
                <a:ext uri="{FF2B5EF4-FFF2-40B4-BE49-F238E27FC236}">
                  <a16:creationId xmlns:a16="http://schemas.microsoft.com/office/drawing/2014/main" id="{79EBD546-E85A-C839-7804-802AAA1DE782}"/>
                </a:ext>
              </a:extLst>
            </p:cNvPr>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4105" name="Rectangle 9">
              <a:extLst>
                <a:ext uri="{FF2B5EF4-FFF2-40B4-BE49-F238E27FC236}">
                  <a16:creationId xmlns:a16="http://schemas.microsoft.com/office/drawing/2014/main" id="{DE5528DE-EF36-F70F-28BB-BCC2C80F23DA}"/>
                </a:ext>
              </a:extLst>
            </p:cNvPr>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4106" name="Rectangle 10">
              <a:extLst>
                <a:ext uri="{FF2B5EF4-FFF2-40B4-BE49-F238E27FC236}">
                  <a16:creationId xmlns:a16="http://schemas.microsoft.com/office/drawing/2014/main" id="{ADD1009B-0C69-4479-E665-7293F7E9C1FD}"/>
                </a:ext>
              </a:extLst>
            </p:cNvPr>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40" name="Rectangle 11">
              <a:extLst>
                <a:ext uri="{FF2B5EF4-FFF2-40B4-BE49-F238E27FC236}">
                  <a16:creationId xmlns:a16="http://schemas.microsoft.com/office/drawing/2014/main" id="{168B9526-35D8-9C98-7B04-EFB92CE1661E}"/>
                </a:ext>
              </a:extLst>
            </p:cNvPr>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41" name="Rectangle 12">
              <a:extLst>
                <a:ext uri="{FF2B5EF4-FFF2-40B4-BE49-F238E27FC236}">
                  <a16:creationId xmlns:a16="http://schemas.microsoft.com/office/drawing/2014/main" id="{5D85B79D-8C3A-C790-C56C-D76D1F491D66}"/>
                </a:ext>
              </a:extLst>
            </p:cNvPr>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42" name="Rectangle 13">
              <a:extLst>
                <a:ext uri="{FF2B5EF4-FFF2-40B4-BE49-F238E27FC236}">
                  <a16:creationId xmlns:a16="http://schemas.microsoft.com/office/drawing/2014/main" id="{178AC078-FA7E-68A9-99E8-867D7EA57112}"/>
                </a:ext>
              </a:extLst>
            </p:cNvPr>
            <p:cNvSpPr>
              <a:spLocks noChangeArrowheads="1"/>
            </p:cNvSpPr>
            <p:nvPr userDrawn="1"/>
          </p:nvSpPr>
          <p:spPr bwMode="hidden">
            <a:xfrm>
              <a:off x="1248" y="0"/>
              <a:ext cx="144"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43" name="Rectangle 14">
              <a:extLst>
                <a:ext uri="{FF2B5EF4-FFF2-40B4-BE49-F238E27FC236}">
                  <a16:creationId xmlns:a16="http://schemas.microsoft.com/office/drawing/2014/main" id="{FFCBCDE3-C296-AB51-232D-1222230CB2B5}"/>
                </a:ext>
              </a:extLst>
            </p:cNvPr>
            <p:cNvSpPr>
              <a:spLocks noChangeArrowheads="1"/>
            </p:cNvSpPr>
            <p:nvPr userDrawn="1"/>
          </p:nvSpPr>
          <p:spPr bwMode="hidden">
            <a:xfrm>
              <a:off x="3300" y="0"/>
              <a:ext cx="252"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4111" name="Rectangle 15">
              <a:extLst>
                <a:ext uri="{FF2B5EF4-FFF2-40B4-BE49-F238E27FC236}">
                  <a16:creationId xmlns:a16="http://schemas.microsoft.com/office/drawing/2014/main" id="{B30E884A-8A65-0785-4314-37A16D0898FD}"/>
                </a:ext>
              </a:extLst>
            </p:cNvPr>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45" name="Rectangle 16">
              <a:extLst>
                <a:ext uri="{FF2B5EF4-FFF2-40B4-BE49-F238E27FC236}">
                  <a16:creationId xmlns:a16="http://schemas.microsoft.com/office/drawing/2014/main" id="{93018FED-3CAB-FB34-EC7A-17EA943E6CA4}"/>
                </a:ext>
              </a:extLst>
            </p:cNvPr>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4113" name="Rectangle 17">
              <a:extLst>
                <a:ext uri="{FF2B5EF4-FFF2-40B4-BE49-F238E27FC236}">
                  <a16:creationId xmlns:a16="http://schemas.microsoft.com/office/drawing/2014/main" id="{2EB95EA8-7E9B-55CF-D653-39AEE1AF9420}"/>
                </a:ext>
              </a:extLst>
            </p:cNvPr>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47" name="Rectangle 18">
              <a:extLst>
                <a:ext uri="{FF2B5EF4-FFF2-40B4-BE49-F238E27FC236}">
                  <a16:creationId xmlns:a16="http://schemas.microsoft.com/office/drawing/2014/main" id="{06B5FB77-9C46-C4AC-E3D8-5B2E6A5585FE}"/>
                </a:ext>
              </a:extLst>
            </p:cNvPr>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4115" name="Rectangle 19">
              <a:extLst>
                <a:ext uri="{FF2B5EF4-FFF2-40B4-BE49-F238E27FC236}">
                  <a16:creationId xmlns:a16="http://schemas.microsoft.com/office/drawing/2014/main" id="{2C4105EB-78B3-C562-3327-1334B3887547}"/>
                </a:ext>
              </a:extLst>
            </p:cNvPr>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49" name="Rectangle 20">
              <a:extLst>
                <a:ext uri="{FF2B5EF4-FFF2-40B4-BE49-F238E27FC236}">
                  <a16:creationId xmlns:a16="http://schemas.microsoft.com/office/drawing/2014/main" id="{AA9D61FD-ACA1-CE97-6999-1368E153EB52}"/>
                </a:ext>
              </a:extLst>
            </p:cNvPr>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50" name="Rectangle 21">
              <a:extLst>
                <a:ext uri="{FF2B5EF4-FFF2-40B4-BE49-F238E27FC236}">
                  <a16:creationId xmlns:a16="http://schemas.microsoft.com/office/drawing/2014/main" id="{A6AA9D19-0007-89AB-0AFA-D9697431FED8}"/>
                </a:ext>
              </a:extLst>
            </p:cNvPr>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51" name="Freeform 22">
              <a:extLst>
                <a:ext uri="{FF2B5EF4-FFF2-40B4-BE49-F238E27FC236}">
                  <a16:creationId xmlns:a16="http://schemas.microsoft.com/office/drawing/2014/main" id="{C94F870F-0F6F-327B-788C-94C96514B02E}"/>
                </a:ext>
              </a:extLst>
            </p:cNvPr>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000000"/>
                  </a:solidFill>
                  <a:prstDash val="solid"/>
                  <a:round/>
                  <a:headEnd/>
                  <a:tailEnd/>
                </a14:hiddenLine>
              </a:ext>
            </a:extLst>
          </p:spPr>
          <p:txBody>
            <a:bodyPr/>
            <a:lstStyle/>
            <a:p>
              <a:endParaRPr lang="en-US"/>
            </a:p>
          </p:txBody>
        </p:sp>
        <p:sp>
          <p:nvSpPr>
            <p:cNvPr id="4119" name="Freeform 23">
              <a:extLst>
                <a:ext uri="{FF2B5EF4-FFF2-40B4-BE49-F238E27FC236}">
                  <a16:creationId xmlns:a16="http://schemas.microsoft.com/office/drawing/2014/main" id="{86650805-AD02-3947-C9CB-947D8646A70B}"/>
                </a:ext>
              </a:extLst>
            </p:cNvPr>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cs typeface="Arial" charset="0"/>
              </a:endParaRPr>
            </a:p>
          </p:txBody>
        </p:sp>
      </p:grpSp>
      <p:sp>
        <p:nvSpPr>
          <p:cNvPr id="4120" name="Rectangle 24">
            <a:extLst>
              <a:ext uri="{FF2B5EF4-FFF2-40B4-BE49-F238E27FC236}">
                <a16:creationId xmlns:a16="http://schemas.microsoft.com/office/drawing/2014/main" id="{A1F49ACB-09E1-5351-9559-3695781FB63A}"/>
              </a:ext>
            </a:extLst>
          </p:cNvPr>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4121" name="Rectangle 25">
            <a:extLst>
              <a:ext uri="{FF2B5EF4-FFF2-40B4-BE49-F238E27FC236}">
                <a16:creationId xmlns:a16="http://schemas.microsoft.com/office/drawing/2014/main" id="{513DE8EE-4503-7D0D-F781-F316F70ABCAB}"/>
              </a:ext>
            </a:extLst>
          </p:cNvPr>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22" name="Rectangle 26">
            <a:extLst>
              <a:ext uri="{FF2B5EF4-FFF2-40B4-BE49-F238E27FC236}">
                <a16:creationId xmlns:a16="http://schemas.microsoft.com/office/drawing/2014/main" id="{BB2E16BB-656D-B46A-47A4-AB38A9D8998E}"/>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cs typeface="Arial" charset="0"/>
              </a:defRPr>
            </a:lvl1pPr>
          </a:lstStyle>
          <a:p>
            <a:pPr>
              <a:defRPr/>
            </a:pPr>
            <a:endParaRPr lang="en-US"/>
          </a:p>
        </p:txBody>
      </p:sp>
      <p:sp>
        <p:nvSpPr>
          <p:cNvPr id="4123" name="Rectangle 27">
            <a:extLst>
              <a:ext uri="{FF2B5EF4-FFF2-40B4-BE49-F238E27FC236}">
                <a16:creationId xmlns:a16="http://schemas.microsoft.com/office/drawing/2014/main" id="{59DFCF28-69C3-02AF-E952-AE5CFF53F096}"/>
              </a:ext>
            </a:extLst>
          </p:cNvPr>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effectLst>
                  <a:outerShdw blurRad="38100" dist="38100" dir="2700000" algn="tl">
                    <a:srgbClr val="000000"/>
                  </a:outerShdw>
                </a:effectLst>
              </a:defRPr>
            </a:lvl1pPr>
          </a:lstStyle>
          <a:p>
            <a:pPr>
              <a:defRPr/>
            </a:pPr>
            <a:fld id="{D08BBAE2-A778-4204-A0ED-B23F5A0FC37B}" type="slidenum">
              <a:rPr lang="en-US" altLang="en-US"/>
              <a:pPr>
                <a:defRPr/>
              </a:pPr>
              <a:t>‹#›</a:t>
            </a:fld>
            <a:endParaRPr lang="en-US" altLang="en-US"/>
          </a:p>
        </p:txBody>
      </p:sp>
      <p:sp>
        <p:nvSpPr>
          <p:cNvPr id="4124" name="Rectangle 28">
            <a:extLst>
              <a:ext uri="{FF2B5EF4-FFF2-40B4-BE49-F238E27FC236}">
                <a16:creationId xmlns:a16="http://schemas.microsoft.com/office/drawing/2014/main" id="{6D96559D-A3EC-C251-EDEC-30C75A4FFD01}"/>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cs typeface="Arial" charset="0"/>
              </a:defRPr>
            </a:lvl1pPr>
          </a:lstStyle>
          <a:p>
            <a:pPr>
              <a:defRPr/>
            </a:pPr>
            <a:endParaRPr lang="en-US"/>
          </a:p>
        </p:txBody>
      </p:sp>
    </p:spTree>
  </p:cSld>
  <p:clrMap bg1="dk2" tx1="lt1" bg2="dk1" tx2="lt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80000"/>
        <a:buFont typeface="Wingdings" panose="05000000000000000000"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80000"/>
        <a:buFont typeface="Wingdings" panose="05000000000000000000" pitchFamily="2" charset="2"/>
        <a:buChar char="l"/>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hlink"/>
        </a:buClr>
        <a:buSzPct val="80000"/>
        <a:buFont typeface="Wingdings" panose="05000000000000000000"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D9AC992-17A8-BAB5-E7ED-0F38FD01F770}"/>
              </a:ext>
            </a:extLst>
          </p:cNvPr>
          <p:cNvSpPr>
            <a:spLocks noGrp="1" noChangeArrowheads="1"/>
          </p:cNvSpPr>
          <p:nvPr>
            <p:ph type="ctrTitle"/>
          </p:nvPr>
        </p:nvSpPr>
        <p:spPr/>
        <p:txBody>
          <a:bodyPr/>
          <a:lstStyle/>
          <a:p>
            <a:pPr eaLnBrk="1" hangingPunct="1">
              <a:defRPr/>
            </a:pPr>
            <a:r>
              <a:rPr lang="en-US" dirty="0"/>
              <a:t>Curves-Cholinergic System</a:t>
            </a:r>
          </a:p>
        </p:txBody>
      </p:sp>
      <p:sp>
        <p:nvSpPr>
          <p:cNvPr id="2051" name="Rectangle 3">
            <a:extLst>
              <a:ext uri="{FF2B5EF4-FFF2-40B4-BE49-F238E27FC236}">
                <a16:creationId xmlns:a16="http://schemas.microsoft.com/office/drawing/2014/main" id="{E27D2B37-0C72-E3DA-2209-30991FC058B3}"/>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B6B7434-AA66-F653-35A4-DF399B7C5D81}"/>
              </a:ext>
            </a:extLst>
          </p:cNvPr>
          <p:cNvSpPr>
            <a:spLocks noGrp="1" noChangeArrowheads="1"/>
          </p:cNvSpPr>
          <p:nvPr>
            <p:ph type="title"/>
          </p:nvPr>
        </p:nvSpPr>
        <p:spPr>
          <a:xfrm>
            <a:off x="500063" y="785813"/>
            <a:ext cx="8286750" cy="1071562"/>
          </a:xfrm>
        </p:spPr>
        <p:txBody>
          <a:bodyPr/>
          <a:lstStyle/>
          <a:p>
            <a:pPr eaLnBrk="1" hangingPunct="1">
              <a:defRPr/>
            </a:pPr>
            <a:r>
              <a:rPr lang="en-US" sz="2400" b="1" dirty="0">
                <a:solidFill>
                  <a:srgbClr val="FFFF00"/>
                </a:solidFill>
              </a:rPr>
              <a:t>The next drug will be </a:t>
            </a:r>
            <a:r>
              <a:rPr lang="en-US" sz="2400" b="1" dirty="0" err="1">
                <a:solidFill>
                  <a:schemeClr val="tx1"/>
                </a:solidFill>
              </a:rPr>
              <a:t>neostigmine</a:t>
            </a:r>
            <a:r>
              <a:rPr lang="en-US" sz="2400" b="1" dirty="0">
                <a:solidFill>
                  <a:schemeClr val="tx1"/>
                </a:solidFill>
              </a:rPr>
              <a:t> methyl sulfate </a:t>
            </a:r>
            <a:br>
              <a:rPr lang="en-US" sz="2400" b="1" dirty="0">
                <a:solidFill>
                  <a:schemeClr val="tx1"/>
                </a:solidFill>
              </a:rPr>
            </a:br>
            <a:br>
              <a:rPr lang="en-US" sz="2400" b="1" dirty="0">
                <a:solidFill>
                  <a:schemeClr val="tx1"/>
                </a:solidFill>
              </a:rPr>
            </a:br>
            <a:r>
              <a:rPr lang="en-US" sz="2400" b="1" dirty="0">
                <a:solidFill>
                  <a:schemeClr val="tx1"/>
                </a:solidFill>
              </a:rPr>
              <a:t>0.05 mg/kg</a:t>
            </a:r>
          </a:p>
        </p:txBody>
      </p:sp>
      <p:sp>
        <p:nvSpPr>
          <p:cNvPr id="12291" name="Rectangle 3">
            <a:extLst>
              <a:ext uri="{FF2B5EF4-FFF2-40B4-BE49-F238E27FC236}">
                <a16:creationId xmlns:a16="http://schemas.microsoft.com/office/drawing/2014/main" id="{A15EDADF-0D04-8E8B-979A-3E0E395AEC55}"/>
              </a:ext>
            </a:extLst>
          </p:cNvPr>
          <p:cNvSpPr>
            <a:spLocks noGrp="1" noChangeArrowheads="1"/>
          </p:cNvSpPr>
          <p:nvPr>
            <p:ph type="body" idx="1"/>
          </p:nvPr>
        </p:nvSpPr>
        <p:spPr>
          <a:xfrm>
            <a:off x="457200" y="2500313"/>
            <a:ext cx="8229600" cy="3630612"/>
          </a:xfrm>
        </p:spPr>
        <p:txBody>
          <a:bodyPr/>
          <a:lstStyle/>
          <a:p>
            <a:pPr marL="609600" indent="-609600" eaLnBrk="1" hangingPunct="1">
              <a:defRPr/>
            </a:pPr>
            <a:r>
              <a:rPr lang="en-US" sz="2400" dirty="0" err="1"/>
              <a:t>Neostigmine</a:t>
            </a:r>
            <a:r>
              <a:rPr lang="en-US" sz="2400" dirty="0"/>
              <a:t> is a reversible </a:t>
            </a:r>
            <a:r>
              <a:rPr lang="en-US" sz="2400" dirty="0" err="1"/>
              <a:t>anticholine</a:t>
            </a:r>
            <a:r>
              <a:rPr lang="en-US" sz="2400" dirty="0"/>
              <a:t> esterase</a:t>
            </a:r>
          </a:p>
          <a:p>
            <a:pPr marL="609600" indent="-609600" eaLnBrk="1" hangingPunct="1">
              <a:defRPr/>
            </a:pPr>
            <a:r>
              <a:rPr lang="en-US" sz="2400" dirty="0"/>
              <a:t>In addition, it can directly stimulate the skeletal muscle nicotinic Nm receptors </a:t>
            </a:r>
          </a:p>
          <a:p>
            <a:pPr marL="609600" indent="-609600" eaLnBrk="1" hangingPunct="1">
              <a:buFont typeface="Wingdings" panose="05000000000000000000" pitchFamily="2" charset="2"/>
              <a:buNone/>
              <a:defRPr/>
            </a:pPr>
            <a:endParaRPr lang="en-US" sz="2400" dirty="0">
              <a:solidFill>
                <a:srgbClr val="00FF00"/>
              </a:solidFill>
            </a:endParaRPr>
          </a:p>
          <a:p>
            <a:pPr marL="609600" indent="-609600" eaLnBrk="1" hangingPunct="1">
              <a:buFont typeface="Wingdings" panose="05000000000000000000" pitchFamily="2" charset="2"/>
              <a:buNone/>
              <a:defRPr/>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4582868-ED9B-EAE9-263F-791D0844F6DC}"/>
              </a:ext>
            </a:extLst>
          </p:cNvPr>
          <p:cNvSpPr>
            <a:spLocks noGrp="1" noChangeArrowheads="1"/>
          </p:cNvSpPr>
          <p:nvPr>
            <p:ph type="title"/>
          </p:nvPr>
        </p:nvSpPr>
        <p:spPr>
          <a:xfrm>
            <a:off x="457200" y="0"/>
            <a:ext cx="8229600" cy="692150"/>
          </a:xfrm>
        </p:spPr>
        <p:txBody>
          <a:bodyPr/>
          <a:lstStyle/>
          <a:p>
            <a:pPr>
              <a:defRPr/>
            </a:pPr>
            <a:r>
              <a:rPr lang="en-US" altLang="en-US" sz="2400" b="1">
                <a:solidFill>
                  <a:srgbClr val="FFFF00"/>
                </a:solidFill>
              </a:rPr>
              <a:t>The next drug will be neostigmine methyl sulfate (0.05 mg/kg):</a:t>
            </a:r>
          </a:p>
        </p:txBody>
      </p:sp>
      <p:sp>
        <p:nvSpPr>
          <p:cNvPr id="12291" name="Rectangle 3">
            <a:extLst>
              <a:ext uri="{FF2B5EF4-FFF2-40B4-BE49-F238E27FC236}">
                <a16:creationId xmlns:a16="http://schemas.microsoft.com/office/drawing/2014/main" id="{D56CDCF6-8718-1169-3A9E-904A242EADA9}"/>
              </a:ext>
            </a:extLst>
          </p:cNvPr>
          <p:cNvSpPr>
            <a:spLocks noGrp="1" noChangeArrowheads="1"/>
          </p:cNvSpPr>
          <p:nvPr>
            <p:ph type="body" idx="1"/>
          </p:nvPr>
        </p:nvSpPr>
        <p:spPr/>
        <p:txBody>
          <a:bodyPr/>
          <a:lstStyle/>
          <a:p>
            <a:pPr marL="609600" indent="-609600">
              <a:buFont typeface="Wingdings" panose="05000000000000000000" pitchFamily="2" charset="2"/>
              <a:buNone/>
              <a:defRPr/>
            </a:pPr>
            <a:r>
              <a:rPr lang="en-US" altLang="en-US" sz="2400">
                <a:solidFill>
                  <a:srgbClr val="FFFF00"/>
                </a:solidFill>
              </a:rPr>
              <a:t>Which of the following is a property of neostigmine?</a:t>
            </a:r>
          </a:p>
          <a:p>
            <a:pPr marL="990600" lvl="1" indent="-533400">
              <a:buFont typeface="Wingdings" panose="05000000000000000000" pitchFamily="2" charset="2"/>
              <a:buAutoNum type="alphaLcPeriod"/>
              <a:defRPr/>
            </a:pPr>
            <a:r>
              <a:rPr lang="en-US" altLang="en-US" sz="2400"/>
              <a:t>It is an anticholinesterase</a:t>
            </a:r>
          </a:p>
          <a:p>
            <a:pPr marL="990600" lvl="1" indent="-533400">
              <a:buFont typeface="Wingdings" panose="05000000000000000000" pitchFamily="2" charset="2"/>
              <a:buAutoNum type="alphaLcPeriod"/>
              <a:defRPr/>
            </a:pPr>
            <a:r>
              <a:rPr lang="en-US" altLang="en-US" sz="2400"/>
              <a:t>It blocks muscarinic receptors</a:t>
            </a:r>
          </a:p>
          <a:p>
            <a:pPr marL="990600" lvl="1" indent="-533400">
              <a:buFont typeface="Wingdings" panose="05000000000000000000" pitchFamily="2" charset="2"/>
              <a:buAutoNum type="alphaLcPeriod"/>
              <a:defRPr/>
            </a:pPr>
            <a:r>
              <a:rPr lang="en-US" altLang="en-US" sz="2400"/>
              <a:t>It acts on skeletal muscle</a:t>
            </a:r>
          </a:p>
          <a:p>
            <a:pPr marL="990600" lvl="1" indent="-533400">
              <a:buFont typeface="Wingdings" panose="05000000000000000000" pitchFamily="2" charset="2"/>
              <a:buAutoNum type="alphaLcPeriod"/>
              <a:defRPr/>
            </a:pPr>
            <a:r>
              <a:rPr lang="en-US" altLang="en-US" sz="2400"/>
              <a:t>It irreversibly binds to cholinesterase</a:t>
            </a:r>
          </a:p>
          <a:p>
            <a:pPr marL="609600" indent="-609600">
              <a:defRPr/>
            </a:pPr>
            <a:endParaRPr lang="en-US" altLang="en-US" sz="2400"/>
          </a:p>
        </p:txBody>
      </p:sp>
      <p:sp>
        <p:nvSpPr>
          <p:cNvPr id="12292" name="Text Box 4">
            <a:extLst>
              <a:ext uri="{FF2B5EF4-FFF2-40B4-BE49-F238E27FC236}">
                <a16:creationId xmlns:a16="http://schemas.microsoft.com/office/drawing/2014/main" id="{A69E20C3-EF2B-AA22-4B36-B26463F548EE}"/>
              </a:ext>
            </a:extLst>
          </p:cNvPr>
          <p:cNvSpPr txBox="1">
            <a:spLocks noChangeArrowheads="1"/>
          </p:cNvSpPr>
          <p:nvPr/>
        </p:nvSpPr>
        <p:spPr bwMode="auto">
          <a:xfrm>
            <a:off x="611188" y="4581525"/>
            <a:ext cx="770572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Foils “a” and “c” are correct</a:t>
            </a:r>
            <a:r>
              <a:rPr lang="en-US" altLang="en-US" sz="2000">
                <a:solidFill>
                  <a:srgbClr val="00FF00"/>
                </a:solidFill>
              </a:rPr>
              <a:t>: neostigmine is a reversible anticholine esterase; leading to preservation of Ach with subsequent stimulation of both muscarinic and nicotinic receptors. In addition, neostigmine can stimulate the skeletal muscle nicotinic receptors (Nm receptors) by itself.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dissolve">
                                      <p:cBhvr>
                                        <p:cTn id="7"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4A00389-E87B-CAFA-45F7-1F4FE01CA13D}"/>
              </a:ext>
            </a:extLst>
          </p:cNvPr>
          <p:cNvSpPr>
            <a:spLocks noGrp="1" noChangeArrowheads="1"/>
          </p:cNvSpPr>
          <p:nvPr>
            <p:ph type="title"/>
          </p:nvPr>
        </p:nvSpPr>
        <p:spPr/>
        <p:txBody>
          <a:bodyPr/>
          <a:lstStyle/>
          <a:p>
            <a:pPr>
              <a:defRPr/>
            </a:pPr>
            <a:endParaRPr lang="en-US" altLang="en-US"/>
          </a:p>
        </p:txBody>
      </p:sp>
      <p:sp>
        <p:nvSpPr>
          <p:cNvPr id="13315" name="Rectangle 3">
            <a:extLst>
              <a:ext uri="{FF2B5EF4-FFF2-40B4-BE49-F238E27FC236}">
                <a16:creationId xmlns:a16="http://schemas.microsoft.com/office/drawing/2014/main" id="{5B5EF088-025F-2969-6CEB-1F74A96C2C88}"/>
              </a:ext>
            </a:extLst>
          </p:cNvPr>
          <p:cNvSpPr>
            <a:spLocks noGrp="1" noChangeArrowheads="1"/>
          </p:cNvSpPr>
          <p:nvPr>
            <p:ph type="body" idx="1"/>
          </p:nvPr>
        </p:nvSpPr>
        <p:spPr>
          <a:xfrm>
            <a:off x="539750" y="476250"/>
            <a:ext cx="8229600" cy="4530725"/>
          </a:xfrm>
        </p:spPr>
        <p:txBody>
          <a:bodyPr/>
          <a:lstStyle/>
          <a:p>
            <a:pPr marL="609600" indent="-609600" algn="justLow">
              <a:buFont typeface="Wingdings" panose="05000000000000000000" pitchFamily="2" charset="2"/>
              <a:buNone/>
              <a:defRPr/>
            </a:pPr>
            <a:r>
              <a:rPr lang="en-US" altLang="en-US" sz="2800">
                <a:solidFill>
                  <a:srgbClr val="FFFF00"/>
                </a:solidFill>
              </a:rPr>
              <a:t>Now that we know that neostigmine is an anticholinesterase, let’s discuss what happens at some of the organs affected by this drug. When neostigmine is applied locally to the eye, which of the following changes can take place</a:t>
            </a:r>
          </a:p>
          <a:p>
            <a:pPr marL="990600" lvl="1" indent="-533400">
              <a:buFont typeface="Wingdings" panose="05000000000000000000" pitchFamily="2" charset="2"/>
              <a:buAutoNum type="alphaLcPeriod"/>
              <a:defRPr/>
            </a:pPr>
            <a:r>
              <a:rPr lang="en-US" altLang="en-US" sz="2400"/>
              <a:t>Miosis</a:t>
            </a:r>
          </a:p>
          <a:p>
            <a:pPr marL="990600" lvl="1" indent="-533400">
              <a:buFont typeface="Wingdings" panose="05000000000000000000" pitchFamily="2" charset="2"/>
              <a:buAutoNum type="alphaLcPeriod"/>
              <a:defRPr/>
            </a:pPr>
            <a:r>
              <a:rPr lang="en-US" altLang="en-US" sz="2400"/>
              <a:t>Decreased intraocular pressure</a:t>
            </a:r>
          </a:p>
          <a:p>
            <a:pPr marL="990600" lvl="1" indent="-533400">
              <a:buFont typeface="Wingdings" panose="05000000000000000000" pitchFamily="2" charset="2"/>
              <a:buAutoNum type="alphaLcPeriod"/>
              <a:defRPr/>
            </a:pPr>
            <a:r>
              <a:rPr lang="en-US" altLang="en-US" sz="2400"/>
              <a:t>Spasm of accommodation</a:t>
            </a:r>
          </a:p>
          <a:p>
            <a:pPr marL="990600" lvl="1" indent="-533400">
              <a:buFont typeface="Wingdings" panose="05000000000000000000" pitchFamily="2" charset="2"/>
              <a:buAutoNum type="alphaLcPeriod"/>
              <a:defRPr/>
            </a:pPr>
            <a:r>
              <a:rPr lang="en-US" altLang="en-US" sz="2400"/>
              <a:t>Constriction of the intraocular vessels</a:t>
            </a:r>
          </a:p>
          <a:p>
            <a:pPr marL="609600" indent="-609600">
              <a:defRPr/>
            </a:pPr>
            <a:endParaRPr lang="en-US" altLang="en-US" sz="2400"/>
          </a:p>
        </p:txBody>
      </p:sp>
      <p:sp>
        <p:nvSpPr>
          <p:cNvPr id="13316" name="Text Box 4">
            <a:extLst>
              <a:ext uri="{FF2B5EF4-FFF2-40B4-BE49-F238E27FC236}">
                <a16:creationId xmlns:a16="http://schemas.microsoft.com/office/drawing/2014/main" id="{97B5A5CC-A37A-F783-99DD-6412193DF3BD}"/>
              </a:ext>
            </a:extLst>
          </p:cNvPr>
          <p:cNvSpPr txBox="1">
            <a:spLocks noChangeArrowheads="1"/>
          </p:cNvSpPr>
          <p:nvPr/>
        </p:nvSpPr>
        <p:spPr bwMode="auto">
          <a:xfrm>
            <a:off x="468313" y="4797425"/>
            <a:ext cx="84963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The first 3 foils are correct</a:t>
            </a:r>
            <a:r>
              <a:rPr lang="en-US" altLang="en-US" sz="2000">
                <a:solidFill>
                  <a:srgbClr val="00FF00"/>
                </a:solidFill>
              </a:rPr>
              <a:t>: Neostigmine indirectly stimulates M-3 receptors through preservation of Ach. This results in contraction of the constrictor pupillae muscle (miosis) and ciliary muscle (accommodation) with subsequent opening of the canal of Schlem (decrease intraocular pressure). On the contrary, Ach dilates the intraocular blood vessels (leading to red eye).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dissolve">
                                      <p:cBhvr>
                                        <p:cTn id="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15817F5-26EE-4DDC-2807-2EE0493682A4}"/>
              </a:ext>
            </a:extLst>
          </p:cNvPr>
          <p:cNvSpPr>
            <a:spLocks noGrp="1" noChangeArrowheads="1"/>
          </p:cNvSpPr>
          <p:nvPr>
            <p:ph type="title"/>
          </p:nvPr>
        </p:nvSpPr>
        <p:spPr/>
        <p:txBody>
          <a:bodyPr/>
          <a:lstStyle/>
          <a:p>
            <a:pPr>
              <a:defRPr/>
            </a:pPr>
            <a:endParaRPr lang="en-US" altLang="en-US"/>
          </a:p>
        </p:txBody>
      </p:sp>
      <p:sp>
        <p:nvSpPr>
          <p:cNvPr id="14339" name="Rectangle 3">
            <a:extLst>
              <a:ext uri="{FF2B5EF4-FFF2-40B4-BE49-F238E27FC236}">
                <a16:creationId xmlns:a16="http://schemas.microsoft.com/office/drawing/2014/main" id="{63541E26-29ED-B616-B66C-B91986974ADD}"/>
              </a:ext>
            </a:extLst>
          </p:cNvPr>
          <p:cNvSpPr>
            <a:spLocks noGrp="1" noChangeArrowheads="1"/>
          </p:cNvSpPr>
          <p:nvPr>
            <p:ph type="body" idx="1"/>
          </p:nvPr>
        </p:nvSpPr>
        <p:spPr>
          <a:xfrm>
            <a:off x="468313" y="333375"/>
            <a:ext cx="8229600" cy="4530725"/>
          </a:xfrm>
        </p:spPr>
        <p:txBody>
          <a:bodyPr/>
          <a:lstStyle/>
          <a:p>
            <a:pPr marL="609600" indent="-609600">
              <a:lnSpc>
                <a:spcPct val="90000"/>
              </a:lnSpc>
              <a:buFont typeface="Wingdings" panose="05000000000000000000" pitchFamily="2" charset="2"/>
              <a:buNone/>
              <a:defRPr/>
            </a:pPr>
            <a:r>
              <a:rPr lang="en-US" altLang="en-US" sz="2400">
                <a:solidFill>
                  <a:srgbClr val="FFFF00"/>
                </a:solidFill>
              </a:rPr>
              <a:t>If neostigmine prolongs the action of endogenous Ach, what would we expect neostigmine’s effect on the BP to be?</a:t>
            </a:r>
          </a:p>
          <a:p>
            <a:pPr marL="990600" lvl="1" indent="-533400">
              <a:lnSpc>
                <a:spcPct val="90000"/>
              </a:lnSpc>
              <a:buFont typeface="Wingdings" panose="05000000000000000000" pitchFamily="2" charset="2"/>
              <a:buAutoNum type="alphaLcPeriod"/>
              <a:defRPr/>
            </a:pPr>
            <a:r>
              <a:rPr lang="en-US" altLang="en-US" sz="2400"/>
              <a:t>No change because there is little cholinergic innervation in the blood vessels </a:t>
            </a:r>
          </a:p>
          <a:p>
            <a:pPr marL="990600" lvl="1" indent="-533400">
              <a:lnSpc>
                <a:spcPct val="90000"/>
              </a:lnSpc>
              <a:buFont typeface="Wingdings" panose="05000000000000000000" pitchFamily="2" charset="2"/>
              <a:buAutoNum type="alphaLcPeriod"/>
              <a:defRPr/>
            </a:pPr>
            <a:r>
              <a:rPr lang="en-US" altLang="en-US" sz="2400"/>
              <a:t>The BP would markedly decrease due to enhanced effects of endogenous Ach </a:t>
            </a:r>
          </a:p>
          <a:p>
            <a:pPr marL="990600" lvl="1" indent="-533400">
              <a:lnSpc>
                <a:spcPct val="90000"/>
              </a:lnSpc>
              <a:buFont typeface="Wingdings" panose="05000000000000000000" pitchFamily="2" charset="2"/>
              <a:buAutoNum type="alphaLcPeriod"/>
              <a:defRPr/>
            </a:pPr>
            <a:r>
              <a:rPr lang="en-US" altLang="en-US" sz="2400"/>
              <a:t>The BP would markedly decrease because of the decreased HR</a:t>
            </a:r>
          </a:p>
          <a:p>
            <a:pPr marL="990600" lvl="1" indent="-533400">
              <a:lnSpc>
                <a:spcPct val="90000"/>
              </a:lnSpc>
              <a:buFont typeface="Wingdings" panose="05000000000000000000" pitchFamily="2" charset="2"/>
              <a:buAutoNum type="alphaLcPeriod"/>
              <a:defRPr/>
            </a:pPr>
            <a:r>
              <a:rPr lang="en-US" altLang="en-US" sz="2400"/>
              <a:t>The BP would increase because of sympathetic stimulation</a:t>
            </a:r>
          </a:p>
          <a:p>
            <a:pPr marL="990600" lvl="1" indent="-533400">
              <a:lnSpc>
                <a:spcPct val="90000"/>
              </a:lnSpc>
              <a:buFont typeface="Wingdings" panose="05000000000000000000" pitchFamily="2" charset="2"/>
              <a:buAutoNum type="alphaLcPeriod"/>
              <a:defRPr/>
            </a:pPr>
            <a:r>
              <a:rPr lang="en-US" altLang="en-US" sz="2400"/>
              <a:t>All of the above could occur</a:t>
            </a:r>
          </a:p>
          <a:p>
            <a:pPr marL="609600" indent="-609600">
              <a:lnSpc>
                <a:spcPct val="90000"/>
              </a:lnSpc>
              <a:defRPr/>
            </a:pPr>
            <a:endParaRPr lang="en-US" altLang="en-US" sz="2400"/>
          </a:p>
        </p:txBody>
      </p:sp>
      <p:sp>
        <p:nvSpPr>
          <p:cNvPr id="14340" name="Text Box 4">
            <a:extLst>
              <a:ext uri="{FF2B5EF4-FFF2-40B4-BE49-F238E27FC236}">
                <a16:creationId xmlns:a16="http://schemas.microsoft.com/office/drawing/2014/main" id="{897F5CE3-B0C0-9944-BB83-4CA936F5BA1D}"/>
              </a:ext>
            </a:extLst>
          </p:cNvPr>
          <p:cNvSpPr txBox="1">
            <a:spLocks noChangeArrowheads="1"/>
          </p:cNvSpPr>
          <p:nvPr/>
        </p:nvSpPr>
        <p:spPr bwMode="auto">
          <a:xfrm>
            <a:off x="468313" y="5229225"/>
            <a:ext cx="74882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Foil “a” is correct.</a:t>
            </a:r>
            <a:r>
              <a:rPr lang="en-US" altLang="en-US" sz="2000">
                <a:solidFill>
                  <a:srgbClr val="00FF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dissolve">
                                      <p:cBhvr>
                                        <p:cTn id="7"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DCEE2A7-58BB-7C63-FDD3-726ED6E7CA08}"/>
              </a:ext>
            </a:extLst>
          </p:cNvPr>
          <p:cNvSpPr>
            <a:spLocks noGrp="1" noChangeArrowheads="1"/>
          </p:cNvSpPr>
          <p:nvPr>
            <p:ph type="title"/>
          </p:nvPr>
        </p:nvSpPr>
        <p:spPr/>
        <p:txBody>
          <a:bodyPr/>
          <a:lstStyle/>
          <a:p>
            <a:pPr>
              <a:defRPr/>
            </a:pPr>
            <a:r>
              <a:rPr lang="en-US" altLang="en-US" sz="2400" b="1">
                <a:solidFill>
                  <a:srgbClr val="FFFF00"/>
                </a:solidFill>
              </a:rPr>
              <a:t>Now if we give the same dose of Ach (0.1 μ/kg) after neostigmine</a:t>
            </a:r>
            <a:r>
              <a:rPr lang="en-US" altLang="en-US" sz="2400">
                <a:solidFill>
                  <a:srgbClr val="FFFF00"/>
                </a:solidFill>
              </a:rPr>
              <a:t> </a:t>
            </a:r>
          </a:p>
        </p:txBody>
      </p:sp>
      <p:sp>
        <p:nvSpPr>
          <p:cNvPr id="15363" name="Rectangle 3">
            <a:extLst>
              <a:ext uri="{FF2B5EF4-FFF2-40B4-BE49-F238E27FC236}">
                <a16:creationId xmlns:a16="http://schemas.microsoft.com/office/drawing/2014/main" id="{4935D188-2E34-D99C-130C-9F7679E38AD5}"/>
              </a:ext>
            </a:extLst>
          </p:cNvPr>
          <p:cNvSpPr>
            <a:spLocks noGrp="1" noChangeArrowheads="1"/>
          </p:cNvSpPr>
          <p:nvPr>
            <p:ph type="body" idx="1"/>
          </p:nvPr>
        </p:nvSpPr>
        <p:spPr/>
        <p:txBody>
          <a:bodyPr/>
          <a:lstStyle/>
          <a:p>
            <a:pPr marL="609600" indent="-609600">
              <a:buFont typeface="Wingdings" panose="05000000000000000000" pitchFamily="2" charset="2"/>
              <a:buNone/>
              <a:defRPr/>
            </a:pPr>
            <a:r>
              <a:rPr lang="en-US" altLang="en-US" sz="2400">
                <a:solidFill>
                  <a:srgbClr val="FFFF00"/>
                </a:solidFill>
              </a:rPr>
              <a:t>What will happen now if we give a small dose of Ach (0.1 μ/kg)?</a:t>
            </a:r>
          </a:p>
          <a:p>
            <a:pPr marL="990600" lvl="1" indent="-533400">
              <a:buFont typeface="Wingdings" panose="05000000000000000000" pitchFamily="2" charset="2"/>
              <a:buAutoNum type="alphaLcPeriod"/>
              <a:defRPr/>
            </a:pPr>
            <a:r>
              <a:rPr lang="en-US" altLang="en-US" sz="2400"/>
              <a:t>The BP will show the same effect as before the administration of neostigmine </a:t>
            </a:r>
          </a:p>
          <a:p>
            <a:pPr marL="990600" lvl="1" indent="-533400">
              <a:buFont typeface="Wingdings" panose="05000000000000000000" pitchFamily="2" charset="2"/>
              <a:buAutoNum type="alphaLcPeriod"/>
              <a:defRPr/>
            </a:pPr>
            <a:r>
              <a:rPr lang="en-US" altLang="en-US" sz="2400"/>
              <a:t>The response will be similar to a large dose of Ach</a:t>
            </a:r>
          </a:p>
          <a:p>
            <a:pPr marL="990600" lvl="1" indent="-533400">
              <a:buFont typeface="Wingdings" panose="05000000000000000000" pitchFamily="2" charset="2"/>
              <a:buAutoNum type="alphaLcPeriod"/>
              <a:defRPr/>
            </a:pPr>
            <a:r>
              <a:rPr lang="en-US" altLang="en-US" sz="2400"/>
              <a:t>The BP will remain the same</a:t>
            </a:r>
          </a:p>
          <a:p>
            <a:pPr marL="990600" lvl="1" indent="-533400">
              <a:buFont typeface="Wingdings" panose="05000000000000000000" pitchFamily="2" charset="2"/>
              <a:buAutoNum type="alphaLcPeriod"/>
              <a:defRPr/>
            </a:pPr>
            <a:r>
              <a:rPr lang="en-US" altLang="en-US" sz="2400"/>
              <a:t>There will be a prolonged increase in the BP</a:t>
            </a:r>
          </a:p>
          <a:p>
            <a:pPr marL="990600" lvl="1" indent="-533400">
              <a:buFont typeface="Wingdings" panose="05000000000000000000" pitchFamily="2" charset="2"/>
              <a:buAutoNum type="alphaLcPeriod"/>
              <a:defRPr/>
            </a:pPr>
            <a:r>
              <a:rPr lang="en-US" altLang="en-US" sz="2400"/>
              <a:t>There will be a decrease in the BP but less than before neostigmine</a:t>
            </a:r>
          </a:p>
          <a:p>
            <a:pPr marL="609600" indent="-609600">
              <a:defRPr/>
            </a:pPr>
            <a:endParaRPr lang="en-US" altLang="en-US" sz="2400"/>
          </a:p>
        </p:txBody>
      </p:sp>
      <p:sp>
        <p:nvSpPr>
          <p:cNvPr id="15364" name="Text Box 4">
            <a:extLst>
              <a:ext uri="{FF2B5EF4-FFF2-40B4-BE49-F238E27FC236}">
                <a16:creationId xmlns:a16="http://schemas.microsoft.com/office/drawing/2014/main" id="{4E886BAA-0644-8AE8-A377-6931644C1397}"/>
              </a:ext>
            </a:extLst>
          </p:cNvPr>
          <p:cNvSpPr txBox="1">
            <a:spLocks noChangeArrowheads="1"/>
          </p:cNvSpPr>
          <p:nvPr/>
        </p:nvSpPr>
        <p:spPr bwMode="auto">
          <a:xfrm>
            <a:off x="971550" y="5661025"/>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Only foil “b” is correct.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dissolve">
                                      <p:cBhvr>
                                        <p:cTn id="7"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53A284C-C12B-B69F-80E8-0E4E003B69D6}"/>
              </a:ext>
            </a:extLst>
          </p:cNvPr>
          <p:cNvSpPr>
            <a:spLocks noGrp="1" noChangeArrowheads="1"/>
          </p:cNvSpPr>
          <p:nvPr>
            <p:ph type="title"/>
          </p:nvPr>
        </p:nvSpPr>
        <p:spPr/>
        <p:txBody>
          <a:bodyPr/>
          <a:lstStyle/>
          <a:p>
            <a:pPr>
              <a:defRPr/>
            </a:pPr>
            <a:r>
              <a:rPr lang="en-US" altLang="en-US" sz="2400">
                <a:solidFill>
                  <a:srgbClr val="FFFF00"/>
                </a:solidFill>
              </a:rPr>
              <a:t>If we give 0.1 μ/kg of Ach after neostigmine, this is what happens: It produces the same action as a large dose.</a:t>
            </a:r>
          </a:p>
        </p:txBody>
      </p:sp>
      <p:sp>
        <p:nvSpPr>
          <p:cNvPr id="16387" name="Rectangle 3">
            <a:extLst>
              <a:ext uri="{FF2B5EF4-FFF2-40B4-BE49-F238E27FC236}">
                <a16:creationId xmlns:a16="http://schemas.microsoft.com/office/drawing/2014/main" id="{679CE02F-ADE2-F127-888E-E433ECC19F6E}"/>
              </a:ext>
            </a:extLst>
          </p:cNvPr>
          <p:cNvSpPr>
            <a:spLocks noGrp="1" noChangeArrowheads="1"/>
          </p:cNvSpPr>
          <p:nvPr>
            <p:ph type="body" idx="1"/>
          </p:nvPr>
        </p:nvSpPr>
        <p:spPr>
          <a:xfrm>
            <a:off x="3059113" y="1600200"/>
            <a:ext cx="6084887" cy="4530725"/>
          </a:xfrm>
        </p:spPr>
        <p:txBody>
          <a:bodyPr/>
          <a:lstStyle/>
          <a:p>
            <a:pPr marL="609600" indent="-609600">
              <a:buFont typeface="Wingdings" panose="05000000000000000000" pitchFamily="2" charset="2"/>
              <a:buNone/>
              <a:defRPr/>
            </a:pPr>
            <a:r>
              <a:rPr lang="en-US" altLang="en-US" sz="2400">
                <a:solidFill>
                  <a:srgbClr val="FFFF00"/>
                </a:solidFill>
              </a:rPr>
              <a:t>What would happen if we administered Ach in a large dose (0.5 µg/kg) after neostigmine?</a:t>
            </a:r>
          </a:p>
          <a:p>
            <a:pPr marL="990600" lvl="1" indent="-533400">
              <a:buFont typeface="Wingdings" panose="05000000000000000000" pitchFamily="2" charset="2"/>
              <a:buAutoNum type="alphaLcPeriod"/>
              <a:defRPr/>
            </a:pPr>
            <a:r>
              <a:rPr lang="en-US" altLang="en-US" sz="2400"/>
              <a:t>There would be a parasympathomimetic effect</a:t>
            </a:r>
          </a:p>
          <a:p>
            <a:pPr marL="990600" lvl="1" indent="-533400">
              <a:buFont typeface="Wingdings" panose="05000000000000000000" pitchFamily="2" charset="2"/>
              <a:buAutoNum type="alphaLcPeriod"/>
              <a:defRPr/>
            </a:pPr>
            <a:r>
              <a:rPr lang="en-US" altLang="en-US" sz="2400"/>
              <a:t>There would be no change in the BP</a:t>
            </a:r>
          </a:p>
          <a:p>
            <a:pPr marL="990600" lvl="1" indent="-533400">
              <a:buFont typeface="Wingdings" panose="05000000000000000000" pitchFamily="2" charset="2"/>
              <a:buAutoNum type="alphaLcPeriod"/>
              <a:defRPr/>
            </a:pPr>
            <a:r>
              <a:rPr lang="en-US" altLang="en-US" sz="2400"/>
              <a:t>There would be a prolonged effect</a:t>
            </a:r>
          </a:p>
          <a:p>
            <a:pPr marL="990600" lvl="1" indent="-533400">
              <a:buFont typeface="Wingdings" panose="05000000000000000000" pitchFamily="2" charset="2"/>
              <a:buAutoNum type="alphaLcPeriod"/>
              <a:defRPr/>
            </a:pPr>
            <a:r>
              <a:rPr lang="en-US" altLang="en-US" sz="2400"/>
              <a:t>The BP would show a biphasic response characteristic of large doses of Ach</a:t>
            </a:r>
          </a:p>
          <a:p>
            <a:pPr marL="609600" indent="-609600">
              <a:defRPr/>
            </a:pPr>
            <a:endParaRPr lang="en-US" altLang="en-US" sz="2400"/>
          </a:p>
        </p:txBody>
      </p:sp>
      <p:pic>
        <p:nvPicPr>
          <p:cNvPr id="19460" name="Picture 4">
            <a:extLst>
              <a:ext uri="{FF2B5EF4-FFF2-40B4-BE49-F238E27FC236}">
                <a16:creationId xmlns:a16="http://schemas.microsoft.com/office/drawing/2014/main" id="{0C780BE1-96F1-8630-4977-2103C9109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766" t="31721" r="20644" b="23079"/>
          <a:stretch>
            <a:fillRect/>
          </a:stretch>
        </p:blipFill>
        <p:spPr bwMode="auto">
          <a:xfrm>
            <a:off x="250825" y="2133600"/>
            <a:ext cx="3205163"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5">
            <a:extLst>
              <a:ext uri="{FF2B5EF4-FFF2-40B4-BE49-F238E27FC236}">
                <a16:creationId xmlns:a16="http://schemas.microsoft.com/office/drawing/2014/main" id="{0CD9658E-39DB-A87C-0221-E9649CDDADB5}"/>
              </a:ext>
            </a:extLst>
          </p:cNvPr>
          <p:cNvSpPr txBox="1">
            <a:spLocks noChangeArrowheads="1"/>
          </p:cNvSpPr>
          <p:nvPr/>
        </p:nvSpPr>
        <p:spPr bwMode="auto">
          <a:xfrm>
            <a:off x="468313" y="5661025"/>
            <a:ext cx="867568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The correct answer is C:</a:t>
            </a:r>
            <a:r>
              <a:rPr lang="en-US" altLang="en-US" sz="2000">
                <a:solidFill>
                  <a:srgbClr val="00FF00"/>
                </a:solidFill>
              </a:rPr>
              <a:t> If a large dose of Ach is given after neostigmine you would still get the same response except that the magnitude and duration of the response would be greater since Ach is not metabolized.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6389"/>
                                        </p:tgtEl>
                                        <p:attrNameLst>
                                          <p:attrName>style.visibility</p:attrName>
                                        </p:attrNameLst>
                                      </p:cBhvr>
                                      <p:to>
                                        <p:strVal val="visible"/>
                                      </p:to>
                                    </p:set>
                                    <p:animEffect transition="in" filter="dissolve">
                                      <p:cBhvr>
                                        <p:cTn id="7" dur="500"/>
                                        <p:tgtEl>
                                          <p:spTgt spid="1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2F46E9B-175C-96EF-512F-C3245C961A9B}"/>
              </a:ext>
            </a:extLst>
          </p:cNvPr>
          <p:cNvSpPr>
            <a:spLocks noGrp="1" noChangeArrowheads="1"/>
          </p:cNvSpPr>
          <p:nvPr>
            <p:ph type="title"/>
          </p:nvPr>
        </p:nvSpPr>
        <p:spPr/>
        <p:txBody>
          <a:bodyPr/>
          <a:lstStyle/>
          <a:p>
            <a:pPr>
              <a:defRPr/>
            </a:pPr>
            <a:r>
              <a:rPr lang="en-US" altLang="en-US" sz="2400" b="1">
                <a:solidFill>
                  <a:srgbClr val="FFFF00"/>
                </a:solidFill>
              </a:rPr>
              <a:t>The next drug to be administered will be atropine sulfate 1 µg/kg:</a:t>
            </a:r>
          </a:p>
        </p:txBody>
      </p:sp>
      <p:sp>
        <p:nvSpPr>
          <p:cNvPr id="17411" name="Rectangle 3">
            <a:extLst>
              <a:ext uri="{FF2B5EF4-FFF2-40B4-BE49-F238E27FC236}">
                <a16:creationId xmlns:a16="http://schemas.microsoft.com/office/drawing/2014/main" id="{2FCE448B-8E74-6FFE-7CB6-ED594ECCB67C}"/>
              </a:ext>
            </a:extLst>
          </p:cNvPr>
          <p:cNvSpPr>
            <a:spLocks noGrp="1" noChangeArrowheads="1"/>
          </p:cNvSpPr>
          <p:nvPr>
            <p:ph type="body" idx="1"/>
          </p:nvPr>
        </p:nvSpPr>
        <p:spPr/>
        <p:txBody>
          <a:bodyPr/>
          <a:lstStyle/>
          <a:p>
            <a:pPr marL="609600" indent="-609600">
              <a:buFont typeface="Wingdings" panose="05000000000000000000" pitchFamily="2" charset="2"/>
              <a:buNone/>
              <a:defRPr/>
            </a:pPr>
            <a:r>
              <a:rPr lang="en-US" altLang="en-US" sz="2400">
                <a:solidFill>
                  <a:srgbClr val="FFFF00"/>
                </a:solidFill>
              </a:rPr>
              <a:t> What would you expect the effects to be?</a:t>
            </a:r>
          </a:p>
          <a:p>
            <a:pPr marL="990600" lvl="1" indent="-533400">
              <a:buFont typeface="Wingdings" panose="05000000000000000000" pitchFamily="2" charset="2"/>
              <a:buAutoNum type="alphaLcPeriod"/>
              <a:defRPr/>
            </a:pPr>
            <a:r>
              <a:rPr lang="en-US" altLang="en-US" sz="2400"/>
              <a:t>Bronchoconstriction</a:t>
            </a:r>
          </a:p>
          <a:p>
            <a:pPr marL="990600" lvl="1" indent="-533400">
              <a:buFont typeface="Wingdings" panose="05000000000000000000" pitchFamily="2" charset="2"/>
              <a:buAutoNum type="alphaLcPeriod"/>
              <a:defRPr/>
            </a:pPr>
            <a:r>
              <a:rPr lang="en-US" altLang="en-US" sz="2400"/>
              <a:t>Increase in the heart rate</a:t>
            </a:r>
          </a:p>
          <a:p>
            <a:pPr marL="990600" lvl="1" indent="-533400">
              <a:buFont typeface="Wingdings" panose="05000000000000000000" pitchFamily="2" charset="2"/>
              <a:buAutoNum type="alphaLcPeriod"/>
              <a:defRPr/>
            </a:pPr>
            <a:r>
              <a:rPr lang="en-US" altLang="en-US" sz="2400"/>
              <a:t>Urinary incontinence</a:t>
            </a:r>
          </a:p>
          <a:p>
            <a:pPr marL="990600" lvl="1" indent="-533400">
              <a:buFont typeface="Wingdings" panose="05000000000000000000" pitchFamily="2" charset="2"/>
              <a:buAutoNum type="alphaLcPeriod"/>
              <a:defRPr/>
            </a:pPr>
            <a:r>
              <a:rPr lang="en-US" altLang="en-US" sz="2400"/>
              <a:t>Miosis</a:t>
            </a:r>
          </a:p>
          <a:p>
            <a:pPr marL="609600" indent="-609600">
              <a:defRPr/>
            </a:pPr>
            <a:endParaRPr lang="en-US" altLang="en-US" sz="2400"/>
          </a:p>
        </p:txBody>
      </p:sp>
      <p:sp>
        <p:nvSpPr>
          <p:cNvPr id="17412" name="Text Box 4">
            <a:extLst>
              <a:ext uri="{FF2B5EF4-FFF2-40B4-BE49-F238E27FC236}">
                <a16:creationId xmlns:a16="http://schemas.microsoft.com/office/drawing/2014/main" id="{E8A69D74-78E9-34A8-32D7-E3A1D1C85943}"/>
              </a:ext>
            </a:extLst>
          </p:cNvPr>
          <p:cNvSpPr txBox="1">
            <a:spLocks noChangeArrowheads="1"/>
          </p:cNvSpPr>
          <p:nvPr/>
        </p:nvSpPr>
        <p:spPr bwMode="auto">
          <a:xfrm>
            <a:off x="755650" y="4581525"/>
            <a:ext cx="75612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Only foil “b” is correct: </a:t>
            </a:r>
            <a:r>
              <a:rPr lang="en-US" altLang="en-US" sz="2000">
                <a:solidFill>
                  <a:srgbClr val="00FF00"/>
                </a:solidFill>
              </a:rPr>
              <a:t>Atropine is a competitive muscarinic blocker.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dissolve">
                                      <p:cBhvr>
                                        <p:cTn id="7"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003E93D-908E-7FB7-A2BF-CAF0DBA4EA35}"/>
              </a:ext>
            </a:extLst>
          </p:cNvPr>
          <p:cNvSpPr>
            <a:spLocks noGrp="1" noChangeArrowheads="1"/>
          </p:cNvSpPr>
          <p:nvPr>
            <p:ph type="title"/>
          </p:nvPr>
        </p:nvSpPr>
        <p:spPr/>
        <p:txBody>
          <a:bodyPr/>
          <a:lstStyle/>
          <a:p>
            <a:pPr>
              <a:defRPr/>
            </a:pPr>
            <a:endParaRPr lang="en-US" altLang="en-US"/>
          </a:p>
        </p:txBody>
      </p:sp>
      <p:sp>
        <p:nvSpPr>
          <p:cNvPr id="18435" name="Rectangle 3">
            <a:extLst>
              <a:ext uri="{FF2B5EF4-FFF2-40B4-BE49-F238E27FC236}">
                <a16:creationId xmlns:a16="http://schemas.microsoft.com/office/drawing/2014/main" id="{60005587-0431-771E-7A09-929285C9E64C}"/>
              </a:ext>
            </a:extLst>
          </p:cNvPr>
          <p:cNvSpPr>
            <a:spLocks noGrp="1" noChangeArrowheads="1"/>
          </p:cNvSpPr>
          <p:nvPr>
            <p:ph type="body" idx="1"/>
          </p:nvPr>
        </p:nvSpPr>
        <p:spPr/>
        <p:txBody>
          <a:bodyPr/>
          <a:lstStyle/>
          <a:p>
            <a:pPr marL="609600" indent="-609600">
              <a:buFont typeface="Wingdings" panose="05000000000000000000" pitchFamily="2" charset="2"/>
              <a:buNone/>
              <a:defRPr/>
            </a:pPr>
            <a:r>
              <a:rPr lang="en-US" altLang="en-US" sz="2400">
                <a:solidFill>
                  <a:srgbClr val="FFFF00"/>
                </a:solidFill>
              </a:rPr>
              <a:t>The following can be attributed to atropine administration:</a:t>
            </a:r>
          </a:p>
          <a:p>
            <a:pPr marL="990600" lvl="1" indent="-533400">
              <a:buFont typeface="Wingdings" panose="05000000000000000000" pitchFamily="2" charset="2"/>
              <a:buAutoNum type="alphaLcPeriod"/>
              <a:defRPr/>
            </a:pPr>
            <a:r>
              <a:rPr lang="en-US" altLang="en-US" sz="2400"/>
              <a:t>Constipation</a:t>
            </a:r>
          </a:p>
          <a:p>
            <a:pPr marL="990600" lvl="1" indent="-533400">
              <a:buFont typeface="Wingdings" panose="05000000000000000000" pitchFamily="2" charset="2"/>
              <a:buAutoNum type="alphaLcPeriod"/>
              <a:defRPr/>
            </a:pPr>
            <a:r>
              <a:rPr lang="en-US" altLang="en-US" sz="2400"/>
              <a:t>Mydriasis</a:t>
            </a:r>
          </a:p>
          <a:p>
            <a:pPr marL="990600" lvl="1" indent="-533400">
              <a:buFont typeface="Wingdings" panose="05000000000000000000" pitchFamily="2" charset="2"/>
              <a:buAutoNum type="alphaLcPeriod"/>
              <a:defRPr/>
            </a:pPr>
            <a:r>
              <a:rPr lang="en-US" altLang="en-US" sz="2400"/>
              <a:t>Dry mouth</a:t>
            </a:r>
          </a:p>
          <a:p>
            <a:pPr marL="990600" lvl="1" indent="-533400">
              <a:buFont typeface="Wingdings" panose="05000000000000000000" pitchFamily="2" charset="2"/>
              <a:buAutoNum type="alphaLcPeriod"/>
              <a:defRPr/>
            </a:pPr>
            <a:r>
              <a:rPr lang="en-US" altLang="en-US" sz="2400"/>
              <a:t>Increased urination</a:t>
            </a:r>
          </a:p>
          <a:p>
            <a:pPr marL="609600" indent="-609600">
              <a:defRPr/>
            </a:pPr>
            <a:endParaRPr lang="en-US" altLang="en-US" sz="2400"/>
          </a:p>
        </p:txBody>
      </p:sp>
      <p:sp>
        <p:nvSpPr>
          <p:cNvPr id="18436" name="Text Box 4">
            <a:extLst>
              <a:ext uri="{FF2B5EF4-FFF2-40B4-BE49-F238E27FC236}">
                <a16:creationId xmlns:a16="http://schemas.microsoft.com/office/drawing/2014/main" id="{D6401B83-6A65-8A0A-2F2C-B1F512E9D00E}"/>
              </a:ext>
            </a:extLst>
          </p:cNvPr>
          <p:cNvSpPr txBox="1">
            <a:spLocks noChangeArrowheads="1"/>
          </p:cNvSpPr>
          <p:nvPr/>
        </p:nvSpPr>
        <p:spPr bwMode="auto">
          <a:xfrm>
            <a:off x="611188" y="4076700"/>
            <a:ext cx="74882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Foils “a”, “b” and “c” are correct:</a:t>
            </a:r>
            <a:r>
              <a:rPr lang="en-US" altLang="en-US" sz="2000">
                <a:solidFill>
                  <a:srgbClr val="00FF00"/>
                </a:solidFill>
              </a:rPr>
              <a:t>  Atropine relaxes the smooth muscles and dries the exocrine secretions.</a:t>
            </a:r>
            <a:endParaRPr lang="en-US" altLang="en-US" sz="2000"/>
          </a:p>
        </p:txBody>
      </p:sp>
      <p:sp>
        <p:nvSpPr>
          <p:cNvPr id="18437" name="Text Box 5">
            <a:extLst>
              <a:ext uri="{FF2B5EF4-FFF2-40B4-BE49-F238E27FC236}">
                <a16:creationId xmlns:a16="http://schemas.microsoft.com/office/drawing/2014/main" id="{389F5BE6-2DFF-CD6E-8E0E-9420ABC3BE8B}"/>
              </a:ext>
            </a:extLst>
          </p:cNvPr>
          <p:cNvSpPr txBox="1">
            <a:spLocks noChangeArrowheads="1"/>
          </p:cNvSpPr>
          <p:nvPr/>
        </p:nvSpPr>
        <p:spPr bwMode="auto">
          <a:xfrm>
            <a:off x="684213" y="5084763"/>
            <a:ext cx="74882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spcBef>
                <a:spcPct val="50000"/>
              </a:spcBef>
            </a:pPr>
            <a:r>
              <a:rPr lang="en-US" altLang="en-US" sz="2000"/>
              <a:t>Nothing of any significance happens to the BP after the administration of atropine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dissolve">
                                      <p:cBhvr>
                                        <p:cTn id="7" dur="500"/>
                                        <p:tgtEl>
                                          <p:spTgt spid="184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18437"/>
                                        </p:tgtEl>
                                        <p:attrNameLst>
                                          <p:attrName>style.visibility</p:attrName>
                                        </p:attrNameLst>
                                      </p:cBhvr>
                                      <p:to>
                                        <p:strVal val="visible"/>
                                      </p:to>
                                    </p:set>
                                    <p:anim calcmode="lin" valueType="num">
                                      <p:cBhvr additive="base">
                                        <p:cTn id="12" dur="500" fill="hold"/>
                                        <p:tgtEl>
                                          <p:spTgt spid="18437"/>
                                        </p:tgtEl>
                                        <p:attrNameLst>
                                          <p:attrName>ppt_x</p:attrName>
                                        </p:attrNameLst>
                                      </p:cBhvr>
                                      <p:tavLst>
                                        <p:tav tm="0">
                                          <p:val>
                                            <p:strVal val="#ppt_x"/>
                                          </p:val>
                                        </p:tav>
                                        <p:tav tm="100000">
                                          <p:val>
                                            <p:strVal val="#ppt_x"/>
                                          </p:val>
                                        </p:tav>
                                      </p:tavLst>
                                    </p:anim>
                                    <p:anim calcmode="lin" valueType="num">
                                      <p:cBhvr additive="base">
                                        <p:cTn id="13" dur="500" fill="hold"/>
                                        <p:tgtEl>
                                          <p:spTgt spid="184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P spid="1843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0153F5B-5EC3-9CEE-D77D-CEC890FC886B}"/>
              </a:ext>
            </a:extLst>
          </p:cNvPr>
          <p:cNvSpPr>
            <a:spLocks noGrp="1" noChangeArrowheads="1"/>
          </p:cNvSpPr>
          <p:nvPr>
            <p:ph type="title"/>
          </p:nvPr>
        </p:nvSpPr>
        <p:spPr>
          <a:xfrm>
            <a:off x="457200" y="0"/>
            <a:ext cx="8229600" cy="620713"/>
          </a:xfrm>
        </p:spPr>
        <p:txBody>
          <a:bodyPr/>
          <a:lstStyle/>
          <a:p>
            <a:pPr>
              <a:defRPr/>
            </a:pPr>
            <a:r>
              <a:rPr lang="en-US" altLang="en-US" sz="2400" b="1">
                <a:solidFill>
                  <a:srgbClr val="FFFF00"/>
                </a:solidFill>
              </a:rPr>
              <a:t>Ach will be given in a dose of 0.5 μ /kg:</a:t>
            </a:r>
          </a:p>
        </p:txBody>
      </p:sp>
      <p:sp>
        <p:nvSpPr>
          <p:cNvPr id="19459" name="Rectangle 3">
            <a:extLst>
              <a:ext uri="{FF2B5EF4-FFF2-40B4-BE49-F238E27FC236}">
                <a16:creationId xmlns:a16="http://schemas.microsoft.com/office/drawing/2014/main" id="{745946F3-F496-88F9-138F-E9D91DAB32AF}"/>
              </a:ext>
            </a:extLst>
          </p:cNvPr>
          <p:cNvSpPr>
            <a:spLocks noGrp="1" noChangeArrowheads="1"/>
          </p:cNvSpPr>
          <p:nvPr>
            <p:ph type="body" idx="1"/>
          </p:nvPr>
        </p:nvSpPr>
        <p:spPr>
          <a:xfrm>
            <a:off x="2916238" y="1052513"/>
            <a:ext cx="5915025" cy="4530725"/>
          </a:xfrm>
        </p:spPr>
        <p:txBody>
          <a:bodyPr/>
          <a:lstStyle/>
          <a:p>
            <a:pPr marL="609600" indent="-609600">
              <a:lnSpc>
                <a:spcPct val="90000"/>
              </a:lnSpc>
              <a:buFont typeface="Wingdings" panose="05000000000000000000" pitchFamily="2" charset="2"/>
              <a:buNone/>
              <a:defRPr/>
            </a:pPr>
            <a:r>
              <a:rPr lang="en-US" altLang="en-US" sz="2400">
                <a:solidFill>
                  <a:srgbClr val="FFFF00"/>
                </a:solidFill>
              </a:rPr>
              <a:t>After administration of this dose (0.5 µg/kg) of Ach, which of the following would be true?</a:t>
            </a:r>
          </a:p>
          <a:p>
            <a:pPr marL="990600" lvl="1" indent="-533400">
              <a:lnSpc>
                <a:spcPct val="90000"/>
              </a:lnSpc>
              <a:buFont typeface="Wingdings" panose="05000000000000000000" pitchFamily="2" charset="2"/>
              <a:buAutoNum type="alphaLcPeriod"/>
              <a:defRPr/>
            </a:pPr>
            <a:r>
              <a:rPr lang="en-US" altLang="en-US" sz="2400"/>
              <a:t>The muscarinic receptors are blocked so there will be an initial fall in the BP </a:t>
            </a:r>
          </a:p>
          <a:p>
            <a:pPr marL="990600" lvl="1" indent="-533400">
              <a:lnSpc>
                <a:spcPct val="90000"/>
              </a:lnSpc>
              <a:buFont typeface="Wingdings" panose="05000000000000000000" pitchFamily="2" charset="2"/>
              <a:buAutoNum type="alphaLcPeriod"/>
              <a:defRPr/>
            </a:pPr>
            <a:r>
              <a:rPr lang="en-US" altLang="en-US" sz="2400"/>
              <a:t>There will be a decrease in the mean BP</a:t>
            </a:r>
          </a:p>
          <a:p>
            <a:pPr marL="990600" lvl="1" indent="-533400">
              <a:lnSpc>
                <a:spcPct val="90000"/>
              </a:lnSpc>
              <a:buFont typeface="Wingdings" panose="05000000000000000000" pitchFamily="2" charset="2"/>
              <a:buAutoNum type="alphaLcPeriod"/>
              <a:defRPr/>
            </a:pPr>
            <a:r>
              <a:rPr lang="en-US" altLang="en-US" sz="2400"/>
              <a:t>There will be an increase in the mean BP </a:t>
            </a:r>
          </a:p>
          <a:p>
            <a:pPr marL="990600" lvl="1" indent="-533400">
              <a:lnSpc>
                <a:spcPct val="90000"/>
              </a:lnSpc>
              <a:buFont typeface="Wingdings" panose="05000000000000000000" pitchFamily="2" charset="2"/>
              <a:buAutoNum type="alphaLcPeriod"/>
              <a:defRPr/>
            </a:pPr>
            <a:r>
              <a:rPr lang="en-US" altLang="en-US" sz="2400"/>
              <a:t>There will be no change in the mean BP</a:t>
            </a:r>
          </a:p>
          <a:p>
            <a:pPr marL="609600" indent="-609600">
              <a:lnSpc>
                <a:spcPct val="90000"/>
              </a:lnSpc>
              <a:defRPr/>
            </a:pPr>
            <a:endParaRPr lang="en-US" altLang="en-US" sz="2400"/>
          </a:p>
        </p:txBody>
      </p:sp>
      <p:sp>
        <p:nvSpPr>
          <p:cNvPr id="19460" name="Text Box 4">
            <a:extLst>
              <a:ext uri="{FF2B5EF4-FFF2-40B4-BE49-F238E27FC236}">
                <a16:creationId xmlns:a16="http://schemas.microsoft.com/office/drawing/2014/main" id="{F203CA79-E68A-7D64-A61D-E519559C6209}"/>
              </a:ext>
            </a:extLst>
          </p:cNvPr>
          <p:cNvSpPr txBox="1">
            <a:spLocks noChangeArrowheads="1"/>
          </p:cNvSpPr>
          <p:nvPr/>
        </p:nvSpPr>
        <p:spPr bwMode="auto">
          <a:xfrm>
            <a:off x="395288" y="5661025"/>
            <a:ext cx="80645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Foil “d” only is correct:</a:t>
            </a:r>
            <a:r>
              <a:rPr lang="en-US" altLang="en-US" sz="2000">
                <a:solidFill>
                  <a:srgbClr val="00FF00"/>
                </a:solidFill>
              </a:rPr>
              <a:t>  Ach induces no change in BP since the muscarinic receptors were already blocked by atropine and the dose was too small to stimulate the nicotinic receptors. </a:t>
            </a:r>
          </a:p>
        </p:txBody>
      </p:sp>
      <p:grpSp>
        <p:nvGrpSpPr>
          <p:cNvPr id="19463" name="Group 7">
            <a:extLst>
              <a:ext uri="{FF2B5EF4-FFF2-40B4-BE49-F238E27FC236}">
                <a16:creationId xmlns:a16="http://schemas.microsoft.com/office/drawing/2014/main" id="{805D1DAA-5FC2-5747-F247-699FCBC0938E}"/>
              </a:ext>
            </a:extLst>
          </p:cNvPr>
          <p:cNvGrpSpPr>
            <a:grpSpLocks/>
          </p:cNvGrpSpPr>
          <p:nvPr/>
        </p:nvGrpSpPr>
        <p:grpSpPr bwMode="auto">
          <a:xfrm>
            <a:off x="0" y="1628775"/>
            <a:ext cx="3203575" cy="3703638"/>
            <a:chOff x="0" y="845"/>
            <a:chExt cx="2018" cy="2333"/>
          </a:xfrm>
        </p:grpSpPr>
        <p:pic>
          <p:nvPicPr>
            <p:cNvPr id="22534" name="Picture 5">
              <a:extLst>
                <a:ext uri="{FF2B5EF4-FFF2-40B4-BE49-F238E27FC236}">
                  <a16:creationId xmlns:a16="http://schemas.microsoft.com/office/drawing/2014/main" id="{8782A980-F6E3-F515-FE20-80F7936306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728" t="31993" r="20576" b="23213"/>
            <a:stretch>
              <a:fillRect/>
            </a:stretch>
          </p:blipFill>
          <p:spPr bwMode="auto">
            <a:xfrm>
              <a:off x="0" y="1434"/>
              <a:ext cx="1908" cy="1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Text Box 6">
              <a:extLst>
                <a:ext uri="{FF2B5EF4-FFF2-40B4-BE49-F238E27FC236}">
                  <a16:creationId xmlns:a16="http://schemas.microsoft.com/office/drawing/2014/main" id="{BFC2EC5B-4FC4-A905-3E9E-4F7458DF092D}"/>
                </a:ext>
              </a:extLst>
            </p:cNvPr>
            <p:cNvSpPr txBox="1">
              <a:spLocks noChangeArrowheads="1"/>
            </p:cNvSpPr>
            <p:nvPr/>
          </p:nvSpPr>
          <p:spPr bwMode="auto">
            <a:xfrm>
              <a:off x="0" y="845"/>
              <a:ext cx="2018"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spcBef>
                  <a:spcPct val="50000"/>
                </a:spcBef>
              </a:pPr>
              <a:r>
                <a:rPr lang="en-US" altLang="en-US" b="1">
                  <a:solidFill>
                    <a:srgbClr val="00FF00"/>
                  </a:solidFill>
                </a:rPr>
                <a:t>Let’s refer to our pressure tracing to confirm what is happening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dissolve">
                                      <p:cBhvr>
                                        <p:cTn id="7" dur="500"/>
                                        <p:tgtEl>
                                          <p:spTgt spid="194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9463"/>
                                        </p:tgtEl>
                                        <p:attrNameLst>
                                          <p:attrName>style.visibility</p:attrName>
                                        </p:attrNameLst>
                                      </p:cBhvr>
                                      <p:to>
                                        <p:strVal val="visible"/>
                                      </p:to>
                                    </p:set>
                                    <p:animEffect transition="in" filter="checkerboard(across)">
                                      <p:cBhvr>
                                        <p:cTn id="12" dur="5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97DCEA6-6C99-B4DA-B308-5E68C6CAF822}"/>
              </a:ext>
            </a:extLst>
          </p:cNvPr>
          <p:cNvSpPr>
            <a:spLocks noGrp="1" noChangeArrowheads="1"/>
          </p:cNvSpPr>
          <p:nvPr>
            <p:ph type="title"/>
          </p:nvPr>
        </p:nvSpPr>
        <p:spPr>
          <a:xfrm>
            <a:off x="457200" y="0"/>
            <a:ext cx="8229600" cy="620713"/>
          </a:xfrm>
        </p:spPr>
        <p:txBody>
          <a:bodyPr/>
          <a:lstStyle/>
          <a:p>
            <a:pPr>
              <a:defRPr/>
            </a:pPr>
            <a:r>
              <a:rPr lang="en-US" altLang="en-US" sz="2400" b="1">
                <a:solidFill>
                  <a:srgbClr val="FFFF00"/>
                </a:solidFill>
              </a:rPr>
              <a:t>Now we gave Ach in a dose of 0.5 mg/kg</a:t>
            </a:r>
            <a:r>
              <a:rPr lang="en-US" altLang="en-US" sz="2400">
                <a:solidFill>
                  <a:srgbClr val="FFFF00"/>
                </a:solidFill>
              </a:rPr>
              <a:t>: </a:t>
            </a:r>
          </a:p>
        </p:txBody>
      </p:sp>
      <p:sp>
        <p:nvSpPr>
          <p:cNvPr id="20483" name="Rectangle 3">
            <a:extLst>
              <a:ext uri="{FF2B5EF4-FFF2-40B4-BE49-F238E27FC236}">
                <a16:creationId xmlns:a16="http://schemas.microsoft.com/office/drawing/2014/main" id="{B2720554-3A13-860C-58EF-17C7C1C944DC}"/>
              </a:ext>
            </a:extLst>
          </p:cNvPr>
          <p:cNvSpPr>
            <a:spLocks noGrp="1" noChangeArrowheads="1"/>
          </p:cNvSpPr>
          <p:nvPr>
            <p:ph type="body" idx="1"/>
          </p:nvPr>
        </p:nvSpPr>
        <p:spPr>
          <a:xfrm>
            <a:off x="3276600" y="1600200"/>
            <a:ext cx="5410200" cy="4530725"/>
          </a:xfrm>
        </p:spPr>
        <p:txBody>
          <a:bodyPr/>
          <a:lstStyle/>
          <a:p>
            <a:pPr marL="609600" indent="-609600">
              <a:buFont typeface="Wingdings" panose="05000000000000000000" pitchFamily="2" charset="2"/>
              <a:buNone/>
              <a:defRPr/>
            </a:pPr>
            <a:r>
              <a:rPr lang="en-US" altLang="en-US" sz="2400">
                <a:solidFill>
                  <a:srgbClr val="FFFF00"/>
                </a:solidFill>
              </a:rPr>
              <a:t>What would you expect with this extremely large dose (Note that this dose is 1000 X larger than our previous dose of o.5 µg/kg):</a:t>
            </a:r>
          </a:p>
          <a:p>
            <a:pPr marL="990600" lvl="1" indent="-533400">
              <a:defRPr/>
            </a:pPr>
            <a:r>
              <a:rPr lang="en-US" altLang="en-US" sz="2400"/>
              <a:t>The BP would increase</a:t>
            </a:r>
          </a:p>
          <a:p>
            <a:pPr marL="990600" lvl="1" indent="-533400">
              <a:defRPr/>
            </a:pPr>
            <a:r>
              <a:rPr lang="en-US" altLang="en-US" sz="2400"/>
              <a:t>The BP would decrease then increase in a biphasic response </a:t>
            </a:r>
          </a:p>
          <a:p>
            <a:pPr marL="990600" lvl="1" indent="-533400">
              <a:defRPr/>
            </a:pPr>
            <a:r>
              <a:rPr lang="en-US" altLang="en-US" sz="2400"/>
              <a:t>The BP would decrease</a:t>
            </a:r>
          </a:p>
          <a:p>
            <a:pPr marL="990600" lvl="1" indent="-533400">
              <a:defRPr/>
            </a:pPr>
            <a:r>
              <a:rPr lang="en-US" altLang="en-US" sz="2400"/>
              <a:t>The BP would not significantly change</a:t>
            </a:r>
          </a:p>
          <a:p>
            <a:pPr marL="990600" lvl="1" indent="-533400">
              <a:defRPr/>
            </a:pPr>
            <a:r>
              <a:rPr lang="en-US" altLang="en-US" sz="2400"/>
              <a:t>None of the above</a:t>
            </a:r>
          </a:p>
          <a:p>
            <a:pPr marL="609600" indent="-609600">
              <a:defRPr/>
            </a:pPr>
            <a:endParaRPr lang="en-US" altLang="en-US" sz="2400"/>
          </a:p>
        </p:txBody>
      </p:sp>
      <p:sp>
        <p:nvSpPr>
          <p:cNvPr id="20484" name="Text Box 4">
            <a:extLst>
              <a:ext uri="{FF2B5EF4-FFF2-40B4-BE49-F238E27FC236}">
                <a16:creationId xmlns:a16="http://schemas.microsoft.com/office/drawing/2014/main" id="{0E93D0E3-3462-01D9-D075-3B2591595DD2}"/>
              </a:ext>
            </a:extLst>
          </p:cNvPr>
          <p:cNvSpPr txBox="1">
            <a:spLocks noChangeArrowheads="1"/>
          </p:cNvSpPr>
          <p:nvPr/>
        </p:nvSpPr>
        <p:spPr bwMode="auto">
          <a:xfrm>
            <a:off x="3779838" y="6461125"/>
            <a:ext cx="4321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Only foil “a” is correct</a:t>
            </a:r>
            <a:r>
              <a:rPr lang="en-US" altLang="en-US" sz="2000">
                <a:solidFill>
                  <a:srgbClr val="00FF00"/>
                </a:solidFill>
              </a:rPr>
              <a:t> </a:t>
            </a:r>
          </a:p>
        </p:txBody>
      </p:sp>
      <p:grpSp>
        <p:nvGrpSpPr>
          <p:cNvPr id="20487" name="Group 7">
            <a:extLst>
              <a:ext uri="{FF2B5EF4-FFF2-40B4-BE49-F238E27FC236}">
                <a16:creationId xmlns:a16="http://schemas.microsoft.com/office/drawing/2014/main" id="{052F1FED-318B-B6D3-7439-0EA9EE62A208}"/>
              </a:ext>
            </a:extLst>
          </p:cNvPr>
          <p:cNvGrpSpPr>
            <a:grpSpLocks/>
          </p:cNvGrpSpPr>
          <p:nvPr/>
        </p:nvGrpSpPr>
        <p:grpSpPr bwMode="auto">
          <a:xfrm>
            <a:off x="0" y="2060575"/>
            <a:ext cx="3348038" cy="3568700"/>
            <a:chOff x="0" y="845"/>
            <a:chExt cx="2109" cy="2248"/>
          </a:xfrm>
        </p:grpSpPr>
        <p:pic>
          <p:nvPicPr>
            <p:cNvPr id="23558" name="Picture 5">
              <a:extLst>
                <a:ext uri="{FF2B5EF4-FFF2-40B4-BE49-F238E27FC236}">
                  <a16:creationId xmlns:a16="http://schemas.microsoft.com/office/drawing/2014/main" id="{212C4FD2-0336-5577-2DC9-12B8A7C2F5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764" t="32100" r="20760" b="22978"/>
            <a:stretch>
              <a:fillRect/>
            </a:stretch>
          </p:blipFill>
          <p:spPr bwMode="auto">
            <a:xfrm>
              <a:off x="158" y="1344"/>
              <a:ext cx="1892" cy="1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6">
              <a:extLst>
                <a:ext uri="{FF2B5EF4-FFF2-40B4-BE49-F238E27FC236}">
                  <a16:creationId xmlns:a16="http://schemas.microsoft.com/office/drawing/2014/main" id="{BFFE4DD9-C41C-2756-8E75-72C31A4B8977}"/>
                </a:ext>
              </a:extLst>
            </p:cNvPr>
            <p:cNvSpPr txBox="1">
              <a:spLocks noChangeArrowheads="1"/>
            </p:cNvSpPr>
            <p:nvPr/>
          </p:nvSpPr>
          <p:spPr bwMode="auto">
            <a:xfrm>
              <a:off x="0" y="845"/>
              <a:ext cx="2109"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spcBef>
                  <a:spcPct val="50000"/>
                </a:spcBef>
              </a:pPr>
              <a:r>
                <a:rPr lang="en-US" altLang="en-US" sz="2000">
                  <a:solidFill>
                    <a:srgbClr val="00FF00"/>
                  </a:solidFill>
                </a:rPr>
                <a:t>This is what happens with very large dose of Ach.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dissolve">
                                      <p:cBhvr>
                                        <p:cTn id="7" dur="500"/>
                                        <p:tgtEl>
                                          <p:spTgt spid="204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0487"/>
                                        </p:tgtEl>
                                        <p:attrNameLst>
                                          <p:attrName>style.visibility</p:attrName>
                                        </p:attrNameLst>
                                      </p:cBhvr>
                                      <p:to>
                                        <p:strVal val="visible"/>
                                      </p:to>
                                    </p:set>
                                    <p:animEffect transition="in" filter="checkerboard(across)">
                                      <p:cBhvr>
                                        <p:cTn id="12"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Freeform 92">
            <a:extLst>
              <a:ext uri="{FF2B5EF4-FFF2-40B4-BE49-F238E27FC236}">
                <a16:creationId xmlns:a16="http://schemas.microsoft.com/office/drawing/2014/main" id="{7771691D-9E38-D11E-1AD2-D3776EA47A79}"/>
              </a:ext>
            </a:extLst>
          </p:cNvPr>
          <p:cNvSpPr/>
          <p:nvPr/>
        </p:nvSpPr>
        <p:spPr>
          <a:xfrm>
            <a:off x="2763838" y="5343525"/>
            <a:ext cx="598487" cy="608013"/>
          </a:xfrm>
          <a:custGeom>
            <a:avLst/>
            <a:gdLst>
              <a:gd name="connsiteX0" fmla="*/ 67786 w 598728"/>
              <a:gd name="connsiteY0" fmla="*/ 53928 h 607506"/>
              <a:gd name="connsiteX1" fmla="*/ 244767 w 598728"/>
              <a:gd name="connsiteY1" fmla="*/ 9683 h 607506"/>
              <a:gd name="connsiteX2" fmla="*/ 377502 w 598728"/>
              <a:gd name="connsiteY2" fmla="*/ 53928 h 607506"/>
              <a:gd name="connsiteX3" fmla="*/ 377502 w 598728"/>
              <a:gd name="connsiteY3" fmla="*/ 53928 h 607506"/>
              <a:gd name="connsiteX4" fmla="*/ 524986 w 598728"/>
              <a:gd name="connsiteY4" fmla="*/ 275153 h 607506"/>
              <a:gd name="connsiteX5" fmla="*/ 583980 w 598728"/>
              <a:gd name="connsiteY5" fmla="*/ 363644 h 607506"/>
              <a:gd name="connsiteX6" fmla="*/ 598728 w 598728"/>
              <a:gd name="connsiteY6" fmla="*/ 437386 h 607506"/>
              <a:gd name="connsiteX7" fmla="*/ 598728 w 598728"/>
              <a:gd name="connsiteY7" fmla="*/ 437386 h 607506"/>
              <a:gd name="connsiteX8" fmla="*/ 465993 w 598728"/>
              <a:gd name="connsiteY8" fmla="*/ 511128 h 607506"/>
              <a:gd name="connsiteX9" fmla="*/ 274264 w 598728"/>
              <a:gd name="connsiteY9" fmla="*/ 555373 h 607506"/>
              <a:gd name="connsiteX10" fmla="*/ 244767 w 598728"/>
              <a:gd name="connsiteY10" fmla="*/ 540624 h 607506"/>
              <a:gd name="connsiteX11" fmla="*/ 112031 w 598728"/>
              <a:gd name="connsiteY11" fmla="*/ 481631 h 607506"/>
              <a:gd name="connsiteX12" fmla="*/ 67786 w 598728"/>
              <a:gd name="connsiteY12" fmla="*/ 452134 h 607506"/>
              <a:gd name="connsiteX13" fmla="*/ 8793 w 598728"/>
              <a:gd name="connsiteY13" fmla="*/ 422637 h 607506"/>
              <a:gd name="connsiteX14" fmla="*/ 8793 w 598728"/>
              <a:gd name="connsiteY14" fmla="*/ 422637 h 607506"/>
              <a:gd name="connsiteX15" fmla="*/ 53038 w 598728"/>
              <a:gd name="connsiteY15" fmla="*/ 201412 h 607506"/>
              <a:gd name="connsiteX16" fmla="*/ 67786 w 598728"/>
              <a:gd name="connsiteY16" fmla="*/ 53928 h 60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8728" h="607506">
                <a:moveTo>
                  <a:pt x="67786" y="53928"/>
                </a:moveTo>
                <a:cubicBezTo>
                  <a:pt x="193618" y="0"/>
                  <a:pt x="133585" y="9683"/>
                  <a:pt x="244767" y="9683"/>
                </a:cubicBezTo>
                <a:cubicBezTo>
                  <a:pt x="358576" y="42199"/>
                  <a:pt x="315995" y="23172"/>
                  <a:pt x="377502" y="53928"/>
                </a:cubicBezTo>
                <a:lnTo>
                  <a:pt x="377502" y="53928"/>
                </a:lnTo>
                <a:cubicBezTo>
                  <a:pt x="459017" y="298472"/>
                  <a:pt x="373513" y="275153"/>
                  <a:pt x="524986" y="275153"/>
                </a:cubicBezTo>
                <a:cubicBezTo>
                  <a:pt x="583923" y="314445"/>
                  <a:pt x="567417" y="289111"/>
                  <a:pt x="583980" y="363644"/>
                </a:cubicBezTo>
                <a:cubicBezTo>
                  <a:pt x="589418" y="388115"/>
                  <a:pt x="598728" y="437386"/>
                  <a:pt x="598728" y="437386"/>
                </a:cubicBezTo>
                <a:lnTo>
                  <a:pt x="598728" y="437386"/>
                </a:lnTo>
                <a:lnTo>
                  <a:pt x="465993" y="511128"/>
                </a:lnTo>
                <a:cubicBezTo>
                  <a:pt x="314039" y="595547"/>
                  <a:pt x="378528" y="607506"/>
                  <a:pt x="274264" y="555373"/>
                </a:cubicBezTo>
                <a:lnTo>
                  <a:pt x="244767" y="540624"/>
                </a:lnTo>
                <a:cubicBezTo>
                  <a:pt x="107367" y="494824"/>
                  <a:pt x="112031" y="543018"/>
                  <a:pt x="112031" y="481631"/>
                </a:cubicBezTo>
                <a:cubicBezTo>
                  <a:pt x="97283" y="471799"/>
                  <a:pt x="83640" y="460061"/>
                  <a:pt x="67786" y="452134"/>
                </a:cubicBezTo>
                <a:cubicBezTo>
                  <a:pt x="0" y="418241"/>
                  <a:pt x="42112" y="455958"/>
                  <a:pt x="8793" y="422637"/>
                </a:cubicBezTo>
                <a:lnTo>
                  <a:pt x="8793" y="422637"/>
                </a:lnTo>
                <a:cubicBezTo>
                  <a:pt x="68530" y="283250"/>
                  <a:pt x="53038" y="356839"/>
                  <a:pt x="53038" y="201412"/>
                </a:cubicBezTo>
                <a:lnTo>
                  <a:pt x="67786" y="53928"/>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5123" name="Group 45">
            <a:extLst>
              <a:ext uri="{FF2B5EF4-FFF2-40B4-BE49-F238E27FC236}">
                <a16:creationId xmlns:a16="http://schemas.microsoft.com/office/drawing/2014/main" id="{2A660EFA-5DE6-79A4-725A-E36BD05593B4}"/>
              </a:ext>
            </a:extLst>
          </p:cNvPr>
          <p:cNvGrpSpPr>
            <a:grpSpLocks/>
          </p:cNvGrpSpPr>
          <p:nvPr/>
        </p:nvGrpSpPr>
        <p:grpSpPr bwMode="auto">
          <a:xfrm>
            <a:off x="0" y="836613"/>
            <a:ext cx="2166938" cy="6021387"/>
            <a:chOff x="1385" y="134"/>
            <a:chExt cx="1365" cy="3314"/>
          </a:xfrm>
        </p:grpSpPr>
        <p:sp>
          <p:nvSpPr>
            <p:cNvPr id="5164" name="Freeform 9">
              <a:extLst>
                <a:ext uri="{FF2B5EF4-FFF2-40B4-BE49-F238E27FC236}">
                  <a16:creationId xmlns:a16="http://schemas.microsoft.com/office/drawing/2014/main" id="{806F00D8-79E5-A299-C82B-C1AC5183FB1E}"/>
                </a:ext>
              </a:extLst>
            </p:cNvPr>
            <p:cNvSpPr>
              <a:spLocks/>
            </p:cNvSpPr>
            <p:nvPr/>
          </p:nvSpPr>
          <p:spPr bwMode="auto">
            <a:xfrm>
              <a:off x="2013" y="1252"/>
              <a:ext cx="156" cy="2178"/>
            </a:xfrm>
            <a:custGeom>
              <a:avLst/>
              <a:gdLst>
                <a:gd name="T0" fmla="*/ 59 w 621"/>
                <a:gd name="T1" fmla="*/ 0 h 8710"/>
                <a:gd name="T2" fmla="*/ 77 w 621"/>
                <a:gd name="T3" fmla="*/ 414 h 8710"/>
                <a:gd name="T4" fmla="*/ 77 w 621"/>
                <a:gd name="T5" fmla="*/ 867 h 8710"/>
                <a:gd name="T6" fmla="*/ 68 w 621"/>
                <a:gd name="T7" fmla="*/ 1262 h 8710"/>
                <a:gd name="T8" fmla="*/ 28 w 621"/>
                <a:gd name="T9" fmla="*/ 1589 h 8710"/>
                <a:gd name="T10" fmla="*/ 10 w 621"/>
                <a:gd name="T11" fmla="*/ 1831 h 8710"/>
                <a:gd name="T12" fmla="*/ 0 w 621"/>
                <a:gd name="T13" fmla="*/ 1946 h 8710"/>
                <a:gd name="T14" fmla="*/ 20 w 621"/>
                <a:gd name="T15" fmla="*/ 2062 h 8710"/>
                <a:gd name="T16" fmla="*/ 68 w 621"/>
                <a:gd name="T17" fmla="*/ 2148 h 8710"/>
                <a:gd name="T18" fmla="*/ 88 w 621"/>
                <a:gd name="T19" fmla="*/ 2178 h 8710"/>
                <a:gd name="T20" fmla="*/ 116 w 621"/>
                <a:gd name="T21" fmla="*/ 2091 h 8710"/>
                <a:gd name="T22" fmla="*/ 137 w 621"/>
                <a:gd name="T23" fmla="*/ 1822 h 8710"/>
                <a:gd name="T24" fmla="*/ 137 w 621"/>
                <a:gd name="T25" fmla="*/ 1512 h 8710"/>
                <a:gd name="T26" fmla="*/ 137 w 621"/>
                <a:gd name="T27" fmla="*/ 1041 h 8710"/>
                <a:gd name="T28" fmla="*/ 137 w 621"/>
                <a:gd name="T29" fmla="*/ 713 h 8710"/>
                <a:gd name="T30" fmla="*/ 156 w 621"/>
                <a:gd name="T31" fmla="*/ 357 h 8710"/>
                <a:gd name="T32" fmla="*/ 156 w 621"/>
                <a:gd name="T33" fmla="*/ 87 h 8710"/>
                <a:gd name="T34" fmla="*/ 156 w 621"/>
                <a:gd name="T35" fmla="*/ 18 h 8710"/>
                <a:gd name="T36" fmla="*/ 59 w 621"/>
                <a:gd name="T37" fmla="*/ 0 h 87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1"/>
                <a:gd name="T58" fmla="*/ 0 h 8710"/>
                <a:gd name="T59" fmla="*/ 621 w 621"/>
                <a:gd name="T60" fmla="*/ 8710 h 87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1" h="8710">
                  <a:moveTo>
                    <a:pt x="234" y="0"/>
                  </a:moveTo>
                  <a:lnTo>
                    <a:pt x="308" y="1656"/>
                  </a:lnTo>
                  <a:lnTo>
                    <a:pt x="308" y="3466"/>
                  </a:lnTo>
                  <a:lnTo>
                    <a:pt x="272" y="5046"/>
                  </a:lnTo>
                  <a:lnTo>
                    <a:pt x="112" y="6354"/>
                  </a:lnTo>
                  <a:lnTo>
                    <a:pt x="39" y="7322"/>
                  </a:lnTo>
                  <a:lnTo>
                    <a:pt x="0" y="7782"/>
                  </a:lnTo>
                  <a:lnTo>
                    <a:pt x="78" y="8245"/>
                  </a:lnTo>
                  <a:lnTo>
                    <a:pt x="272" y="8591"/>
                  </a:lnTo>
                  <a:lnTo>
                    <a:pt x="352" y="8710"/>
                  </a:lnTo>
                  <a:lnTo>
                    <a:pt x="463" y="8362"/>
                  </a:lnTo>
                  <a:lnTo>
                    <a:pt x="544" y="7285"/>
                  </a:lnTo>
                  <a:lnTo>
                    <a:pt x="544" y="6046"/>
                  </a:lnTo>
                  <a:lnTo>
                    <a:pt x="544" y="4162"/>
                  </a:lnTo>
                  <a:lnTo>
                    <a:pt x="544" y="2853"/>
                  </a:lnTo>
                  <a:lnTo>
                    <a:pt x="621" y="1426"/>
                  </a:lnTo>
                  <a:lnTo>
                    <a:pt x="621" y="347"/>
                  </a:lnTo>
                  <a:lnTo>
                    <a:pt x="621" y="72"/>
                  </a:lnTo>
                  <a:lnTo>
                    <a:pt x="234" y="0"/>
                  </a:lnTo>
                  <a:close/>
                </a:path>
              </a:pathLst>
            </a:custGeom>
            <a:solidFill>
              <a:srgbClr val="FFC98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65" name="Freeform 10">
              <a:extLst>
                <a:ext uri="{FF2B5EF4-FFF2-40B4-BE49-F238E27FC236}">
                  <a16:creationId xmlns:a16="http://schemas.microsoft.com/office/drawing/2014/main" id="{4A539B7D-7C61-ADF1-A381-34D778B10AD7}"/>
                </a:ext>
              </a:extLst>
            </p:cNvPr>
            <p:cNvSpPr>
              <a:spLocks/>
            </p:cNvSpPr>
            <p:nvPr/>
          </p:nvSpPr>
          <p:spPr bwMode="auto">
            <a:xfrm>
              <a:off x="2031" y="1009"/>
              <a:ext cx="154" cy="265"/>
            </a:xfrm>
            <a:custGeom>
              <a:avLst/>
              <a:gdLst>
                <a:gd name="T0" fmla="*/ 0 w 616"/>
                <a:gd name="T1" fmla="*/ 10 h 1057"/>
                <a:gd name="T2" fmla="*/ 7 w 616"/>
                <a:gd name="T3" fmla="*/ 105 h 1057"/>
                <a:gd name="T4" fmla="*/ 27 w 616"/>
                <a:gd name="T5" fmla="*/ 207 h 1057"/>
                <a:gd name="T6" fmla="*/ 44 w 616"/>
                <a:gd name="T7" fmla="*/ 261 h 1057"/>
                <a:gd name="T8" fmla="*/ 147 w 616"/>
                <a:gd name="T9" fmla="*/ 265 h 1057"/>
                <a:gd name="T10" fmla="*/ 154 w 616"/>
                <a:gd name="T11" fmla="*/ 167 h 1057"/>
                <a:gd name="T12" fmla="*/ 154 w 616"/>
                <a:gd name="T13" fmla="*/ 77 h 1057"/>
                <a:gd name="T14" fmla="*/ 61 w 616"/>
                <a:gd name="T15" fmla="*/ 0 h 1057"/>
                <a:gd name="T16" fmla="*/ 0 w 616"/>
                <a:gd name="T17" fmla="*/ 10 h 10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16"/>
                <a:gd name="T28" fmla="*/ 0 h 1057"/>
                <a:gd name="T29" fmla="*/ 616 w 616"/>
                <a:gd name="T30" fmla="*/ 1057 h 10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16" h="1057">
                  <a:moveTo>
                    <a:pt x="0" y="38"/>
                  </a:moveTo>
                  <a:lnTo>
                    <a:pt x="29" y="417"/>
                  </a:lnTo>
                  <a:lnTo>
                    <a:pt x="109" y="824"/>
                  </a:lnTo>
                  <a:lnTo>
                    <a:pt x="174" y="1040"/>
                  </a:lnTo>
                  <a:lnTo>
                    <a:pt x="589" y="1057"/>
                  </a:lnTo>
                  <a:lnTo>
                    <a:pt x="616" y="665"/>
                  </a:lnTo>
                  <a:lnTo>
                    <a:pt x="616" y="308"/>
                  </a:lnTo>
                  <a:lnTo>
                    <a:pt x="242" y="0"/>
                  </a:lnTo>
                  <a:lnTo>
                    <a:pt x="0" y="38"/>
                  </a:lnTo>
                  <a:close/>
                </a:path>
              </a:pathLst>
            </a:custGeom>
            <a:solidFill>
              <a:srgbClr val="FFEA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66" name="Freeform 11">
              <a:extLst>
                <a:ext uri="{FF2B5EF4-FFF2-40B4-BE49-F238E27FC236}">
                  <a16:creationId xmlns:a16="http://schemas.microsoft.com/office/drawing/2014/main" id="{DAE221DE-42CE-967E-9B23-AB469D945459}"/>
                </a:ext>
              </a:extLst>
            </p:cNvPr>
            <p:cNvSpPr>
              <a:spLocks/>
            </p:cNvSpPr>
            <p:nvPr/>
          </p:nvSpPr>
          <p:spPr bwMode="auto">
            <a:xfrm>
              <a:off x="1952" y="916"/>
              <a:ext cx="233" cy="93"/>
            </a:xfrm>
            <a:custGeom>
              <a:avLst/>
              <a:gdLst>
                <a:gd name="T0" fmla="*/ 233 w 934"/>
                <a:gd name="T1" fmla="*/ 28 h 374"/>
                <a:gd name="T2" fmla="*/ 164 w 934"/>
                <a:gd name="T3" fmla="*/ 74 h 374"/>
                <a:gd name="T4" fmla="*/ 100 w 934"/>
                <a:gd name="T5" fmla="*/ 93 h 374"/>
                <a:gd name="T6" fmla="*/ 31 w 934"/>
                <a:gd name="T7" fmla="*/ 57 h 374"/>
                <a:gd name="T8" fmla="*/ 0 w 934"/>
                <a:gd name="T9" fmla="*/ 6 h 374"/>
                <a:gd name="T10" fmla="*/ 100 w 934"/>
                <a:gd name="T11" fmla="*/ 0 h 374"/>
                <a:gd name="T12" fmla="*/ 188 w 934"/>
                <a:gd name="T13" fmla="*/ 11 h 374"/>
                <a:gd name="T14" fmla="*/ 233 w 934"/>
                <a:gd name="T15" fmla="*/ 28 h 374"/>
                <a:gd name="T16" fmla="*/ 0 60000 65536"/>
                <a:gd name="T17" fmla="*/ 0 60000 65536"/>
                <a:gd name="T18" fmla="*/ 0 60000 65536"/>
                <a:gd name="T19" fmla="*/ 0 60000 65536"/>
                <a:gd name="T20" fmla="*/ 0 60000 65536"/>
                <a:gd name="T21" fmla="*/ 0 60000 65536"/>
                <a:gd name="T22" fmla="*/ 0 60000 65536"/>
                <a:gd name="T23" fmla="*/ 0 60000 65536"/>
                <a:gd name="T24" fmla="*/ 0 w 934"/>
                <a:gd name="T25" fmla="*/ 0 h 374"/>
                <a:gd name="T26" fmla="*/ 934 w 934"/>
                <a:gd name="T27" fmla="*/ 374 h 3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34" h="374">
                  <a:moveTo>
                    <a:pt x="934" y="111"/>
                  </a:moveTo>
                  <a:lnTo>
                    <a:pt x="659" y="299"/>
                  </a:lnTo>
                  <a:lnTo>
                    <a:pt x="400" y="374"/>
                  </a:lnTo>
                  <a:lnTo>
                    <a:pt x="123" y="231"/>
                  </a:lnTo>
                  <a:lnTo>
                    <a:pt x="0" y="26"/>
                  </a:lnTo>
                  <a:lnTo>
                    <a:pt x="400" y="0"/>
                  </a:lnTo>
                  <a:lnTo>
                    <a:pt x="754" y="46"/>
                  </a:lnTo>
                  <a:lnTo>
                    <a:pt x="934" y="11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67" name="Freeform 12">
              <a:extLst>
                <a:ext uri="{FF2B5EF4-FFF2-40B4-BE49-F238E27FC236}">
                  <a16:creationId xmlns:a16="http://schemas.microsoft.com/office/drawing/2014/main" id="{CAE5748F-C9D0-1FF9-F6FF-554136B54203}"/>
                </a:ext>
              </a:extLst>
            </p:cNvPr>
            <p:cNvSpPr>
              <a:spLocks/>
            </p:cNvSpPr>
            <p:nvPr/>
          </p:nvSpPr>
          <p:spPr bwMode="auto">
            <a:xfrm>
              <a:off x="2095" y="811"/>
              <a:ext cx="566" cy="324"/>
            </a:xfrm>
            <a:custGeom>
              <a:avLst/>
              <a:gdLst>
                <a:gd name="T0" fmla="*/ 566 w 2267"/>
                <a:gd name="T1" fmla="*/ 0 h 1297"/>
                <a:gd name="T2" fmla="*/ 546 w 2267"/>
                <a:gd name="T3" fmla="*/ 90 h 1297"/>
                <a:gd name="T4" fmla="*/ 508 w 2267"/>
                <a:gd name="T5" fmla="*/ 178 h 1297"/>
                <a:gd name="T6" fmla="*/ 453 w 2267"/>
                <a:gd name="T7" fmla="*/ 239 h 1297"/>
                <a:gd name="T8" fmla="*/ 401 w 2267"/>
                <a:gd name="T9" fmla="*/ 279 h 1297"/>
                <a:gd name="T10" fmla="*/ 305 w 2267"/>
                <a:gd name="T11" fmla="*/ 307 h 1297"/>
                <a:gd name="T12" fmla="*/ 202 w 2267"/>
                <a:gd name="T13" fmla="*/ 324 h 1297"/>
                <a:gd name="T14" fmla="*/ 111 w 2267"/>
                <a:gd name="T15" fmla="*/ 307 h 1297"/>
                <a:gd name="T16" fmla="*/ 45 w 2267"/>
                <a:gd name="T17" fmla="*/ 266 h 1297"/>
                <a:gd name="T18" fmla="*/ 0 w 2267"/>
                <a:gd name="T19" fmla="*/ 193 h 1297"/>
                <a:gd name="T20" fmla="*/ 175 w 2267"/>
                <a:gd name="T21" fmla="*/ 129 h 1297"/>
                <a:gd name="T22" fmla="*/ 485 w 2267"/>
                <a:gd name="T23" fmla="*/ 7 h 1297"/>
                <a:gd name="T24" fmla="*/ 566 w 2267"/>
                <a:gd name="T25" fmla="*/ 0 h 12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7"/>
                <a:gd name="T40" fmla="*/ 0 h 1297"/>
                <a:gd name="T41" fmla="*/ 2267 w 2267"/>
                <a:gd name="T42" fmla="*/ 1297 h 129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7" h="1297">
                  <a:moveTo>
                    <a:pt x="2267" y="0"/>
                  </a:moveTo>
                  <a:lnTo>
                    <a:pt x="2185" y="359"/>
                  </a:lnTo>
                  <a:lnTo>
                    <a:pt x="2036" y="711"/>
                  </a:lnTo>
                  <a:lnTo>
                    <a:pt x="1813" y="955"/>
                  </a:lnTo>
                  <a:lnTo>
                    <a:pt x="1607" y="1118"/>
                  </a:lnTo>
                  <a:lnTo>
                    <a:pt x="1221" y="1229"/>
                  </a:lnTo>
                  <a:lnTo>
                    <a:pt x="811" y="1297"/>
                  </a:lnTo>
                  <a:lnTo>
                    <a:pt x="443" y="1229"/>
                  </a:lnTo>
                  <a:lnTo>
                    <a:pt x="181" y="1065"/>
                  </a:lnTo>
                  <a:lnTo>
                    <a:pt x="0" y="774"/>
                  </a:lnTo>
                  <a:lnTo>
                    <a:pt x="702" y="518"/>
                  </a:lnTo>
                  <a:lnTo>
                    <a:pt x="1941" y="27"/>
                  </a:lnTo>
                  <a:lnTo>
                    <a:pt x="2267" y="0"/>
                  </a:lnTo>
                  <a:close/>
                </a:path>
              </a:pathLst>
            </a:custGeom>
            <a:solidFill>
              <a:srgbClr val="00EA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68" name="Freeform 13">
              <a:extLst>
                <a:ext uri="{FF2B5EF4-FFF2-40B4-BE49-F238E27FC236}">
                  <a16:creationId xmlns:a16="http://schemas.microsoft.com/office/drawing/2014/main" id="{9560B999-2C36-B42D-CEE6-434D43AFD156}"/>
                </a:ext>
              </a:extLst>
            </p:cNvPr>
            <p:cNvSpPr>
              <a:spLocks/>
            </p:cNvSpPr>
            <p:nvPr/>
          </p:nvSpPr>
          <p:spPr bwMode="auto">
            <a:xfrm>
              <a:off x="1407" y="147"/>
              <a:ext cx="1330" cy="806"/>
            </a:xfrm>
            <a:custGeom>
              <a:avLst/>
              <a:gdLst>
                <a:gd name="T0" fmla="*/ 342 w 5320"/>
                <a:gd name="T1" fmla="*/ 603 h 3226"/>
                <a:gd name="T2" fmla="*/ 213 w 5320"/>
                <a:gd name="T3" fmla="*/ 586 h 3226"/>
                <a:gd name="T4" fmla="*/ 114 w 5320"/>
                <a:gd name="T5" fmla="*/ 541 h 3226"/>
                <a:gd name="T6" fmla="*/ 18 w 5320"/>
                <a:gd name="T7" fmla="*/ 436 h 3226"/>
                <a:gd name="T8" fmla="*/ 0 w 5320"/>
                <a:gd name="T9" fmla="*/ 344 h 3226"/>
                <a:gd name="T10" fmla="*/ 14 w 5320"/>
                <a:gd name="T11" fmla="*/ 289 h 3226"/>
                <a:gd name="T12" fmla="*/ 110 w 5320"/>
                <a:gd name="T13" fmla="*/ 180 h 3226"/>
                <a:gd name="T14" fmla="*/ 261 w 5320"/>
                <a:gd name="T15" fmla="*/ 76 h 3226"/>
                <a:gd name="T16" fmla="*/ 443 w 5320"/>
                <a:gd name="T17" fmla="*/ 10 h 3226"/>
                <a:gd name="T18" fmla="*/ 665 w 5320"/>
                <a:gd name="T19" fmla="*/ 0 h 3226"/>
                <a:gd name="T20" fmla="*/ 946 w 5320"/>
                <a:gd name="T21" fmla="*/ 41 h 3226"/>
                <a:gd name="T22" fmla="*/ 1131 w 5320"/>
                <a:gd name="T23" fmla="*/ 143 h 3226"/>
                <a:gd name="T24" fmla="*/ 1231 w 5320"/>
                <a:gd name="T25" fmla="*/ 246 h 3226"/>
                <a:gd name="T26" fmla="*/ 1313 w 5320"/>
                <a:gd name="T27" fmla="*/ 388 h 3226"/>
                <a:gd name="T28" fmla="*/ 1330 w 5320"/>
                <a:gd name="T29" fmla="*/ 524 h 3226"/>
                <a:gd name="T30" fmla="*/ 1313 w 5320"/>
                <a:gd name="T31" fmla="*/ 625 h 3226"/>
                <a:gd name="T32" fmla="*/ 1248 w 5320"/>
                <a:gd name="T33" fmla="*/ 677 h 3226"/>
                <a:gd name="T34" fmla="*/ 1142 w 5320"/>
                <a:gd name="T35" fmla="*/ 684 h 3226"/>
                <a:gd name="T36" fmla="*/ 1039 w 5320"/>
                <a:gd name="T37" fmla="*/ 735 h 3226"/>
                <a:gd name="T38" fmla="*/ 914 w 5320"/>
                <a:gd name="T39" fmla="*/ 789 h 3226"/>
                <a:gd name="T40" fmla="*/ 803 w 5320"/>
                <a:gd name="T41" fmla="*/ 806 h 3226"/>
                <a:gd name="T42" fmla="*/ 679 w 5320"/>
                <a:gd name="T43" fmla="*/ 780 h 3226"/>
                <a:gd name="T44" fmla="*/ 541 w 5320"/>
                <a:gd name="T45" fmla="*/ 769 h 3226"/>
                <a:gd name="T46" fmla="*/ 418 w 5320"/>
                <a:gd name="T47" fmla="*/ 724 h 3226"/>
                <a:gd name="T48" fmla="*/ 370 w 5320"/>
                <a:gd name="T49" fmla="*/ 691 h 3226"/>
                <a:gd name="T50" fmla="*/ 350 w 5320"/>
                <a:gd name="T51" fmla="*/ 639 h 3226"/>
                <a:gd name="T52" fmla="*/ 342 w 5320"/>
                <a:gd name="T53" fmla="*/ 603 h 322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320"/>
                <a:gd name="T82" fmla="*/ 0 h 3226"/>
                <a:gd name="T83" fmla="*/ 5320 w 5320"/>
                <a:gd name="T84" fmla="*/ 3226 h 322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320" h="3226">
                  <a:moveTo>
                    <a:pt x="1369" y="2412"/>
                  </a:moveTo>
                  <a:lnTo>
                    <a:pt x="851" y="2344"/>
                  </a:lnTo>
                  <a:lnTo>
                    <a:pt x="456" y="2164"/>
                  </a:lnTo>
                  <a:lnTo>
                    <a:pt x="70" y="1745"/>
                  </a:lnTo>
                  <a:lnTo>
                    <a:pt x="0" y="1376"/>
                  </a:lnTo>
                  <a:lnTo>
                    <a:pt x="56" y="1158"/>
                  </a:lnTo>
                  <a:lnTo>
                    <a:pt x="438" y="720"/>
                  </a:lnTo>
                  <a:lnTo>
                    <a:pt x="1043" y="303"/>
                  </a:lnTo>
                  <a:lnTo>
                    <a:pt x="1770" y="41"/>
                  </a:lnTo>
                  <a:lnTo>
                    <a:pt x="2661" y="0"/>
                  </a:lnTo>
                  <a:lnTo>
                    <a:pt x="3785" y="164"/>
                  </a:lnTo>
                  <a:lnTo>
                    <a:pt x="4523" y="574"/>
                  </a:lnTo>
                  <a:lnTo>
                    <a:pt x="4925" y="983"/>
                  </a:lnTo>
                  <a:lnTo>
                    <a:pt x="5250" y="1552"/>
                  </a:lnTo>
                  <a:lnTo>
                    <a:pt x="5320" y="2099"/>
                  </a:lnTo>
                  <a:lnTo>
                    <a:pt x="5250" y="2503"/>
                  </a:lnTo>
                  <a:lnTo>
                    <a:pt x="4993" y="2711"/>
                  </a:lnTo>
                  <a:lnTo>
                    <a:pt x="4566" y="2738"/>
                  </a:lnTo>
                  <a:lnTo>
                    <a:pt x="4157" y="2943"/>
                  </a:lnTo>
                  <a:lnTo>
                    <a:pt x="3656" y="3156"/>
                  </a:lnTo>
                  <a:lnTo>
                    <a:pt x="3211" y="3226"/>
                  </a:lnTo>
                  <a:lnTo>
                    <a:pt x="2715" y="3123"/>
                  </a:lnTo>
                  <a:lnTo>
                    <a:pt x="2165" y="3077"/>
                  </a:lnTo>
                  <a:lnTo>
                    <a:pt x="1671" y="2898"/>
                  </a:lnTo>
                  <a:lnTo>
                    <a:pt x="1481" y="2766"/>
                  </a:lnTo>
                  <a:lnTo>
                    <a:pt x="1399" y="2559"/>
                  </a:lnTo>
                  <a:lnTo>
                    <a:pt x="1369" y="2412"/>
                  </a:lnTo>
                  <a:close/>
                </a:path>
              </a:pathLst>
            </a:custGeom>
            <a:solidFill>
              <a:srgbClr val="B5B5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69" name="Freeform 14">
              <a:extLst>
                <a:ext uri="{FF2B5EF4-FFF2-40B4-BE49-F238E27FC236}">
                  <a16:creationId xmlns:a16="http://schemas.microsoft.com/office/drawing/2014/main" id="{2017E674-7EEB-37CB-D5E9-CD1A272EF09E}"/>
                </a:ext>
              </a:extLst>
            </p:cNvPr>
            <p:cNvSpPr>
              <a:spLocks/>
            </p:cNvSpPr>
            <p:nvPr/>
          </p:nvSpPr>
          <p:spPr bwMode="auto">
            <a:xfrm>
              <a:off x="1385" y="134"/>
              <a:ext cx="1365" cy="818"/>
            </a:xfrm>
            <a:custGeom>
              <a:avLst/>
              <a:gdLst>
                <a:gd name="T0" fmla="*/ 778 w 5460"/>
                <a:gd name="T1" fmla="*/ 362 h 3272"/>
                <a:gd name="T2" fmla="*/ 675 w 5460"/>
                <a:gd name="T3" fmla="*/ 385 h 3272"/>
                <a:gd name="T4" fmla="*/ 626 w 5460"/>
                <a:gd name="T5" fmla="*/ 412 h 3272"/>
                <a:gd name="T6" fmla="*/ 551 w 5460"/>
                <a:gd name="T7" fmla="*/ 449 h 3272"/>
                <a:gd name="T8" fmla="*/ 528 w 5460"/>
                <a:gd name="T9" fmla="*/ 466 h 3272"/>
                <a:gd name="T10" fmla="*/ 427 w 5460"/>
                <a:gd name="T11" fmla="*/ 464 h 3272"/>
                <a:gd name="T12" fmla="*/ 433 w 5460"/>
                <a:gd name="T13" fmla="*/ 539 h 3272"/>
                <a:gd name="T14" fmla="*/ 369 w 5460"/>
                <a:gd name="T15" fmla="*/ 563 h 3272"/>
                <a:gd name="T16" fmla="*/ 298 w 5460"/>
                <a:gd name="T17" fmla="*/ 572 h 3272"/>
                <a:gd name="T18" fmla="*/ 306 w 5460"/>
                <a:gd name="T19" fmla="*/ 602 h 3272"/>
                <a:gd name="T20" fmla="*/ 154 w 5460"/>
                <a:gd name="T21" fmla="*/ 551 h 3272"/>
                <a:gd name="T22" fmla="*/ 143 w 5460"/>
                <a:gd name="T23" fmla="*/ 505 h 3272"/>
                <a:gd name="T24" fmla="*/ 49 w 5460"/>
                <a:gd name="T25" fmla="*/ 408 h 3272"/>
                <a:gd name="T26" fmla="*/ 108 w 5460"/>
                <a:gd name="T27" fmla="*/ 303 h 3272"/>
                <a:gd name="T28" fmla="*/ 89 w 5460"/>
                <a:gd name="T29" fmla="*/ 309 h 3272"/>
                <a:gd name="T30" fmla="*/ 27 w 5460"/>
                <a:gd name="T31" fmla="*/ 335 h 3272"/>
                <a:gd name="T32" fmla="*/ 158 w 5460"/>
                <a:gd name="T33" fmla="*/ 185 h 3272"/>
                <a:gd name="T34" fmla="*/ 378 w 5460"/>
                <a:gd name="T35" fmla="*/ 58 h 3272"/>
                <a:gd name="T36" fmla="*/ 646 w 5460"/>
                <a:gd name="T37" fmla="*/ 24 h 3272"/>
                <a:gd name="T38" fmla="*/ 938 w 5460"/>
                <a:gd name="T39" fmla="*/ 63 h 3272"/>
                <a:gd name="T40" fmla="*/ 1206 w 5460"/>
                <a:gd name="T41" fmla="*/ 199 h 3272"/>
                <a:gd name="T42" fmla="*/ 1323 w 5460"/>
                <a:gd name="T43" fmla="*/ 434 h 3272"/>
                <a:gd name="T44" fmla="*/ 1323 w 5460"/>
                <a:gd name="T45" fmla="*/ 613 h 3272"/>
                <a:gd name="T46" fmla="*/ 1230 w 5460"/>
                <a:gd name="T47" fmla="*/ 667 h 3272"/>
                <a:gd name="T48" fmla="*/ 1044 w 5460"/>
                <a:gd name="T49" fmla="*/ 662 h 3272"/>
                <a:gd name="T50" fmla="*/ 1159 w 5460"/>
                <a:gd name="T51" fmla="*/ 686 h 3272"/>
                <a:gd name="T52" fmla="*/ 933 w 5460"/>
                <a:gd name="T53" fmla="*/ 782 h 3272"/>
                <a:gd name="T54" fmla="*/ 837 w 5460"/>
                <a:gd name="T55" fmla="*/ 770 h 3272"/>
                <a:gd name="T56" fmla="*/ 812 w 5460"/>
                <a:gd name="T57" fmla="*/ 791 h 3272"/>
                <a:gd name="T58" fmla="*/ 802 w 5460"/>
                <a:gd name="T59" fmla="*/ 818 h 3272"/>
                <a:gd name="T60" fmla="*/ 966 w 5460"/>
                <a:gd name="T61" fmla="*/ 797 h 3272"/>
                <a:gd name="T62" fmla="*/ 1163 w 5460"/>
                <a:gd name="T63" fmla="*/ 710 h 3272"/>
                <a:gd name="T64" fmla="*/ 1260 w 5460"/>
                <a:gd name="T65" fmla="*/ 708 h 3272"/>
                <a:gd name="T66" fmla="*/ 1334 w 5460"/>
                <a:gd name="T67" fmla="*/ 649 h 3272"/>
                <a:gd name="T68" fmla="*/ 1365 w 5460"/>
                <a:gd name="T69" fmla="*/ 530 h 3272"/>
                <a:gd name="T70" fmla="*/ 1299 w 5460"/>
                <a:gd name="T71" fmla="*/ 293 h 3272"/>
                <a:gd name="T72" fmla="*/ 1120 w 5460"/>
                <a:gd name="T73" fmla="*/ 112 h 3272"/>
                <a:gd name="T74" fmla="*/ 775 w 5460"/>
                <a:gd name="T75" fmla="*/ 7 h 3272"/>
                <a:gd name="T76" fmla="*/ 452 w 5460"/>
                <a:gd name="T77" fmla="*/ 22 h 3272"/>
                <a:gd name="T78" fmla="*/ 207 w 5460"/>
                <a:gd name="T79" fmla="*/ 121 h 3272"/>
                <a:gd name="T80" fmla="*/ 52 w 5460"/>
                <a:gd name="T81" fmla="*/ 265 h 3272"/>
                <a:gd name="T82" fmla="*/ 0 w 5460"/>
                <a:gd name="T83" fmla="*/ 397 h 3272"/>
                <a:gd name="T84" fmla="*/ 49 w 5460"/>
                <a:gd name="T85" fmla="*/ 517 h 3272"/>
                <a:gd name="T86" fmla="*/ 210 w 5460"/>
                <a:gd name="T87" fmla="*/ 610 h 3272"/>
                <a:gd name="T88" fmla="*/ 358 w 5460"/>
                <a:gd name="T89" fmla="*/ 630 h 3272"/>
                <a:gd name="T90" fmla="*/ 378 w 5460"/>
                <a:gd name="T91" fmla="*/ 708 h 3272"/>
                <a:gd name="T92" fmla="*/ 454 w 5460"/>
                <a:gd name="T93" fmla="*/ 759 h 3272"/>
                <a:gd name="T94" fmla="*/ 616 w 5460"/>
                <a:gd name="T95" fmla="*/ 791 h 3272"/>
                <a:gd name="T96" fmla="*/ 506 w 5460"/>
                <a:gd name="T97" fmla="*/ 749 h 3272"/>
                <a:gd name="T98" fmla="*/ 406 w 5460"/>
                <a:gd name="T99" fmla="*/ 697 h 3272"/>
                <a:gd name="T100" fmla="*/ 393 w 5460"/>
                <a:gd name="T101" fmla="*/ 627 h 3272"/>
                <a:gd name="T102" fmla="*/ 464 w 5460"/>
                <a:gd name="T103" fmla="*/ 544 h 3272"/>
                <a:gd name="T104" fmla="*/ 709 w 5460"/>
                <a:gd name="T105" fmla="*/ 421 h 3272"/>
                <a:gd name="T106" fmla="*/ 791 w 5460"/>
                <a:gd name="T107" fmla="*/ 366 h 327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460"/>
                <a:gd name="T163" fmla="*/ 0 h 3272"/>
                <a:gd name="T164" fmla="*/ 5460 w 5460"/>
                <a:gd name="T165" fmla="*/ 3272 h 327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460" h="3272">
                  <a:moveTo>
                    <a:pt x="3315" y="1290"/>
                  </a:moveTo>
                  <a:lnTo>
                    <a:pt x="3110" y="1446"/>
                  </a:lnTo>
                  <a:lnTo>
                    <a:pt x="2856" y="1530"/>
                  </a:lnTo>
                  <a:lnTo>
                    <a:pt x="2700" y="1540"/>
                  </a:lnTo>
                  <a:lnTo>
                    <a:pt x="2585" y="1494"/>
                  </a:lnTo>
                  <a:lnTo>
                    <a:pt x="2504" y="1646"/>
                  </a:lnTo>
                  <a:lnTo>
                    <a:pt x="2349" y="1783"/>
                  </a:lnTo>
                  <a:lnTo>
                    <a:pt x="2204" y="1796"/>
                  </a:lnTo>
                  <a:lnTo>
                    <a:pt x="2102" y="1723"/>
                  </a:lnTo>
                  <a:lnTo>
                    <a:pt x="2110" y="1865"/>
                  </a:lnTo>
                  <a:lnTo>
                    <a:pt x="1952" y="1978"/>
                  </a:lnTo>
                  <a:lnTo>
                    <a:pt x="1707" y="1856"/>
                  </a:lnTo>
                  <a:lnTo>
                    <a:pt x="1815" y="2069"/>
                  </a:lnTo>
                  <a:lnTo>
                    <a:pt x="1733" y="2157"/>
                  </a:lnTo>
                  <a:lnTo>
                    <a:pt x="1248" y="2130"/>
                  </a:lnTo>
                  <a:lnTo>
                    <a:pt x="1476" y="2251"/>
                  </a:lnTo>
                  <a:lnTo>
                    <a:pt x="1406" y="2292"/>
                  </a:lnTo>
                  <a:lnTo>
                    <a:pt x="1191" y="2289"/>
                  </a:lnTo>
                  <a:lnTo>
                    <a:pt x="1334" y="2383"/>
                  </a:lnTo>
                  <a:lnTo>
                    <a:pt x="1222" y="2408"/>
                  </a:lnTo>
                  <a:lnTo>
                    <a:pt x="779" y="2332"/>
                  </a:lnTo>
                  <a:lnTo>
                    <a:pt x="616" y="2205"/>
                  </a:lnTo>
                  <a:lnTo>
                    <a:pt x="993" y="2097"/>
                  </a:lnTo>
                  <a:lnTo>
                    <a:pt x="571" y="2021"/>
                  </a:lnTo>
                  <a:lnTo>
                    <a:pt x="220" y="1805"/>
                  </a:lnTo>
                  <a:lnTo>
                    <a:pt x="194" y="1631"/>
                  </a:lnTo>
                  <a:lnTo>
                    <a:pt x="257" y="1432"/>
                  </a:lnTo>
                  <a:lnTo>
                    <a:pt x="433" y="1212"/>
                  </a:lnTo>
                  <a:lnTo>
                    <a:pt x="596" y="1075"/>
                  </a:lnTo>
                  <a:lnTo>
                    <a:pt x="354" y="1237"/>
                  </a:lnTo>
                  <a:lnTo>
                    <a:pt x="145" y="1515"/>
                  </a:lnTo>
                  <a:lnTo>
                    <a:pt x="108" y="1338"/>
                  </a:lnTo>
                  <a:lnTo>
                    <a:pt x="317" y="1039"/>
                  </a:lnTo>
                  <a:lnTo>
                    <a:pt x="630" y="739"/>
                  </a:lnTo>
                  <a:lnTo>
                    <a:pt x="1003" y="463"/>
                  </a:lnTo>
                  <a:lnTo>
                    <a:pt x="1512" y="231"/>
                  </a:lnTo>
                  <a:lnTo>
                    <a:pt x="2049" y="106"/>
                  </a:lnTo>
                  <a:lnTo>
                    <a:pt x="2585" y="97"/>
                  </a:lnTo>
                  <a:lnTo>
                    <a:pt x="3201" y="159"/>
                  </a:lnTo>
                  <a:lnTo>
                    <a:pt x="3751" y="253"/>
                  </a:lnTo>
                  <a:lnTo>
                    <a:pt x="4297" y="470"/>
                  </a:lnTo>
                  <a:lnTo>
                    <a:pt x="4822" y="797"/>
                  </a:lnTo>
                  <a:lnTo>
                    <a:pt x="5087" y="1171"/>
                  </a:lnTo>
                  <a:lnTo>
                    <a:pt x="5293" y="1735"/>
                  </a:lnTo>
                  <a:lnTo>
                    <a:pt x="5356" y="2210"/>
                  </a:lnTo>
                  <a:lnTo>
                    <a:pt x="5293" y="2453"/>
                  </a:lnTo>
                  <a:lnTo>
                    <a:pt x="5135" y="2627"/>
                  </a:lnTo>
                  <a:lnTo>
                    <a:pt x="4918" y="2668"/>
                  </a:lnTo>
                  <a:lnTo>
                    <a:pt x="4508" y="2636"/>
                  </a:lnTo>
                  <a:lnTo>
                    <a:pt x="4175" y="2648"/>
                  </a:lnTo>
                  <a:lnTo>
                    <a:pt x="4636" y="2683"/>
                  </a:lnTo>
                  <a:lnTo>
                    <a:pt x="4636" y="2742"/>
                  </a:lnTo>
                  <a:lnTo>
                    <a:pt x="4216" y="2923"/>
                  </a:lnTo>
                  <a:lnTo>
                    <a:pt x="3732" y="3128"/>
                  </a:lnTo>
                  <a:lnTo>
                    <a:pt x="3557" y="3140"/>
                  </a:lnTo>
                  <a:lnTo>
                    <a:pt x="3346" y="3078"/>
                  </a:lnTo>
                  <a:lnTo>
                    <a:pt x="3428" y="3189"/>
                  </a:lnTo>
                  <a:lnTo>
                    <a:pt x="3247" y="3164"/>
                  </a:lnTo>
                  <a:lnTo>
                    <a:pt x="2946" y="3078"/>
                  </a:lnTo>
                  <a:lnTo>
                    <a:pt x="3208" y="3272"/>
                  </a:lnTo>
                  <a:lnTo>
                    <a:pt x="3524" y="3260"/>
                  </a:lnTo>
                  <a:lnTo>
                    <a:pt x="3865" y="3189"/>
                  </a:lnTo>
                  <a:lnTo>
                    <a:pt x="4153" y="3047"/>
                  </a:lnTo>
                  <a:lnTo>
                    <a:pt x="4653" y="2839"/>
                  </a:lnTo>
                  <a:lnTo>
                    <a:pt x="4878" y="2817"/>
                  </a:lnTo>
                  <a:lnTo>
                    <a:pt x="5038" y="2832"/>
                  </a:lnTo>
                  <a:lnTo>
                    <a:pt x="5196" y="2757"/>
                  </a:lnTo>
                  <a:lnTo>
                    <a:pt x="5337" y="2595"/>
                  </a:lnTo>
                  <a:lnTo>
                    <a:pt x="5439" y="2395"/>
                  </a:lnTo>
                  <a:lnTo>
                    <a:pt x="5460" y="2119"/>
                  </a:lnTo>
                  <a:lnTo>
                    <a:pt x="5400" y="1677"/>
                  </a:lnTo>
                  <a:lnTo>
                    <a:pt x="5196" y="1171"/>
                  </a:lnTo>
                  <a:lnTo>
                    <a:pt x="4918" y="747"/>
                  </a:lnTo>
                  <a:lnTo>
                    <a:pt x="4481" y="448"/>
                  </a:lnTo>
                  <a:lnTo>
                    <a:pt x="3889" y="171"/>
                  </a:lnTo>
                  <a:lnTo>
                    <a:pt x="3101" y="26"/>
                  </a:lnTo>
                  <a:lnTo>
                    <a:pt x="2463" y="0"/>
                  </a:lnTo>
                  <a:lnTo>
                    <a:pt x="1807" y="87"/>
                  </a:lnTo>
                  <a:lnTo>
                    <a:pt x="1263" y="266"/>
                  </a:lnTo>
                  <a:lnTo>
                    <a:pt x="827" y="482"/>
                  </a:lnTo>
                  <a:lnTo>
                    <a:pt x="453" y="810"/>
                  </a:lnTo>
                  <a:lnTo>
                    <a:pt x="209" y="1060"/>
                  </a:lnTo>
                  <a:lnTo>
                    <a:pt x="36" y="1311"/>
                  </a:lnTo>
                  <a:lnTo>
                    <a:pt x="0" y="1588"/>
                  </a:lnTo>
                  <a:lnTo>
                    <a:pt x="36" y="1805"/>
                  </a:lnTo>
                  <a:lnTo>
                    <a:pt x="194" y="2069"/>
                  </a:lnTo>
                  <a:lnTo>
                    <a:pt x="453" y="2292"/>
                  </a:lnTo>
                  <a:lnTo>
                    <a:pt x="841" y="2441"/>
                  </a:lnTo>
                  <a:lnTo>
                    <a:pt x="1151" y="2506"/>
                  </a:lnTo>
                  <a:lnTo>
                    <a:pt x="1433" y="2519"/>
                  </a:lnTo>
                  <a:lnTo>
                    <a:pt x="1443" y="2636"/>
                  </a:lnTo>
                  <a:lnTo>
                    <a:pt x="1512" y="2832"/>
                  </a:lnTo>
                  <a:lnTo>
                    <a:pt x="1624" y="2947"/>
                  </a:lnTo>
                  <a:lnTo>
                    <a:pt x="1815" y="3034"/>
                  </a:lnTo>
                  <a:lnTo>
                    <a:pt x="2155" y="3116"/>
                  </a:lnTo>
                  <a:lnTo>
                    <a:pt x="2463" y="3164"/>
                  </a:lnTo>
                  <a:lnTo>
                    <a:pt x="2374" y="3047"/>
                  </a:lnTo>
                  <a:lnTo>
                    <a:pt x="2023" y="2997"/>
                  </a:lnTo>
                  <a:lnTo>
                    <a:pt x="1758" y="2896"/>
                  </a:lnTo>
                  <a:lnTo>
                    <a:pt x="1624" y="2789"/>
                  </a:lnTo>
                  <a:lnTo>
                    <a:pt x="1566" y="2660"/>
                  </a:lnTo>
                  <a:lnTo>
                    <a:pt x="1571" y="2506"/>
                  </a:lnTo>
                  <a:lnTo>
                    <a:pt x="1646" y="2357"/>
                  </a:lnTo>
                  <a:lnTo>
                    <a:pt x="1857" y="2176"/>
                  </a:lnTo>
                  <a:lnTo>
                    <a:pt x="2362" y="1865"/>
                  </a:lnTo>
                  <a:lnTo>
                    <a:pt x="2837" y="1685"/>
                  </a:lnTo>
                  <a:lnTo>
                    <a:pt x="3038" y="1578"/>
                  </a:lnTo>
                  <a:lnTo>
                    <a:pt x="3162" y="1465"/>
                  </a:lnTo>
                  <a:lnTo>
                    <a:pt x="3315" y="12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0" name="Freeform 15">
              <a:extLst>
                <a:ext uri="{FF2B5EF4-FFF2-40B4-BE49-F238E27FC236}">
                  <a16:creationId xmlns:a16="http://schemas.microsoft.com/office/drawing/2014/main" id="{40ADD06F-9A80-C756-1244-A0DA6965FFA1}"/>
                </a:ext>
              </a:extLst>
            </p:cNvPr>
            <p:cNvSpPr>
              <a:spLocks/>
            </p:cNvSpPr>
            <p:nvPr/>
          </p:nvSpPr>
          <p:spPr bwMode="auto">
            <a:xfrm>
              <a:off x="1481" y="364"/>
              <a:ext cx="232" cy="251"/>
            </a:xfrm>
            <a:custGeom>
              <a:avLst/>
              <a:gdLst>
                <a:gd name="T0" fmla="*/ 226 w 926"/>
                <a:gd name="T1" fmla="*/ 32 h 1005"/>
                <a:gd name="T2" fmla="*/ 232 w 926"/>
                <a:gd name="T3" fmla="*/ 0 h 1005"/>
                <a:gd name="T4" fmla="*/ 179 w 926"/>
                <a:gd name="T5" fmla="*/ 20 h 1005"/>
                <a:gd name="T6" fmla="*/ 155 w 926"/>
                <a:gd name="T7" fmla="*/ 50 h 1005"/>
                <a:gd name="T8" fmla="*/ 138 w 926"/>
                <a:gd name="T9" fmla="*/ 48 h 1005"/>
                <a:gd name="T10" fmla="*/ 84 w 926"/>
                <a:gd name="T11" fmla="*/ 90 h 1005"/>
                <a:gd name="T12" fmla="*/ 27 w 926"/>
                <a:gd name="T13" fmla="*/ 117 h 1005"/>
                <a:gd name="T14" fmla="*/ 4 w 926"/>
                <a:gd name="T15" fmla="*/ 159 h 1005"/>
                <a:gd name="T16" fmla="*/ 0 w 926"/>
                <a:gd name="T17" fmla="*/ 198 h 1005"/>
                <a:gd name="T18" fmla="*/ 24 w 926"/>
                <a:gd name="T19" fmla="*/ 222 h 1005"/>
                <a:gd name="T20" fmla="*/ 84 w 926"/>
                <a:gd name="T21" fmla="*/ 249 h 1005"/>
                <a:gd name="T22" fmla="*/ 143 w 926"/>
                <a:gd name="T23" fmla="*/ 251 h 1005"/>
                <a:gd name="T24" fmla="*/ 73 w 926"/>
                <a:gd name="T25" fmla="*/ 225 h 1005"/>
                <a:gd name="T26" fmla="*/ 27 w 926"/>
                <a:gd name="T27" fmla="*/ 182 h 1005"/>
                <a:gd name="T28" fmla="*/ 43 w 926"/>
                <a:gd name="T29" fmla="*/ 137 h 1005"/>
                <a:gd name="T30" fmla="*/ 85 w 926"/>
                <a:gd name="T31" fmla="*/ 105 h 1005"/>
                <a:gd name="T32" fmla="*/ 146 w 926"/>
                <a:gd name="T33" fmla="*/ 102 h 1005"/>
                <a:gd name="T34" fmla="*/ 168 w 926"/>
                <a:gd name="T35" fmla="*/ 53 h 1005"/>
                <a:gd name="T36" fmla="*/ 216 w 926"/>
                <a:gd name="T37" fmla="*/ 39 h 1005"/>
                <a:gd name="T38" fmla="*/ 226 w 926"/>
                <a:gd name="T39" fmla="*/ 32 h 10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26"/>
                <a:gd name="T61" fmla="*/ 0 h 1005"/>
                <a:gd name="T62" fmla="*/ 926 w 926"/>
                <a:gd name="T63" fmla="*/ 1005 h 10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26" h="1005">
                  <a:moveTo>
                    <a:pt x="903" y="130"/>
                  </a:moveTo>
                  <a:lnTo>
                    <a:pt x="926" y="0"/>
                  </a:lnTo>
                  <a:lnTo>
                    <a:pt x="715" y="79"/>
                  </a:lnTo>
                  <a:lnTo>
                    <a:pt x="618" y="200"/>
                  </a:lnTo>
                  <a:lnTo>
                    <a:pt x="550" y="193"/>
                  </a:lnTo>
                  <a:lnTo>
                    <a:pt x="335" y="359"/>
                  </a:lnTo>
                  <a:lnTo>
                    <a:pt x="109" y="468"/>
                  </a:lnTo>
                  <a:lnTo>
                    <a:pt x="17" y="637"/>
                  </a:lnTo>
                  <a:lnTo>
                    <a:pt x="0" y="792"/>
                  </a:lnTo>
                  <a:lnTo>
                    <a:pt x="97" y="887"/>
                  </a:lnTo>
                  <a:lnTo>
                    <a:pt x="335" y="996"/>
                  </a:lnTo>
                  <a:lnTo>
                    <a:pt x="570" y="1005"/>
                  </a:lnTo>
                  <a:lnTo>
                    <a:pt x="293" y="901"/>
                  </a:lnTo>
                  <a:lnTo>
                    <a:pt x="109" y="728"/>
                  </a:lnTo>
                  <a:lnTo>
                    <a:pt x="173" y="547"/>
                  </a:lnTo>
                  <a:lnTo>
                    <a:pt x="338" y="420"/>
                  </a:lnTo>
                  <a:lnTo>
                    <a:pt x="582" y="407"/>
                  </a:lnTo>
                  <a:lnTo>
                    <a:pt x="669" y="213"/>
                  </a:lnTo>
                  <a:lnTo>
                    <a:pt x="863" y="157"/>
                  </a:lnTo>
                  <a:lnTo>
                    <a:pt x="903" y="1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1" name="Freeform 16">
              <a:extLst>
                <a:ext uri="{FF2B5EF4-FFF2-40B4-BE49-F238E27FC236}">
                  <a16:creationId xmlns:a16="http://schemas.microsoft.com/office/drawing/2014/main" id="{4EC88F0C-DC17-DF02-F745-1F2F18082704}"/>
                </a:ext>
              </a:extLst>
            </p:cNvPr>
            <p:cNvSpPr>
              <a:spLocks/>
            </p:cNvSpPr>
            <p:nvPr/>
          </p:nvSpPr>
          <p:spPr bwMode="auto">
            <a:xfrm>
              <a:off x="1565" y="523"/>
              <a:ext cx="174" cy="86"/>
            </a:xfrm>
            <a:custGeom>
              <a:avLst/>
              <a:gdLst>
                <a:gd name="T0" fmla="*/ 4 w 698"/>
                <a:gd name="T1" fmla="*/ 32 h 347"/>
                <a:gd name="T2" fmla="*/ 65 w 698"/>
                <a:gd name="T3" fmla="*/ 19 h 347"/>
                <a:gd name="T4" fmla="*/ 114 w 698"/>
                <a:gd name="T5" fmla="*/ 23 h 347"/>
                <a:gd name="T6" fmla="*/ 138 w 698"/>
                <a:gd name="T7" fmla="*/ 57 h 347"/>
                <a:gd name="T8" fmla="*/ 158 w 698"/>
                <a:gd name="T9" fmla="*/ 86 h 347"/>
                <a:gd name="T10" fmla="*/ 174 w 698"/>
                <a:gd name="T11" fmla="*/ 77 h 347"/>
                <a:gd name="T12" fmla="*/ 155 w 698"/>
                <a:gd name="T13" fmla="*/ 34 h 347"/>
                <a:gd name="T14" fmla="*/ 158 w 698"/>
                <a:gd name="T15" fmla="*/ 0 h 347"/>
                <a:gd name="T16" fmla="*/ 138 w 698"/>
                <a:gd name="T17" fmla="*/ 12 h 347"/>
                <a:gd name="T18" fmla="*/ 92 w 698"/>
                <a:gd name="T19" fmla="*/ 3 h 347"/>
                <a:gd name="T20" fmla="*/ 44 w 698"/>
                <a:gd name="T21" fmla="*/ 8 h 347"/>
                <a:gd name="T22" fmla="*/ 0 w 698"/>
                <a:gd name="T23" fmla="*/ 23 h 347"/>
                <a:gd name="T24" fmla="*/ 4 w 698"/>
                <a:gd name="T25" fmla="*/ 32 h 3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8"/>
                <a:gd name="T40" fmla="*/ 0 h 347"/>
                <a:gd name="T41" fmla="*/ 698 w 698"/>
                <a:gd name="T42" fmla="*/ 347 h 3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8" h="347">
                  <a:moveTo>
                    <a:pt x="16" y="130"/>
                  </a:moveTo>
                  <a:lnTo>
                    <a:pt x="262" y="76"/>
                  </a:lnTo>
                  <a:lnTo>
                    <a:pt x="458" y="91"/>
                  </a:lnTo>
                  <a:lnTo>
                    <a:pt x="553" y="228"/>
                  </a:lnTo>
                  <a:lnTo>
                    <a:pt x="632" y="347"/>
                  </a:lnTo>
                  <a:lnTo>
                    <a:pt x="698" y="310"/>
                  </a:lnTo>
                  <a:lnTo>
                    <a:pt x="623" y="139"/>
                  </a:lnTo>
                  <a:lnTo>
                    <a:pt x="632" y="0"/>
                  </a:lnTo>
                  <a:lnTo>
                    <a:pt x="553" y="48"/>
                  </a:lnTo>
                  <a:lnTo>
                    <a:pt x="369" y="11"/>
                  </a:lnTo>
                  <a:lnTo>
                    <a:pt x="177" y="33"/>
                  </a:lnTo>
                  <a:lnTo>
                    <a:pt x="0" y="91"/>
                  </a:lnTo>
                  <a:lnTo>
                    <a:pt x="16" y="1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2" name="Freeform 17">
              <a:extLst>
                <a:ext uri="{FF2B5EF4-FFF2-40B4-BE49-F238E27FC236}">
                  <a16:creationId xmlns:a16="http://schemas.microsoft.com/office/drawing/2014/main" id="{AF84CFC7-14A4-82D7-B515-B3150CC7F2A9}"/>
                </a:ext>
              </a:extLst>
            </p:cNvPr>
            <p:cNvSpPr>
              <a:spLocks/>
            </p:cNvSpPr>
            <p:nvPr/>
          </p:nvSpPr>
          <p:spPr bwMode="auto">
            <a:xfrm>
              <a:off x="1739" y="177"/>
              <a:ext cx="292" cy="385"/>
            </a:xfrm>
            <a:custGeom>
              <a:avLst/>
              <a:gdLst>
                <a:gd name="T0" fmla="*/ 0 w 1167"/>
                <a:gd name="T1" fmla="*/ 336 h 1539"/>
                <a:gd name="T2" fmla="*/ 24 w 1167"/>
                <a:gd name="T3" fmla="*/ 324 h 1539"/>
                <a:gd name="T4" fmla="*/ 61 w 1167"/>
                <a:gd name="T5" fmla="*/ 336 h 1539"/>
                <a:gd name="T6" fmla="*/ 121 w 1167"/>
                <a:gd name="T7" fmla="*/ 385 h 1539"/>
                <a:gd name="T8" fmla="*/ 87 w 1167"/>
                <a:gd name="T9" fmla="*/ 342 h 1539"/>
                <a:gd name="T10" fmla="*/ 112 w 1167"/>
                <a:gd name="T11" fmla="*/ 304 h 1539"/>
                <a:gd name="T12" fmla="*/ 134 w 1167"/>
                <a:gd name="T13" fmla="*/ 271 h 1539"/>
                <a:gd name="T14" fmla="*/ 155 w 1167"/>
                <a:gd name="T15" fmla="*/ 233 h 1539"/>
                <a:gd name="T16" fmla="*/ 144 w 1167"/>
                <a:gd name="T17" fmla="*/ 187 h 1539"/>
                <a:gd name="T18" fmla="*/ 175 w 1167"/>
                <a:gd name="T19" fmla="*/ 126 h 1539"/>
                <a:gd name="T20" fmla="*/ 231 w 1167"/>
                <a:gd name="T21" fmla="*/ 57 h 1539"/>
                <a:gd name="T22" fmla="*/ 292 w 1167"/>
                <a:gd name="T23" fmla="*/ 27 h 1539"/>
                <a:gd name="T24" fmla="*/ 236 w 1167"/>
                <a:gd name="T25" fmla="*/ 36 h 1539"/>
                <a:gd name="T26" fmla="*/ 231 w 1167"/>
                <a:gd name="T27" fmla="*/ 0 h 1539"/>
                <a:gd name="T28" fmla="*/ 218 w 1167"/>
                <a:gd name="T29" fmla="*/ 46 h 1539"/>
                <a:gd name="T30" fmla="*/ 166 w 1167"/>
                <a:gd name="T31" fmla="*/ 111 h 1539"/>
                <a:gd name="T32" fmla="*/ 137 w 1167"/>
                <a:gd name="T33" fmla="*/ 168 h 1539"/>
                <a:gd name="T34" fmla="*/ 106 w 1167"/>
                <a:gd name="T35" fmla="*/ 157 h 1539"/>
                <a:gd name="T36" fmla="*/ 127 w 1167"/>
                <a:gd name="T37" fmla="*/ 207 h 1539"/>
                <a:gd name="T38" fmla="*/ 116 w 1167"/>
                <a:gd name="T39" fmla="*/ 260 h 1539"/>
                <a:gd name="T40" fmla="*/ 81 w 1167"/>
                <a:gd name="T41" fmla="*/ 310 h 1539"/>
                <a:gd name="T42" fmla="*/ 8 w 1167"/>
                <a:gd name="T43" fmla="*/ 297 h 1539"/>
                <a:gd name="T44" fmla="*/ 0 w 1167"/>
                <a:gd name="T45" fmla="*/ 321 h 1539"/>
                <a:gd name="T46" fmla="*/ 0 w 1167"/>
                <a:gd name="T47" fmla="*/ 336 h 153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67"/>
                <a:gd name="T73" fmla="*/ 0 h 1539"/>
                <a:gd name="T74" fmla="*/ 1167 w 1167"/>
                <a:gd name="T75" fmla="*/ 1539 h 153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67" h="1539">
                  <a:moveTo>
                    <a:pt x="0" y="1344"/>
                  </a:moveTo>
                  <a:lnTo>
                    <a:pt x="94" y="1294"/>
                  </a:lnTo>
                  <a:lnTo>
                    <a:pt x="242" y="1344"/>
                  </a:lnTo>
                  <a:lnTo>
                    <a:pt x="485" y="1539"/>
                  </a:lnTo>
                  <a:lnTo>
                    <a:pt x="349" y="1369"/>
                  </a:lnTo>
                  <a:lnTo>
                    <a:pt x="447" y="1215"/>
                  </a:lnTo>
                  <a:lnTo>
                    <a:pt x="534" y="1082"/>
                  </a:lnTo>
                  <a:lnTo>
                    <a:pt x="621" y="930"/>
                  </a:lnTo>
                  <a:lnTo>
                    <a:pt x="577" y="747"/>
                  </a:lnTo>
                  <a:lnTo>
                    <a:pt x="701" y="504"/>
                  </a:lnTo>
                  <a:lnTo>
                    <a:pt x="924" y="227"/>
                  </a:lnTo>
                  <a:lnTo>
                    <a:pt x="1167" y="108"/>
                  </a:lnTo>
                  <a:lnTo>
                    <a:pt x="944" y="143"/>
                  </a:lnTo>
                  <a:lnTo>
                    <a:pt x="924" y="0"/>
                  </a:lnTo>
                  <a:lnTo>
                    <a:pt x="873" y="183"/>
                  </a:lnTo>
                  <a:lnTo>
                    <a:pt x="664" y="444"/>
                  </a:lnTo>
                  <a:lnTo>
                    <a:pt x="546" y="672"/>
                  </a:lnTo>
                  <a:lnTo>
                    <a:pt x="425" y="626"/>
                  </a:lnTo>
                  <a:lnTo>
                    <a:pt x="509" y="826"/>
                  </a:lnTo>
                  <a:lnTo>
                    <a:pt x="463" y="1041"/>
                  </a:lnTo>
                  <a:lnTo>
                    <a:pt x="325" y="1238"/>
                  </a:lnTo>
                  <a:lnTo>
                    <a:pt x="32" y="1188"/>
                  </a:lnTo>
                  <a:lnTo>
                    <a:pt x="0" y="1284"/>
                  </a:lnTo>
                  <a:lnTo>
                    <a:pt x="0" y="13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3" name="Freeform 18">
              <a:extLst>
                <a:ext uri="{FF2B5EF4-FFF2-40B4-BE49-F238E27FC236}">
                  <a16:creationId xmlns:a16="http://schemas.microsoft.com/office/drawing/2014/main" id="{283A603C-2E01-0EBD-B2AE-62F3D3D3EB16}"/>
                </a:ext>
              </a:extLst>
            </p:cNvPr>
            <p:cNvSpPr>
              <a:spLocks/>
            </p:cNvSpPr>
            <p:nvPr/>
          </p:nvSpPr>
          <p:spPr bwMode="auto">
            <a:xfrm>
              <a:off x="1585" y="197"/>
              <a:ext cx="309" cy="163"/>
            </a:xfrm>
            <a:custGeom>
              <a:avLst/>
              <a:gdLst>
                <a:gd name="T0" fmla="*/ 0 w 1237"/>
                <a:gd name="T1" fmla="*/ 163 h 650"/>
                <a:gd name="T2" fmla="*/ 63 w 1237"/>
                <a:gd name="T3" fmla="*/ 83 h 650"/>
                <a:gd name="T4" fmla="*/ 137 w 1237"/>
                <a:gd name="T5" fmla="*/ 39 h 650"/>
                <a:gd name="T6" fmla="*/ 196 w 1237"/>
                <a:gd name="T7" fmla="*/ 36 h 650"/>
                <a:gd name="T8" fmla="*/ 245 w 1237"/>
                <a:gd name="T9" fmla="*/ 0 h 650"/>
                <a:gd name="T10" fmla="*/ 233 w 1237"/>
                <a:gd name="T11" fmla="*/ 27 h 650"/>
                <a:gd name="T12" fmla="*/ 309 w 1237"/>
                <a:gd name="T13" fmla="*/ 39 h 650"/>
                <a:gd name="T14" fmla="*/ 208 w 1237"/>
                <a:gd name="T15" fmla="*/ 49 h 650"/>
                <a:gd name="T16" fmla="*/ 272 w 1237"/>
                <a:gd name="T17" fmla="*/ 72 h 650"/>
                <a:gd name="T18" fmla="*/ 162 w 1237"/>
                <a:gd name="T19" fmla="*/ 67 h 650"/>
                <a:gd name="T20" fmla="*/ 99 w 1237"/>
                <a:gd name="T21" fmla="*/ 88 h 650"/>
                <a:gd name="T22" fmla="*/ 57 w 1237"/>
                <a:gd name="T23" fmla="*/ 115 h 650"/>
                <a:gd name="T24" fmla="*/ 0 w 1237"/>
                <a:gd name="T25" fmla="*/ 163 h 6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37"/>
                <a:gd name="T40" fmla="*/ 0 h 650"/>
                <a:gd name="T41" fmla="*/ 1237 w 1237"/>
                <a:gd name="T42" fmla="*/ 650 h 6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37" h="650">
                  <a:moveTo>
                    <a:pt x="0" y="650"/>
                  </a:moveTo>
                  <a:lnTo>
                    <a:pt x="252" y="332"/>
                  </a:lnTo>
                  <a:lnTo>
                    <a:pt x="550" y="154"/>
                  </a:lnTo>
                  <a:lnTo>
                    <a:pt x="786" y="145"/>
                  </a:lnTo>
                  <a:lnTo>
                    <a:pt x="980" y="0"/>
                  </a:lnTo>
                  <a:lnTo>
                    <a:pt x="931" y="109"/>
                  </a:lnTo>
                  <a:lnTo>
                    <a:pt x="1237" y="154"/>
                  </a:lnTo>
                  <a:lnTo>
                    <a:pt x="834" y="195"/>
                  </a:lnTo>
                  <a:lnTo>
                    <a:pt x="1087" y="289"/>
                  </a:lnTo>
                  <a:lnTo>
                    <a:pt x="648" y="266"/>
                  </a:lnTo>
                  <a:lnTo>
                    <a:pt x="395" y="352"/>
                  </a:lnTo>
                  <a:lnTo>
                    <a:pt x="229" y="458"/>
                  </a:lnTo>
                  <a:lnTo>
                    <a:pt x="0" y="6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4" name="Freeform 19">
              <a:extLst>
                <a:ext uri="{FF2B5EF4-FFF2-40B4-BE49-F238E27FC236}">
                  <a16:creationId xmlns:a16="http://schemas.microsoft.com/office/drawing/2014/main" id="{9BD660D3-D7E3-68E9-FAD8-771EB81652A4}"/>
                </a:ext>
              </a:extLst>
            </p:cNvPr>
            <p:cNvSpPr>
              <a:spLocks/>
            </p:cNvSpPr>
            <p:nvPr/>
          </p:nvSpPr>
          <p:spPr bwMode="auto">
            <a:xfrm>
              <a:off x="2058" y="188"/>
              <a:ext cx="65" cy="87"/>
            </a:xfrm>
            <a:custGeom>
              <a:avLst/>
              <a:gdLst>
                <a:gd name="T0" fmla="*/ 65 w 263"/>
                <a:gd name="T1" fmla="*/ 22 h 349"/>
                <a:gd name="T2" fmla="*/ 0 w 263"/>
                <a:gd name="T3" fmla="*/ 87 h 349"/>
                <a:gd name="T4" fmla="*/ 0 w 263"/>
                <a:gd name="T5" fmla="*/ 48 h 349"/>
                <a:gd name="T6" fmla="*/ 51 w 263"/>
                <a:gd name="T7" fmla="*/ 22 h 349"/>
                <a:gd name="T8" fmla="*/ 63 w 263"/>
                <a:gd name="T9" fmla="*/ 0 h 349"/>
                <a:gd name="T10" fmla="*/ 65 w 263"/>
                <a:gd name="T11" fmla="*/ 22 h 349"/>
                <a:gd name="T12" fmla="*/ 0 60000 65536"/>
                <a:gd name="T13" fmla="*/ 0 60000 65536"/>
                <a:gd name="T14" fmla="*/ 0 60000 65536"/>
                <a:gd name="T15" fmla="*/ 0 60000 65536"/>
                <a:gd name="T16" fmla="*/ 0 60000 65536"/>
                <a:gd name="T17" fmla="*/ 0 60000 65536"/>
                <a:gd name="T18" fmla="*/ 0 w 263"/>
                <a:gd name="T19" fmla="*/ 0 h 349"/>
                <a:gd name="T20" fmla="*/ 263 w 263"/>
                <a:gd name="T21" fmla="*/ 349 h 349"/>
              </a:gdLst>
              <a:ahLst/>
              <a:cxnLst>
                <a:cxn ang="T12">
                  <a:pos x="T0" y="T1"/>
                </a:cxn>
                <a:cxn ang="T13">
                  <a:pos x="T2" y="T3"/>
                </a:cxn>
                <a:cxn ang="T14">
                  <a:pos x="T4" y="T5"/>
                </a:cxn>
                <a:cxn ang="T15">
                  <a:pos x="T6" y="T7"/>
                </a:cxn>
                <a:cxn ang="T16">
                  <a:pos x="T8" y="T9"/>
                </a:cxn>
                <a:cxn ang="T17">
                  <a:pos x="T10" y="T11"/>
                </a:cxn>
              </a:cxnLst>
              <a:rect l="T18" t="T19" r="T20" b="T21"/>
              <a:pathLst>
                <a:path w="263" h="349">
                  <a:moveTo>
                    <a:pt x="263" y="89"/>
                  </a:moveTo>
                  <a:lnTo>
                    <a:pt x="0" y="349"/>
                  </a:lnTo>
                  <a:lnTo>
                    <a:pt x="0" y="192"/>
                  </a:lnTo>
                  <a:lnTo>
                    <a:pt x="206" y="89"/>
                  </a:lnTo>
                  <a:lnTo>
                    <a:pt x="254" y="0"/>
                  </a:lnTo>
                  <a:lnTo>
                    <a:pt x="263"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5" name="Freeform 20">
              <a:extLst>
                <a:ext uri="{FF2B5EF4-FFF2-40B4-BE49-F238E27FC236}">
                  <a16:creationId xmlns:a16="http://schemas.microsoft.com/office/drawing/2014/main" id="{251105A4-27EA-2B24-13FE-C388D0888298}"/>
                </a:ext>
              </a:extLst>
            </p:cNvPr>
            <p:cNvSpPr>
              <a:spLocks/>
            </p:cNvSpPr>
            <p:nvPr/>
          </p:nvSpPr>
          <p:spPr bwMode="auto">
            <a:xfrm>
              <a:off x="1975" y="280"/>
              <a:ext cx="64" cy="147"/>
            </a:xfrm>
            <a:custGeom>
              <a:avLst/>
              <a:gdLst>
                <a:gd name="T0" fmla="*/ 64 w 254"/>
                <a:gd name="T1" fmla="*/ 13 h 586"/>
                <a:gd name="T2" fmla="*/ 40 w 254"/>
                <a:gd name="T3" fmla="*/ 77 h 586"/>
                <a:gd name="T4" fmla="*/ 9 w 254"/>
                <a:gd name="T5" fmla="*/ 119 h 586"/>
                <a:gd name="T6" fmla="*/ 6 w 254"/>
                <a:gd name="T7" fmla="*/ 147 h 586"/>
                <a:gd name="T8" fmla="*/ 0 w 254"/>
                <a:gd name="T9" fmla="*/ 71 h 586"/>
                <a:gd name="T10" fmla="*/ 40 w 254"/>
                <a:gd name="T11" fmla="*/ 62 h 586"/>
                <a:gd name="T12" fmla="*/ 27 w 254"/>
                <a:gd name="T13" fmla="*/ 23 h 586"/>
                <a:gd name="T14" fmla="*/ 36 w 254"/>
                <a:gd name="T15" fmla="*/ 0 h 586"/>
                <a:gd name="T16" fmla="*/ 64 w 254"/>
                <a:gd name="T17" fmla="*/ 13 h 5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4"/>
                <a:gd name="T28" fmla="*/ 0 h 586"/>
                <a:gd name="T29" fmla="*/ 254 w 254"/>
                <a:gd name="T30" fmla="*/ 586 h 58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4" h="586">
                  <a:moveTo>
                    <a:pt x="254" y="51"/>
                  </a:moveTo>
                  <a:lnTo>
                    <a:pt x="157" y="306"/>
                  </a:lnTo>
                  <a:lnTo>
                    <a:pt x="36" y="475"/>
                  </a:lnTo>
                  <a:lnTo>
                    <a:pt x="23" y="586"/>
                  </a:lnTo>
                  <a:lnTo>
                    <a:pt x="0" y="283"/>
                  </a:lnTo>
                  <a:lnTo>
                    <a:pt x="157" y="247"/>
                  </a:lnTo>
                  <a:lnTo>
                    <a:pt x="106" y="90"/>
                  </a:lnTo>
                  <a:lnTo>
                    <a:pt x="142" y="0"/>
                  </a:lnTo>
                  <a:lnTo>
                    <a:pt x="254"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6" name="Freeform 21">
              <a:extLst>
                <a:ext uri="{FF2B5EF4-FFF2-40B4-BE49-F238E27FC236}">
                  <a16:creationId xmlns:a16="http://schemas.microsoft.com/office/drawing/2014/main" id="{FD30CD2A-C18C-C4CD-AC1A-471513525CE9}"/>
                </a:ext>
              </a:extLst>
            </p:cNvPr>
            <p:cNvSpPr>
              <a:spLocks/>
            </p:cNvSpPr>
            <p:nvPr/>
          </p:nvSpPr>
          <p:spPr bwMode="auto">
            <a:xfrm>
              <a:off x="1932" y="441"/>
              <a:ext cx="52" cy="85"/>
            </a:xfrm>
            <a:custGeom>
              <a:avLst/>
              <a:gdLst>
                <a:gd name="T0" fmla="*/ 43 w 209"/>
                <a:gd name="T1" fmla="*/ 0 h 337"/>
                <a:gd name="T2" fmla="*/ 40 w 209"/>
                <a:gd name="T3" fmla="*/ 42 h 337"/>
                <a:gd name="T4" fmla="*/ 52 w 209"/>
                <a:gd name="T5" fmla="*/ 85 h 337"/>
                <a:gd name="T6" fmla="*/ 28 w 209"/>
                <a:gd name="T7" fmla="*/ 76 h 337"/>
                <a:gd name="T8" fmla="*/ 4 w 209"/>
                <a:gd name="T9" fmla="*/ 40 h 337"/>
                <a:gd name="T10" fmla="*/ 0 w 209"/>
                <a:gd name="T11" fmla="*/ 12 h 337"/>
                <a:gd name="T12" fmla="*/ 43 w 209"/>
                <a:gd name="T13" fmla="*/ 0 h 337"/>
                <a:gd name="T14" fmla="*/ 0 60000 65536"/>
                <a:gd name="T15" fmla="*/ 0 60000 65536"/>
                <a:gd name="T16" fmla="*/ 0 60000 65536"/>
                <a:gd name="T17" fmla="*/ 0 60000 65536"/>
                <a:gd name="T18" fmla="*/ 0 60000 65536"/>
                <a:gd name="T19" fmla="*/ 0 60000 65536"/>
                <a:gd name="T20" fmla="*/ 0 60000 65536"/>
                <a:gd name="T21" fmla="*/ 0 w 209"/>
                <a:gd name="T22" fmla="*/ 0 h 337"/>
                <a:gd name="T23" fmla="*/ 209 w 209"/>
                <a:gd name="T24" fmla="*/ 337 h 3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9" h="337">
                  <a:moveTo>
                    <a:pt x="173" y="0"/>
                  </a:moveTo>
                  <a:lnTo>
                    <a:pt x="160" y="167"/>
                  </a:lnTo>
                  <a:lnTo>
                    <a:pt x="209" y="337"/>
                  </a:lnTo>
                  <a:lnTo>
                    <a:pt x="114" y="301"/>
                  </a:lnTo>
                  <a:lnTo>
                    <a:pt x="15" y="157"/>
                  </a:lnTo>
                  <a:lnTo>
                    <a:pt x="0" y="48"/>
                  </a:lnTo>
                  <a:lnTo>
                    <a:pt x="17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7" name="Freeform 22">
              <a:extLst>
                <a:ext uri="{FF2B5EF4-FFF2-40B4-BE49-F238E27FC236}">
                  <a16:creationId xmlns:a16="http://schemas.microsoft.com/office/drawing/2014/main" id="{E2311A17-B96C-9F05-6C8B-16657C5CD225}"/>
                </a:ext>
              </a:extLst>
            </p:cNvPr>
            <p:cNvSpPr>
              <a:spLocks/>
            </p:cNvSpPr>
            <p:nvPr/>
          </p:nvSpPr>
          <p:spPr bwMode="auto">
            <a:xfrm>
              <a:off x="1830" y="589"/>
              <a:ext cx="541" cy="230"/>
            </a:xfrm>
            <a:custGeom>
              <a:avLst/>
              <a:gdLst>
                <a:gd name="T0" fmla="*/ 0 w 2165"/>
                <a:gd name="T1" fmla="*/ 221 h 923"/>
                <a:gd name="T2" fmla="*/ 49 w 2165"/>
                <a:gd name="T3" fmla="*/ 212 h 923"/>
                <a:gd name="T4" fmla="*/ 80 w 2165"/>
                <a:gd name="T5" fmla="*/ 182 h 923"/>
                <a:gd name="T6" fmla="*/ 97 w 2165"/>
                <a:gd name="T7" fmla="*/ 128 h 923"/>
                <a:gd name="T8" fmla="*/ 113 w 2165"/>
                <a:gd name="T9" fmla="*/ 162 h 923"/>
                <a:gd name="T10" fmla="*/ 165 w 2165"/>
                <a:gd name="T11" fmla="*/ 141 h 923"/>
                <a:gd name="T12" fmla="*/ 194 w 2165"/>
                <a:gd name="T13" fmla="*/ 80 h 923"/>
                <a:gd name="T14" fmla="*/ 215 w 2165"/>
                <a:gd name="T15" fmla="*/ 111 h 923"/>
                <a:gd name="T16" fmla="*/ 273 w 2165"/>
                <a:gd name="T17" fmla="*/ 80 h 923"/>
                <a:gd name="T18" fmla="*/ 314 w 2165"/>
                <a:gd name="T19" fmla="*/ 30 h 923"/>
                <a:gd name="T20" fmla="*/ 314 w 2165"/>
                <a:gd name="T21" fmla="*/ 69 h 923"/>
                <a:gd name="T22" fmla="*/ 403 w 2165"/>
                <a:gd name="T23" fmla="*/ 54 h 923"/>
                <a:gd name="T24" fmla="*/ 475 w 2165"/>
                <a:gd name="T25" fmla="*/ 65 h 923"/>
                <a:gd name="T26" fmla="*/ 510 w 2165"/>
                <a:gd name="T27" fmla="*/ 42 h 923"/>
                <a:gd name="T28" fmla="*/ 541 w 2165"/>
                <a:gd name="T29" fmla="*/ 0 h 923"/>
                <a:gd name="T30" fmla="*/ 514 w 2165"/>
                <a:gd name="T31" fmla="*/ 62 h 923"/>
                <a:gd name="T32" fmla="*/ 456 w 2165"/>
                <a:gd name="T33" fmla="*/ 87 h 923"/>
                <a:gd name="T34" fmla="*/ 387 w 2165"/>
                <a:gd name="T35" fmla="*/ 80 h 923"/>
                <a:gd name="T36" fmla="*/ 321 w 2165"/>
                <a:gd name="T37" fmla="*/ 84 h 923"/>
                <a:gd name="T38" fmla="*/ 248 w 2165"/>
                <a:gd name="T39" fmla="*/ 123 h 923"/>
                <a:gd name="T40" fmla="*/ 154 w 2165"/>
                <a:gd name="T41" fmla="*/ 167 h 923"/>
                <a:gd name="T42" fmla="*/ 105 w 2165"/>
                <a:gd name="T43" fmla="*/ 177 h 923"/>
                <a:gd name="T44" fmla="*/ 75 w 2165"/>
                <a:gd name="T45" fmla="*/ 215 h 923"/>
                <a:gd name="T46" fmla="*/ 42 w 2165"/>
                <a:gd name="T47" fmla="*/ 230 h 923"/>
                <a:gd name="T48" fmla="*/ 0 w 2165"/>
                <a:gd name="T49" fmla="*/ 221 h 92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65"/>
                <a:gd name="T76" fmla="*/ 0 h 923"/>
                <a:gd name="T77" fmla="*/ 2165 w 2165"/>
                <a:gd name="T78" fmla="*/ 923 h 92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65" h="923">
                  <a:moveTo>
                    <a:pt x="0" y="887"/>
                  </a:moveTo>
                  <a:lnTo>
                    <a:pt x="196" y="849"/>
                  </a:lnTo>
                  <a:lnTo>
                    <a:pt x="320" y="730"/>
                  </a:lnTo>
                  <a:lnTo>
                    <a:pt x="388" y="513"/>
                  </a:lnTo>
                  <a:lnTo>
                    <a:pt x="453" y="651"/>
                  </a:lnTo>
                  <a:lnTo>
                    <a:pt x="661" y="564"/>
                  </a:lnTo>
                  <a:lnTo>
                    <a:pt x="776" y="321"/>
                  </a:lnTo>
                  <a:lnTo>
                    <a:pt x="859" y="444"/>
                  </a:lnTo>
                  <a:lnTo>
                    <a:pt x="1091" y="321"/>
                  </a:lnTo>
                  <a:lnTo>
                    <a:pt x="1256" y="121"/>
                  </a:lnTo>
                  <a:lnTo>
                    <a:pt x="1256" y="278"/>
                  </a:lnTo>
                  <a:lnTo>
                    <a:pt x="1612" y="217"/>
                  </a:lnTo>
                  <a:lnTo>
                    <a:pt x="1901" y="260"/>
                  </a:lnTo>
                  <a:lnTo>
                    <a:pt x="2042" y="169"/>
                  </a:lnTo>
                  <a:lnTo>
                    <a:pt x="2165" y="0"/>
                  </a:lnTo>
                  <a:lnTo>
                    <a:pt x="2056" y="250"/>
                  </a:lnTo>
                  <a:lnTo>
                    <a:pt x="1826" y="350"/>
                  </a:lnTo>
                  <a:lnTo>
                    <a:pt x="1547" y="321"/>
                  </a:lnTo>
                  <a:lnTo>
                    <a:pt x="1285" y="338"/>
                  </a:lnTo>
                  <a:lnTo>
                    <a:pt x="994" y="495"/>
                  </a:lnTo>
                  <a:lnTo>
                    <a:pt x="616" y="670"/>
                  </a:lnTo>
                  <a:lnTo>
                    <a:pt x="422" y="712"/>
                  </a:lnTo>
                  <a:lnTo>
                    <a:pt x="300" y="864"/>
                  </a:lnTo>
                  <a:lnTo>
                    <a:pt x="170" y="923"/>
                  </a:lnTo>
                  <a:lnTo>
                    <a:pt x="0" y="8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8" name="Freeform 23">
              <a:extLst>
                <a:ext uri="{FF2B5EF4-FFF2-40B4-BE49-F238E27FC236}">
                  <a16:creationId xmlns:a16="http://schemas.microsoft.com/office/drawing/2014/main" id="{206C9ABA-A633-1A23-BB93-AE7325E9E194}"/>
                </a:ext>
              </a:extLst>
            </p:cNvPr>
            <p:cNvSpPr>
              <a:spLocks/>
            </p:cNvSpPr>
            <p:nvPr/>
          </p:nvSpPr>
          <p:spPr bwMode="auto">
            <a:xfrm>
              <a:off x="1930" y="903"/>
              <a:ext cx="263" cy="117"/>
            </a:xfrm>
            <a:custGeom>
              <a:avLst/>
              <a:gdLst>
                <a:gd name="T0" fmla="*/ 185 w 1050"/>
                <a:gd name="T1" fmla="*/ 4 h 467"/>
                <a:gd name="T2" fmla="*/ 225 w 1050"/>
                <a:gd name="T3" fmla="*/ 49 h 467"/>
                <a:gd name="T4" fmla="*/ 173 w 1050"/>
                <a:gd name="T5" fmla="*/ 83 h 467"/>
                <a:gd name="T6" fmla="*/ 118 w 1050"/>
                <a:gd name="T7" fmla="*/ 94 h 467"/>
                <a:gd name="T8" fmla="*/ 64 w 1050"/>
                <a:gd name="T9" fmla="*/ 72 h 467"/>
                <a:gd name="T10" fmla="*/ 40 w 1050"/>
                <a:gd name="T11" fmla="*/ 46 h 467"/>
                <a:gd name="T12" fmla="*/ 21 w 1050"/>
                <a:gd name="T13" fmla="*/ 10 h 467"/>
                <a:gd name="T14" fmla="*/ 0 w 1050"/>
                <a:gd name="T15" fmla="*/ 4 h 467"/>
                <a:gd name="T16" fmla="*/ 13 w 1050"/>
                <a:gd name="T17" fmla="*/ 60 h 467"/>
                <a:gd name="T18" fmla="*/ 58 w 1050"/>
                <a:gd name="T19" fmla="*/ 106 h 467"/>
                <a:gd name="T20" fmla="*/ 101 w 1050"/>
                <a:gd name="T21" fmla="*/ 117 h 467"/>
                <a:gd name="T22" fmla="*/ 173 w 1050"/>
                <a:gd name="T23" fmla="*/ 101 h 467"/>
                <a:gd name="T24" fmla="*/ 227 w 1050"/>
                <a:gd name="T25" fmla="*/ 60 h 467"/>
                <a:gd name="T26" fmla="*/ 263 w 1050"/>
                <a:gd name="T27" fmla="*/ 28 h 467"/>
                <a:gd name="T28" fmla="*/ 204 w 1050"/>
                <a:gd name="T29" fmla="*/ 0 h 467"/>
                <a:gd name="T30" fmla="*/ 185 w 1050"/>
                <a:gd name="T31" fmla="*/ 4 h 4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50"/>
                <a:gd name="T49" fmla="*/ 0 h 467"/>
                <a:gd name="T50" fmla="*/ 1050 w 1050"/>
                <a:gd name="T51" fmla="*/ 467 h 46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50" h="467">
                  <a:moveTo>
                    <a:pt x="739" y="14"/>
                  </a:moveTo>
                  <a:lnTo>
                    <a:pt x="897" y="194"/>
                  </a:lnTo>
                  <a:lnTo>
                    <a:pt x="691" y="330"/>
                  </a:lnTo>
                  <a:lnTo>
                    <a:pt x="473" y="376"/>
                  </a:lnTo>
                  <a:lnTo>
                    <a:pt x="255" y="288"/>
                  </a:lnTo>
                  <a:lnTo>
                    <a:pt x="160" y="182"/>
                  </a:lnTo>
                  <a:lnTo>
                    <a:pt x="85" y="38"/>
                  </a:lnTo>
                  <a:lnTo>
                    <a:pt x="0" y="14"/>
                  </a:lnTo>
                  <a:lnTo>
                    <a:pt x="53" y="240"/>
                  </a:lnTo>
                  <a:lnTo>
                    <a:pt x="230" y="424"/>
                  </a:lnTo>
                  <a:lnTo>
                    <a:pt x="403" y="467"/>
                  </a:lnTo>
                  <a:lnTo>
                    <a:pt x="691" y="402"/>
                  </a:lnTo>
                  <a:lnTo>
                    <a:pt x="905" y="240"/>
                  </a:lnTo>
                  <a:lnTo>
                    <a:pt x="1050" y="111"/>
                  </a:lnTo>
                  <a:lnTo>
                    <a:pt x="815" y="0"/>
                  </a:lnTo>
                  <a:lnTo>
                    <a:pt x="739"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79" name="Freeform 24">
              <a:extLst>
                <a:ext uri="{FF2B5EF4-FFF2-40B4-BE49-F238E27FC236}">
                  <a16:creationId xmlns:a16="http://schemas.microsoft.com/office/drawing/2014/main" id="{5EC7EE9D-1F08-A293-D613-E8E5E493E37A}"/>
                </a:ext>
              </a:extLst>
            </p:cNvPr>
            <p:cNvSpPr>
              <a:spLocks/>
            </p:cNvSpPr>
            <p:nvPr/>
          </p:nvSpPr>
          <p:spPr bwMode="auto">
            <a:xfrm>
              <a:off x="1905" y="883"/>
              <a:ext cx="322" cy="66"/>
            </a:xfrm>
            <a:custGeom>
              <a:avLst/>
              <a:gdLst>
                <a:gd name="T0" fmla="*/ 252 w 1286"/>
                <a:gd name="T1" fmla="*/ 66 h 263"/>
                <a:gd name="T2" fmla="*/ 176 w 1286"/>
                <a:gd name="T3" fmla="*/ 46 h 263"/>
                <a:gd name="T4" fmla="*/ 90 w 1286"/>
                <a:gd name="T5" fmla="*/ 42 h 263"/>
                <a:gd name="T6" fmla="*/ 46 w 1286"/>
                <a:gd name="T7" fmla="*/ 24 h 263"/>
                <a:gd name="T8" fmla="*/ 0 w 1286"/>
                <a:gd name="T9" fmla="*/ 0 h 263"/>
                <a:gd name="T10" fmla="*/ 113 w 1286"/>
                <a:gd name="T11" fmla="*/ 9 h 263"/>
                <a:gd name="T12" fmla="*/ 204 w 1286"/>
                <a:gd name="T13" fmla="*/ 13 h 263"/>
                <a:gd name="T14" fmla="*/ 270 w 1286"/>
                <a:gd name="T15" fmla="*/ 33 h 263"/>
                <a:gd name="T16" fmla="*/ 322 w 1286"/>
                <a:gd name="T17" fmla="*/ 48 h 263"/>
                <a:gd name="T18" fmla="*/ 252 w 1286"/>
                <a:gd name="T19" fmla="*/ 66 h 2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86"/>
                <a:gd name="T31" fmla="*/ 0 h 263"/>
                <a:gd name="T32" fmla="*/ 1286 w 1286"/>
                <a:gd name="T33" fmla="*/ 263 h 2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86" h="263">
                  <a:moveTo>
                    <a:pt x="1005" y="263"/>
                  </a:moveTo>
                  <a:lnTo>
                    <a:pt x="704" y="184"/>
                  </a:lnTo>
                  <a:lnTo>
                    <a:pt x="361" y="167"/>
                  </a:lnTo>
                  <a:lnTo>
                    <a:pt x="185" y="95"/>
                  </a:lnTo>
                  <a:lnTo>
                    <a:pt x="0" y="0"/>
                  </a:lnTo>
                  <a:lnTo>
                    <a:pt x="452" y="37"/>
                  </a:lnTo>
                  <a:lnTo>
                    <a:pt x="816" y="50"/>
                  </a:lnTo>
                  <a:lnTo>
                    <a:pt x="1080" y="131"/>
                  </a:lnTo>
                  <a:lnTo>
                    <a:pt x="1286" y="192"/>
                  </a:lnTo>
                  <a:lnTo>
                    <a:pt x="1005" y="2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0" name="Freeform 25">
              <a:extLst>
                <a:ext uri="{FF2B5EF4-FFF2-40B4-BE49-F238E27FC236}">
                  <a16:creationId xmlns:a16="http://schemas.microsoft.com/office/drawing/2014/main" id="{64D7D54B-D6CA-1EE4-97EC-DF78FFEC359A}"/>
                </a:ext>
              </a:extLst>
            </p:cNvPr>
            <p:cNvSpPr>
              <a:spLocks/>
            </p:cNvSpPr>
            <p:nvPr/>
          </p:nvSpPr>
          <p:spPr bwMode="auto">
            <a:xfrm>
              <a:off x="1932" y="786"/>
              <a:ext cx="469" cy="72"/>
            </a:xfrm>
            <a:custGeom>
              <a:avLst/>
              <a:gdLst>
                <a:gd name="T0" fmla="*/ 0 w 1877"/>
                <a:gd name="T1" fmla="*/ 72 h 286"/>
                <a:gd name="T2" fmla="*/ 49 w 1877"/>
                <a:gd name="T3" fmla="*/ 68 h 286"/>
                <a:gd name="T4" fmla="*/ 68 w 1877"/>
                <a:gd name="T5" fmla="*/ 49 h 286"/>
                <a:gd name="T6" fmla="*/ 38 w 1877"/>
                <a:gd name="T7" fmla="*/ 33 h 286"/>
                <a:gd name="T8" fmla="*/ 142 w 1877"/>
                <a:gd name="T9" fmla="*/ 40 h 286"/>
                <a:gd name="T10" fmla="*/ 224 w 1877"/>
                <a:gd name="T11" fmla="*/ 37 h 286"/>
                <a:gd name="T12" fmla="*/ 236 w 1877"/>
                <a:gd name="T13" fmla="*/ 0 h 286"/>
                <a:gd name="T14" fmla="*/ 261 w 1877"/>
                <a:gd name="T15" fmla="*/ 40 h 286"/>
                <a:gd name="T16" fmla="*/ 307 w 1877"/>
                <a:gd name="T17" fmla="*/ 52 h 286"/>
                <a:gd name="T18" fmla="*/ 370 w 1877"/>
                <a:gd name="T19" fmla="*/ 37 h 286"/>
                <a:gd name="T20" fmla="*/ 469 w 1877"/>
                <a:gd name="T21" fmla="*/ 15 h 286"/>
                <a:gd name="T22" fmla="*/ 367 w 1877"/>
                <a:gd name="T23" fmla="*/ 56 h 286"/>
                <a:gd name="T24" fmla="*/ 301 w 1877"/>
                <a:gd name="T25" fmla="*/ 70 h 286"/>
                <a:gd name="T26" fmla="*/ 224 w 1877"/>
                <a:gd name="T27" fmla="*/ 68 h 286"/>
                <a:gd name="T28" fmla="*/ 101 w 1877"/>
                <a:gd name="T29" fmla="*/ 56 h 286"/>
                <a:gd name="T30" fmla="*/ 76 w 1877"/>
                <a:gd name="T31" fmla="*/ 68 h 286"/>
                <a:gd name="T32" fmla="*/ 49 w 1877"/>
                <a:gd name="T33" fmla="*/ 72 h 286"/>
                <a:gd name="T34" fmla="*/ 0 w 1877"/>
                <a:gd name="T35" fmla="*/ 72 h 2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7"/>
                <a:gd name="T55" fmla="*/ 0 h 286"/>
                <a:gd name="T56" fmla="*/ 1877 w 1877"/>
                <a:gd name="T57" fmla="*/ 286 h 2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7" h="286">
                  <a:moveTo>
                    <a:pt x="0" y="286"/>
                  </a:moveTo>
                  <a:lnTo>
                    <a:pt x="196" y="270"/>
                  </a:lnTo>
                  <a:lnTo>
                    <a:pt x="274" y="195"/>
                  </a:lnTo>
                  <a:lnTo>
                    <a:pt x="153" y="132"/>
                  </a:lnTo>
                  <a:lnTo>
                    <a:pt x="570" y="159"/>
                  </a:lnTo>
                  <a:lnTo>
                    <a:pt x="898" y="147"/>
                  </a:lnTo>
                  <a:lnTo>
                    <a:pt x="946" y="0"/>
                  </a:lnTo>
                  <a:lnTo>
                    <a:pt x="1043" y="159"/>
                  </a:lnTo>
                  <a:lnTo>
                    <a:pt x="1228" y="207"/>
                  </a:lnTo>
                  <a:lnTo>
                    <a:pt x="1482" y="147"/>
                  </a:lnTo>
                  <a:lnTo>
                    <a:pt x="1877" y="58"/>
                  </a:lnTo>
                  <a:lnTo>
                    <a:pt x="1467" y="222"/>
                  </a:lnTo>
                  <a:lnTo>
                    <a:pt x="1205" y="278"/>
                  </a:lnTo>
                  <a:lnTo>
                    <a:pt x="898" y="270"/>
                  </a:lnTo>
                  <a:lnTo>
                    <a:pt x="403" y="222"/>
                  </a:lnTo>
                  <a:lnTo>
                    <a:pt x="303" y="270"/>
                  </a:lnTo>
                  <a:lnTo>
                    <a:pt x="196" y="286"/>
                  </a:lnTo>
                  <a:lnTo>
                    <a:pt x="0" y="28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1" name="Freeform 26">
              <a:extLst>
                <a:ext uri="{FF2B5EF4-FFF2-40B4-BE49-F238E27FC236}">
                  <a16:creationId xmlns:a16="http://schemas.microsoft.com/office/drawing/2014/main" id="{B2C9E8A3-A77F-A185-AD7B-10BCD564872D}"/>
                </a:ext>
              </a:extLst>
            </p:cNvPr>
            <p:cNvSpPr>
              <a:spLocks/>
            </p:cNvSpPr>
            <p:nvPr/>
          </p:nvSpPr>
          <p:spPr bwMode="auto">
            <a:xfrm>
              <a:off x="1991" y="738"/>
              <a:ext cx="187" cy="58"/>
            </a:xfrm>
            <a:custGeom>
              <a:avLst/>
              <a:gdLst>
                <a:gd name="T0" fmla="*/ 17 w 749"/>
                <a:gd name="T1" fmla="*/ 42 h 231"/>
                <a:gd name="T2" fmla="*/ 48 w 749"/>
                <a:gd name="T3" fmla="*/ 18 h 231"/>
                <a:gd name="T4" fmla="*/ 63 w 749"/>
                <a:gd name="T5" fmla="*/ 30 h 231"/>
                <a:gd name="T6" fmla="*/ 72 w 749"/>
                <a:gd name="T7" fmla="*/ 6 h 231"/>
                <a:gd name="T8" fmla="*/ 83 w 749"/>
                <a:gd name="T9" fmla="*/ 22 h 231"/>
                <a:gd name="T10" fmla="*/ 90 w 749"/>
                <a:gd name="T11" fmla="*/ 6 h 231"/>
                <a:gd name="T12" fmla="*/ 108 w 749"/>
                <a:gd name="T13" fmla="*/ 22 h 231"/>
                <a:gd name="T14" fmla="*/ 114 w 749"/>
                <a:gd name="T15" fmla="*/ 0 h 231"/>
                <a:gd name="T16" fmla="*/ 126 w 749"/>
                <a:gd name="T17" fmla="*/ 18 h 231"/>
                <a:gd name="T18" fmla="*/ 138 w 749"/>
                <a:gd name="T19" fmla="*/ 0 h 231"/>
                <a:gd name="T20" fmla="*/ 147 w 749"/>
                <a:gd name="T21" fmla="*/ 16 h 231"/>
                <a:gd name="T22" fmla="*/ 187 w 749"/>
                <a:gd name="T23" fmla="*/ 18 h 231"/>
                <a:gd name="T24" fmla="*/ 94 w 749"/>
                <a:gd name="T25" fmla="*/ 29 h 231"/>
                <a:gd name="T26" fmla="*/ 0 w 749"/>
                <a:gd name="T27" fmla="*/ 58 h 231"/>
                <a:gd name="T28" fmla="*/ 17 w 749"/>
                <a:gd name="T29" fmla="*/ 42 h 2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49"/>
                <a:gd name="T46" fmla="*/ 0 h 231"/>
                <a:gd name="T47" fmla="*/ 749 w 749"/>
                <a:gd name="T48" fmla="*/ 231 h 2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49" h="231">
                  <a:moveTo>
                    <a:pt x="67" y="168"/>
                  </a:moveTo>
                  <a:lnTo>
                    <a:pt x="191" y="72"/>
                  </a:lnTo>
                  <a:lnTo>
                    <a:pt x="254" y="120"/>
                  </a:lnTo>
                  <a:lnTo>
                    <a:pt x="288" y="24"/>
                  </a:lnTo>
                  <a:lnTo>
                    <a:pt x="334" y="89"/>
                  </a:lnTo>
                  <a:lnTo>
                    <a:pt x="361" y="24"/>
                  </a:lnTo>
                  <a:lnTo>
                    <a:pt x="431" y="89"/>
                  </a:lnTo>
                  <a:lnTo>
                    <a:pt x="458" y="0"/>
                  </a:lnTo>
                  <a:lnTo>
                    <a:pt x="506" y="72"/>
                  </a:lnTo>
                  <a:lnTo>
                    <a:pt x="552" y="0"/>
                  </a:lnTo>
                  <a:lnTo>
                    <a:pt x="588" y="63"/>
                  </a:lnTo>
                  <a:lnTo>
                    <a:pt x="749" y="72"/>
                  </a:lnTo>
                  <a:lnTo>
                    <a:pt x="375" y="114"/>
                  </a:lnTo>
                  <a:lnTo>
                    <a:pt x="0" y="231"/>
                  </a:lnTo>
                  <a:lnTo>
                    <a:pt x="67"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2" name="Freeform 27">
              <a:extLst>
                <a:ext uri="{FF2B5EF4-FFF2-40B4-BE49-F238E27FC236}">
                  <a16:creationId xmlns:a16="http://schemas.microsoft.com/office/drawing/2014/main" id="{2B684756-3FF5-5B3D-6045-DE3B78A2C14C}"/>
                </a:ext>
              </a:extLst>
            </p:cNvPr>
            <p:cNvSpPr>
              <a:spLocks/>
            </p:cNvSpPr>
            <p:nvPr/>
          </p:nvSpPr>
          <p:spPr bwMode="auto">
            <a:xfrm>
              <a:off x="2308" y="576"/>
              <a:ext cx="194" cy="171"/>
            </a:xfrm>
            <a:custGeom>
              <a:avLst/>
              <a:gdLst>
                <a:gd name="T0" fmla="*/ 0 w 779"/>
                <a:gd name="T1" fmla="*/ 171 h 685"/>
                <a:gd name="T2" fmla="*/ 66 w 779"/>
                <a:gd name="T3" fmla="*/ 160 h 685"/>
                <a:gd name="T4" fmla="*/ 118 w 779"/>
                <a:gd name="T5" fmla="*/ 131 h 685"/>
                <a:gd name="T6" fmla="*/ 157 w 779"/>
                <a:gd name="T7" fmla="*/ 102 h 685"/>
                <a:gd name="T8" fmla="*/ 181 w 779"/>
                <a:gd name="T9" fmla="*/ 63 h 685"/>
                <a:gd name="T10" fmla="*/ 194 w 779"/>
                <a:gd name="T11" fmla="*/ 0 h 685"/>
                <a:gd name="T12" fmla="*/ 166 w 779"/>
                <a:gd name="T13" fmla="*/ 4 h 685"/>
                <a:gd name="T14" fmla="*/ 166 w 779"/>
                <a:gd name="T15" fmla="*/ 48 h 685"/>
                <a:gd name="T16" fmla="*/ 145 w 779"/>
                <a:gd name="T17" fmla="*/ 88 h 685"/>
                <a:gd name="T18" fmla="*/ 103 w 779"/>
                <a:gd name="T19" fmla="*/ 124 h 685"/>
                <a:gd name="T20" fmla="*/ 55 w 779"/>
                <a:gd name="T21" fmla="*/ 154 h 685"/>
                <a:gd name="T22" fmla="*/ 0 w 779"/>
                <a:gd name="T23" fmla="*/ 171 h 6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79"/>
                <a:gd name="T37" fmla="*/ 0 h 685"/>
                <a:gd name="T38" fmla="*/ 779 w 779"/>
                <a:gd name="T39" fmla="*/ 685 h 68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79" h="685">
                  <a:moveTo>
                    <a:pt x="0" y="685"/>
                  </a:moveTo>
                  <a:lnTo>
                    <a:pt x="267" y="640"/>
                  </a:lnTo>
                  <a:lnTo>
                    <a:pt x="473" y="524"/>
                  </a:lnTo>
                  <a:lnTo>
                    <a:pt x="629" y="408"/>
                  </a:lnTo>
                  <a:lnTo>
                    <a:pt x="726" y="253"/>
                  </a:lnTo>
                  <a:lnTo>
                    <a:pt x="779" y="0"/>
                  </a:lnTo>
                  <a:lnTo>
                    <a:pt x="665" y="15"/>
                  </a:lnTo>
                  <a:lnTo>
                    <a:pt x="665" y="192"/>
                  </a:lnTo>
                  <a:lnTo>
                    <a:pt x="583" y="351"/>
                  </a:lnTo>
                  <a:lnTo>
                    <a:pt x="413" y="495"/>
                  </a:lnTo>
                  <a:lnTo>
                    <a:pt x="221" y="615"/>
                  </a:lnTo>
                  <a:lnTo>
                    <a:pt x="0" y="6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3" name="Freeform 28">
              <a:extLst>
                <a:ext uri="{FF2B5EF4-FFF2-40B4-BE49-F238E27FC236}">
                  <a16:creationId xmlns:a16="http://schemas.microsoft.com/office/drawing/2014/main" id="{75752EED-396D-6DAD-7C1D-79008E91CC72}"/>
                </a:ext>
              </a:extLst>
            </p:cNvPr>
            <p:cNvSpPr>
              <a:spLocks/>
            </p:cNvSpPr>
            <p:nvPr/>
          </p:nvSpPr>
          <p:spPr bwMode="auto">
            <a:xfrm>
              <a:off x="2435" y="480"/>
              <a:ext cx="60" cy="70"/>
            </a:xfrm>
            <a:custGeom>
              <a:avLst/>
              <a:gdLst>
                <a:gd name="T0" fmla="*/ 60 w 241"/>
                <a:gd name="T1" fmla="*/ 70 h 276"/>
                <a:gd name="T2" fmla="*/ 37 w 241"/>
                <a:gd name="T3" fmla="*/ 70 h 276"/>
                <a:gd name="T4" fmla="*/ 39 w 241"/>
                <a:gd name="T5" fmla="*/ 51 h 276"/>
                <a:gd name="T6" fmla="*/ 24 w 241"/>
                <a:gd name="T7" fmla="*/ 39 h 276"/>
                <a:gd name="T8" fmla="*/ 12 w 241"/>
                <a:gd name="T9" fmla="*/ 20 h 276"/>
                <a:gd name="T10" fmla="*/ 0 w 241"/>
                <a:gd name="T11" fmla="*/ 8 h 276"/>
                <a:gd name="T12" fmla="*/ 6 w 241"/>
                <a:gd name="T13" fmla="*/ 0 h 276"/>
                <a:gd name="T14" fmla="*/ 39 w 241"/>
                <a:gd name="T15" fmla="*/ 20 h 276"/>
                <a:gd name="T16" fmla="*/ 58 w 241"/>
                <a:gd name="T17" fmla="*/ 46 h 276"/>
                <a:gd name="T18" fmla="*/ 60 w 241"/>
                <a:gd name="T19" fmla="*/ 70 h 2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1"/>
                <a:gd name="T31" fmla="*/ 0 h 276"/>
                <a:gd name="T32" fmla="*/ 241 w 241"/>
                <a:gd name="T33" fmla="*/ 276 h 2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1" h="276">
                  <a:moveTo>
                    <a:pt x="241" y="276"/>
                  </a:moveTo>
                  <a:lnTo>
                    <a:pt x="149" y="276"/>
                  </a:lnTo>
                  <a:lnTo>
                    <a:pt x="156" y="202"/>
                  </a:lnTo>
                  <a:lnTo>
                    <a:pt x="96" y="154"/>
                  </a:lnTo>
                  <a:lnTo>
                    <a:pt x="48" y="79"/>
                  </a:lnTo>
                  <a:lnTo>
                    <a:pt x="0" y="33"/>
                  </a:lnTo>
                  <a:lnTo>
                    <a:pt x="25" y="0"/>
                  </a:lnTo>
                  <a:lnTo>
                    <a:pt x="156" y="79"/>
                  </a:lnTo>
                  <a:lnTo>
                    <a:pt x="234" y="180"/>
                  </a:lnTo>
                  <a:lnTo>
                    <a:pt x="241" y="27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4" name="Freeform 29">
              <a:extLst>
                <a:ext uri="{FF2B5EF4-FFF2-40B4-BE49-F238E27FC236}">
                  <a16:creationId xmlns:a16="http://schemas.microsoft.com/office/drawing/2014/main" id="{1C5F25AF-99F0-7F8D-DECF-6D7411E2243D}"/>
                </a:ext>
              </a:extLst>
            </p:cNvPr>
            <p:cNvSpPr>
              <a:spLocks/>
            </p:cNvSpPr>
            <p:nvPr/>
          </p:nvSpPr>
          <p:spPr bwMode="auto">
            <a:xfrm>
              <a:off x="2387" y="459"/>
              <a:ext cx="19" cy="18"/>
            </a:xfrm>
            <a:custGeom>
              <a:avLst/>
              <a:gdLst>
                <a:gd name="T0" fmla="*/ 19 w 76"/>
                <a:gd name="T1" fmla="*/ 6 h 70"/>
                <a:gd name="T2" fmla="*/ 10 w 76"/>
                <a:gd name="T3" fmla="*/ 18 h 70"/>
                <a:gd name="T4" fmla="*/ 0 w 76"/>
                <a:gd name="T5" fmla="*/ 0 h 70"/>
                <a:gd name="T6" fmla="*/ 19 w 76"/>
                <a:gd name="T7" fmla="*/ 6 h 70"/>
                <a:gd name="T8" fmla="*/ 0 60000 65536"/>
                <a:gd name="T9" fmla="*/ 0 60000 65536"/>
                <a:gd name="T10" fmla="*/ 0 60000 65536"/>
                <a:gd name="T11" fmla="*/ 0 60000 65536"/>
                <a:gd name="T12" fmla="*/ 0 w 76"/>
                <a:gd name="T13" fmla="*/ 0 h 70"/>
                <a:gd name="T14" fmla="*/ 76 w 76"/>
                <a:gd name="T15" fmla="*/ 70 h 70"/>
              </a:gdLst>
              <a:ahLst/>
              <a:cxnLst>
                <a:cxn ang="T8">
                  <a:pos x="T0" y="T1"/>
                </a:cxn>
                <a:cxn ang="T9">
                  <a:pos x="T2" y="T3"/>
                </a:cxn>
                <a:cxn ang="T10">
                  <a:pos x="T4" y="T5"/>
                </a:cxn>
                <a:cxn ang="T11">
                  <a:pos x="T6" y="T7"/>
                </a:cxn>
              </a:cxnLst>
              <a:rect l="T12" t="T13" r="T14" b="T15"/>
              <a:pathLst>
                <a:path w="76" h="70">
                  <a:moveTo>
                    <a:pt x="76" y="24"/>
                  </a:moveTo>
                  <a:lnTo>
                    <a:pt x="41" y="70"/>
                  </a:lnTo>
                  <a:lnTo>
                    <a:pt x="0" y="0"/>
                  </a:lnTo>
                  <a:lnTo>
                    <a:pt x="7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5" name="Freeform 30">
              <a:extLst>
                <a:ext uri="{FF2B5EF4-FFF2-40B4-BE49-F238E27FC236}">
                  <a16:creationId xmlns:a16="http://schemas.microsoft.com/office/drawing/2014/main" id="{281E694C-36FF-6115-A1BE-C3E4D8CA866E}"/>
                </a:ext>
              </a:extLst>
            </p:cNvPr>
            <p:cNvSpPr>
              <a:spLocks/>
            </p:cNvSpPr>
            <p:nvPr/>
          </p:nvSpPr>
          <p:spPr bwMode="auto">
            <a:xfrm>
              <a:off x="2214" y="390"/>
              <a:ext cx="107" cy="195"/>
            </a:xfrm>
            <a:custGeom>
              <a:avLst/>
              <a:gdLst>
                <a:gd name="T0" fmla="*/ 13 w 428"/>
                <a:gd name="T1" fmla="*/ 195 h 781"/>
                <a:gd name="T2" fmla="*/ 61 w 428"/>
                <a:gd name="T3" fmla="*/ 163 h 781"/>
                <a:gd name="T4" fmla="*/ 82 w 428"/>
                <a:gd name="T5" fmla="*/ 123 h 781"/>
                <a:gd name="T6" fmla="*/ 107 w 428"/>
                <a:gd name="T7" fmla="*/ 69 h 781"/>
                <a:gd name="T8" fmla="*/ 92 w 428"/>
                <a:gd name="T9" fmla="*/ 22 h 781"/>
                <a:gd name="T10" fmla="*/ 59 w 428"/>
                <a:gd name="T11" fmla="*/ 0 h 781"/>
                <a:gd name="T12" fmla="*/ 26 w 428"/>
                <a:gd name="T13" fmla="*/ 0 h 781"/>
                <a:gd name="T14" fmla="*/ 0 w 428"/>
                <a:gd name="T15" fmla="*/ 9 h 781"/>
                <a:gd name="T16" fmla="*/ 61 w 428"/>
                <a:gd name="T17" fmla="*/ 30 h 781"/>
                <a:gd name="T18" fmla="*/ 77 w 428"/>
                <a:gd name="T19" fmla="*/ 53 h 781"/>
                <a:gd name="T20" fmla="*/ 77 w 428"/>
                <a:gd name="T21" fmla="*/ 90 h 781"/>
                <a:gd name="T22" fmla="*/ 56 w 428"/>
                <a:gd name="T23" fmla="*/ 141 h 781"/>
                <a:gd name="T24" fmla="*/ 13 w 428"/>
                <a:gd name="T25" fmla="*/ 195 h 7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8"/>
                <a:gd name="T40" fmla="*/ 0 h 781"/>
                <a:gd name="T41" fmla="*/ 428 w 428"/>
                <a:gd name="T42" fmla="*/ 781 h 78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8" h="781">
                  <a:moveTo>
                    <a:pt x="53" y="781"/>
                  </a:moveTo>
                  <a:lnTo>
                    <a:pt x="242" y="653"/>
                  </a:lnTo>
                  <a:lnTo>
                    <a:pt x="329" y="491"/>
                  </a:lnTo>
                  <a:lnTo>
                    <a:pt x="428" y="277"/>
                  </a:lnTo>
                  <a:lnTo>
                    <a:pt x="368" y="87"/>
                  </a:lnTo>
                  <a:lnTo>
                    <a:pt x="235" y="0"/>
                  </a:lnTo>
                  <a:lnTo>
                    <a:pt x="102" y="0"/>
                  </a:lnTo>
                  <a:lnTo>
                    <a:pt x="0" y="36"/>
                  </a:lnTo>
                  <a:lnTo>
                    <a:pt x="242" y="120"/>
                  </a:lnTo>
                  <a:lnTo>
                    <a:pt x="308" y="213"/>
                  </a:lnTo>
                  <a:lnTo>
                    <a:pt x="308" y="362"/>
                  </a:lnTo>
                  <a:lnTo>
                    <a:pt x="225" y="564"/>
                  </a:lnTo>
                  <a:lnTo>
                    <a:pt x="53" y="7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6" name="Freeform 31">
              <a:extLst>
                <a:ext uri="{FF2B5EF4-FFF2-40B4-BE49-F238E27FC236}">
                  <a16:creationId xmlns:a16="http://schemas.microsoft.com/office/drawing/2014/main" id="{831372CB-9F1B-5729-9FE6-89E021B1941B}"/>
                </a:ext>
              </a:extLst>
            </p:cNvPr>
            <p:cNvSpPr>
              <a:spLocks/>
            </p:cNvSpPr>
            <p:nvPr/>
          </p:nvSpPr>
          <p:spPr bwMode="auto">
            <a:xfrm>
              <a:off x="2074" y="200"/>
              <a:ext cx="113" cy="243"/>
            </a:xfrm>
            <a:custGeom>
              <a:avLst/>
              <a:gdLst>
                <a:gd name="T0" fmla="*/ 10 w 449"/>
                <a:gd name="T1" fmla="*/ 243 h 971"/>
                <a:gd name="T2" fmla="*/ 0 w 449"/>
                <a:gd name="T3" fmla="*/ 211 h 971"/>
                <a:gd name="T4" fmla="*/ 23 w 449"/>
                <a:gd name="T5" fmla="*/ 163 h 971"/>
                <a:gd name="T6" fmla="*/ 68 w 449"/>
                <a:gd name="T7" fmla="*/ 106 h 971"/>
                <a:gd name="T8" fmla="*/ 86 w 449"/>
                <a:gd name="T9" fmla="*/ 46 h 971"/>
                <a:gd name="T10" fmla="*/ 95 w 449"/>
                <a:gd name="T11" fmla="*/ 0 h 971"/>
                <a:gd name="T12" fmla="*/ 113 w 449"/>
                <a:gd name="T13" fmla="*/ 33 h 971"/>
                <a:gd name="T14" fmla="*/ 104 w 449"/>
                <a:gd name="T15" fmla="*/ 93 h 971"/>
                <a:gd name="T16" fmla="*/ 78 w 449"/>
                <a:gd name="T17" fmla="*/ 137 h 971"/>
                <a:gd name="T18" fmla="*/ 37 w 449"/>
                <a:gd name="T19" fmla="*/ 183 h 971"/>
                <a:gd name="T20" fmla="*/ 20 w 449"/>
                <a:gd name="T21" fmla="*/ 216 h 971"/>
                <a:gd name="T22" fmla="*/ 10 w 449"/>
                <a:gd name="T23" fmla="*/ 243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49"/>
                <a:gd name="T37" fmla="*/ 0 h 971"/>
                <a:gd name="T38" fmla="*/ 449 w 449"/>
                <a:gd name="T39" fmla="*/ 971 h 9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49" h="971">
                  <a:moveTo>
                    <a:pt x="41" y="971"/>
                  </a:moveTo>
                  <a:lnTo>
                    <a:pt x="0" y="845"/>
                  </a:lnTo>
                  <a:lnTo>
                    <a:pt x="90" y="652"/>
                  </a:lnTo>
                  <a:lnTo>
                    <a:pt x="269" y="423"/>
                  </a:lnTo>
                  <a:lnTo>
                    <a:pt x="342" y="182"/>
                  </a:lnTo>
                  <a:lnTo>
                    <a:pt x="376" y="0"/>
                  </a:lnTo>
                  <a:lnTo>
                    <a:pt x="449" y="132"/>
                  </a:lnTo>
                  <a:lnTo>
                    <a:pt x="415" y="370"/>
                  </a:lnTo>
                  <a:lnTo>
                    <a:pt x="308" y="549"/>
                  </a:lnTo>
                  <a:lnTo>
                    <a:pt x="148" y="731"/>
                  </a:lnTo>
                  <a:lnTo>
                    <a:pt x="78" y="865"/>
                  </a:lnTo>
                  <a:lnTo>
                    <a:pt x="41" y="9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7" name="Freeform 32">
              <a:extLst>
                <a:ext uri="{FF2B5EF4-FFF2-40B4-BE49-F238E27FC236}">
                  <a16:creationId xmlns:a16="http://schemas.microsoft.com/office/drawing/2014/main" id="{B38519BF-AAB3-96C7-1D7F-17D38B8D534C}"/>
                </a:ext>
              </a:extLst>
            </p:cNvPr>
            <p:cNvSpPr>
              <a:spLocks/>
            </p:cNvSpPr>
            <p:nvPr/>
          </p:nvSpPr>
          <p:spPr bwMode="auto">
            <a:xfrm>
              <a:off x="2245" y="303"/>
              <a:ext cx="202" cy="87"/>
            </a:xfrm>
            <a:custGeom>
              <a:avLst/>
              <a:gdLst>
                <a:gd name="T0" fmla="*/ 0 w 806"/>
                <a:gd name="T1" fmla="*/ 13 h 349"/>
                <a:gd name="T2" fmla="*/ 93 w 806"/>
                <a:gd name="T3" fmla="*/ 24 h 349"/>
                <a:gd name="T4" fmla="*/ 152 w 806"/>
                <a:gd name="T5" fmla="*/ 57 h 349"/>
                <a:gd name="T6" fmla="*/ 202 w 806"/>
                <a:gd name="T7" fmla="*/ 87 h 349"/>
                <a:gd name="T8" fmla="*/ 156 w 806"/>
                <a:gd name="T9" fmla="*/ 30 h 349"/>
                <a:gd name="T10" fmla="*/ 84 w 806"/>
                <a:gd name="T11" fmla="*/ 0 h 349"/>
                <a:gd name="T12" fmla="*/ 12 w 806"/>
                <a:gd name="T13" fmla="*/ 3 h 349"/>
                <a:gd name="T14" fmla="*/ 0 w 806"/>
                <a:gd name="T15" fmla="*/ 13 h 349"/>
                <a:gd name="T16" fmla="*/ 0 60000 65536"/>
                <a:gd name="T17" fmla="*/ 0 60000 65536"/>
                <a:gd name="T18" fmla="*/ 0 60000 65536"/>
                <a:gd name="T19" fmla="*/ 0 60000 65536"/>
                <a:gd name="T20" fmla="*/ 0 60000 65536"/>
                <a:gd name="T21" fmla="*/ 0 60000 65536"/>
                <a:gd name="T22" fmla="*/ 0 60000 65536"/>
                <a:gd name="T23" fmla="*/ 0 60000 65536"/>
                <a:gd name="T24" fmla="*/ 0 w 806"/>
                <a:gd name="T25" fmla="*/ 0 h 349"/>
                <a:gd name="T26" fmla="*/ 806 w 806"/>
                <a:gd name="T27" fmla="*/ 349 h 3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06" h="349">
                  <a:moveTo>
                    <a:pt x="0" y="51"/>
                  </a:moveTo>
                  <a:lnTo>
                    <a:pt x="371" y="96"/>
                  </a:lnTo>
                  <a:lnTo>
                    <a:pt x="606" y="228"/>
                  </a:lnTo>
                  <a:lnTo>
                    <a:pt x="806" y="349"/>
                  </a:lnTo>
                  <a:lnTo>
                    <a:pt x="623" y="122"/>
                  </a:lnTo>
                  <a:lnTo>
                    <a:pt x="335" y="0"/>
                  </a:lnTo>
                  <a:lnTo>
                    <a:pt x="46" y="14"/>
                  </a:lnTo>
                  <a:lnTo>
                    <a:pt x="0" y="5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8" name="Freeform 33">
              <a:extLst>
                <a:ext uri="{FF2B5EF4-FFF2-40B4-BE49-F238E27FC236}">
                  <a16:creationId xmlns:a16="http://schemas.microsoft.com/office/drawing/2014/main" id="{51818069-C270-5542-68ED-DAD792C0B1D8}"/>
                </a:ext>
              </a:extLst>
            </p:cNvPr>
            <p:cNvSpPr>
              <a:spLocks/>
            </p:cNvSpPr>
            <p:nvPr/>
          </p:nvSpPr>
          <p:spPr bwMode="auto">
            <a:xfrm>
              <a:off x="2263" y="227"/>
              <a:ext cx="94" cy="39"/>
            </a:xfrm>
            <a:custGeom>
              <a:avLst/>
              <a:gdLst>
                <a:gd name="T0" fmla="*/ 0 w 378"/>
                <a:gd name="T1" fmla="*/ 6 h 157"/>
                <a:gd name="T2" fmla="*/ 45 w 378"/>
                <a:gd name="T3" fmla="*/ 13 h 157"/>
                <a:gd name="T4" fmla="*/ 73 w 378"/>
                <a:gd name="T5" fmla="*/ 27 h 157"/>
                <a:gd name="T6" fmla="*/ 94 w 378"/>
                <a:gd name="T7" fmla="*/ 39 h 157"/>
                <a:gd name="T8" fmla="*/ 58 w 378"/>
                <a:gd name="T9" fmla="*/ 4 h 157"/>
                <a:gd name="T10" fmla="*/ 21 w 378"/>
                <a:gd name="T11" fmla="*/ 0 h 157"/>
                <a:gd name="T12" fmla="*/ 0 w 378"/>
                <a:gd name="T13" fmla="*/ 6 h 157"/>
                <a:gd name="T14" fmla="*/ 0 60000 65536"/>
                <a:gd name="T15" fmla="*/ 0 60000 65536"/>
                <a:gd name="T16" fmla="*/ 0 60000 65536"/>
                <a:gd name="T17" fmla="*/ 0 60000 65536"/>
                <a:gd name="T18" fmla="*/ 0 60000 65536"/>
                <a:gd name="T19" fmla="*/ 0 60000 65536"/>
                <a:gd name="T20" fmla="*/ 0 60000 65536"/>
                <a:gd name="T21" fmla="*/ 0 w 378"/>
                <a:gd name="T22" fmla="*/ 0 h 157"/>
                <a:gd name="T23" fmla="*/ 378 w 378"/>
                <a:gd name="T24" fmla="*/ 157 h 1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8" h="157">
                  <a:moveTo>
                    <a:pt x="0" y="25"/>
                  </a:moveTo>
                  <a:lnTo>
                    <a:pt x="181" y="51"/>
                  </a:lnTo>
                  <a:lnTo>
                    <a:pt x="293" y="109"/>
                  </a:lnTo>
                  <a:lnTo>
                    <a:pt x="378" y="157"/>
                  </a:lnTo>
                  <a:lnTo>
                    <a:pt x="232" y="15"/>
                  </a:lnTo>
                  <a:lnTo>
                    <a:pt x="85" y="0"/>
                  </a:lnTo>
                  <a:lnTo>
                    <a:pt x="0"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89" name="Freeform 34">
              <a:extLst>
                <a:ext uri="{FF2B5EF4-FFF2-40B4-BE49-F238E27FC236}">
                  <a16:creationId xmlns:a16="http://schemas.microsoft.com/office/drawing/2014/main" id="{1993357C-B1BE-4900-0F51-1BBC9C030E2A}"/>
                </a:ext>
              </a:extLst>
            </p:cNvPr>
            <p:cNvSpPr>
              <a:spLocks/>
            </p:cNvSpPr>
            <p:nvPr/>
          </p:nvSpPr>
          <p:spPr bwMode="auto">
            <a:xfrm>
              <a:off x="2417" y="285"/>
              <a:ext cx="57" cy="51"/>
            </a:xfrm>
            <a:custGeom>
              <a:avLst/>
              <a:gdLst>
                <a:gd name="T0" fmla="*/ 0 w 228"/>
                <a:gd name="T1" fmla="*/ 8 h 205"/>
                <a:gd name="T2" fmla="*/ 33 w 228"/>
                <a:gd name="T3" fmla="*/ 17 h 205"/>
                <a:gd name="T4" fmla="*/ 57 w 228"/>
                <a:gd name="T5" fmla="*/ 51 h 205"/>
                <a:gd name="T6" fmla="*/ 52 w 228"/>
                <a:gd name="T7" fmla="*/ 23 h 205"/>
                <a:gd name="T8" fmla="*/ 28 w 228"/>
                <a:gd name="T9" fmla="*/ 0 h 205"/>
                <a:gd name="T10" fmla="*/ 0 w 228"/>
                <a:gd name="T11" fmla="*/ 8 h 205"/>
                <a:gd name="T12" fmla="*/ 0 60000 65536"/>
                <a:gd name="T13" fmla="*/ 0 60000 65536"/>
                <a:gd name="T14" fmla="*/ 0 60000 65536"/>
                <a:gd name="T15" fmla="*/ 0 60000 65536"/>
                <a:gd name="T16" fmla="*/ 0 60000 65536"/>
                <a:gd name="T17" fmla="*/ 0 60000 65536"/>
                <a:gd name="T18" fmla="*/ 0 w 228"/>
                <a:gd name="T19" fmla="*/ 0 h 205"/>
                <a:gd name="T20" fmla="*/ 228 w 228"/>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228" h="205">
                  <a:moveTo>
                    <a:pt x="0" y="31"/>
                  </a:moveTo>
                  <a:lnTo>
                    <a:pt x="131" y="70"/>
                  </a:lnTo>
                  <a:lnTo>
                    <a:pt x="228" y="205"/>
                  </a:lnTo>
                  <a:lnTo>
                    <a:pt x="209" y="91"/>
                  </a:lnTo>
                  <a:lnTo>
                    <a:pt x="112" y="0"/>
                  </a:lnTo>
                  <a:lnTo>
                    <a:pt x="0"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0" name="Freeform 35">
              <a:extLst>
                <a:ext uri="{FF2B5EF4-FFF2-40B4-BE49-F238E27FC236}">
                  <a16:creationId xmlns:a16="http://schemas.microsoft.com/office/drawing/2014/main" id="{5995031D-A296-A561-25D8-8877FC009598}"/>
                </a:ext>
              </a:extLst>
            </p:cNvPr>
            <p:cNvSpPr>
              <a:spLocks/>
            </p:cNvSpPr>
            <p:nvPr/>
          </p:nvSpPr>
          <p:spPr bwMode="auto">
            <a:xfrm>
              <a:off x="2493" y="390"/>
              <a:ext cx="136" cy="333"/>
            </a:xfrm>
            <a:custGeom>
              <a:avLst/>
              <a:gdLst>
                <a:gd name="T0" fmla="*/ 18 w 542"/>
                <a:gd name="T1" fmla="*/ 0 h 1333"/>
                <a:gd name="T2" fmla="*/ 57 w 542"/>
                <a:gd name="T3" fmla="*/ 47 h 1333"/>
                <a:gd name="T4" fmla="*/ 50 w 542"/>
                <a:gd name="T5" fmla="*/ 60 h 1333"/>
                <a:gd name="T6" fmla="*/ 75 w 542"/>
                <a:gd name="T7" fmla="*/ 84 h 1333"/>
                <a:gd name="T8" fmla="*/ 94 w 542"/>
                <a:gd name="T9" fmla="*/ 126 h 1333"/>
                <a:gd name="T10" fmla="*/ 106 w 542"/>
                <a:gd name="T11" fmla="*/ 175 h 1333"/>
                <a:gd name="T12" fmla="*/ 100 w 542"/>
                <a:gd name="T13" fmla="*/ 204 h 1333"/>
                <a:gd name="T14" fmla="*/ 108 w 542"/>
                <a:gd name="T15" fmla="*/ 225 h 1333"/>
                <a:gd name="T16" fmla="*/ 81 w 542"/>
                <a:gd name="T17" fmla="*/ 249 h 1333"/>
                <a:gd name="T18" fmla="*/ 69 w 542"/>
                <a:gd name="T19" fmla="*/ 288 h 1333"/>
                <a:gd name="T20" fmla="*/ 44 w 542"/>
                <a:gd name="T21" fmla="*/ 310 h 1333"/>
                <a:gd name="T22" fmla="*/ 0 w 542"/>
                <a:gd name="T23" fmla="*/ 333 h 1333"/>
                <a:gd name="T24" fmla="*/ 69 w 542"/>
                <a:gd name="T25" fmla="*/ 316 h 1333"/>
                <a:gd name="T26" fmla="*/ 111 w 542"/>
                <a:gd name="T27" fmla="*/ 270 h 1333"/>
                <a:gd name="T28" fmla="*/ 136 w 542"/>
                <a:gd name="T29" fmla="*/ 199 h 1333"/>
                <a:gd name="T30" fmla="*/ 124 w 542"/>
                <a:gd name="T31" fmla="*/ 129 h 1333"/>
                <a:gd name="T32" fmla="*/ 94 w 542"/>
                <a:gd name="T33" fmla="*/ 69 h 1333"/>
                <a:gd name="T34" fmla="*/ 57 w 542"/>
                <a:gd name="T35" fmla="*/ 30 h 1333"/>
                <a:gd name="T36" fmla="*/ 18 w 542"/>
                <a:gd name="T37" fmla="*/ 0 h 133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2"/>
                <a:gd name="T58" fmla="*/ 0 h 1333"/>
                <a:gd name="T59" fmla="*/ 542 w 542"/>
                <a:gd name="T60" fmla="*/ 1333 h 133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2" h="1333">
                  <a:moveTo>
                    <a:pt x="73" y="0"/>
                  </a:moveTo>
                  <a:lnTo>
                    <a:pt x="228" y="188"/>
                  </a:lnTo>
                  <a:lnTo>
                    <a:pt x="201" y="241"/>
                  </a:lnTo>
                  <a:lnTo>
                    <a:pt x="298" y="335"/>
                  </a:lnTo>
                  <a:lnTo>
                    <a:pt x="374" y="506"/>
                  </a:lnTo>
                  <a:lnTo>
                    <a:pt x="422" y="699"/>
                  </a:lnTo>
                  <a:lnTo>
                    <a:pt x="397" y="815"/>
                  </a:lnTo>
                  <a:lnTo>
                    <a:pt x="432" y="899"/>
                  </a:lnTo>
                  <a:lnTo>
                    <a:pt x="323" y="997"/>
                  </a:lnTo>
                  <a:lnTo>
                    <a:pt x="274" y="1152"/>
                  </a:lnTo>
                  <a:lnTo>
                    <a:pt x="175" y="1239"/>
                  </a:lnTo>
                  <a:lnTo>
                    <a:pt x="0" y="1333"/>
                  </a:lnTo>
                  <a:lnTo>
                    <a:pt x="274" y="1265"/>
                  </a:lnTo>
                  <a:lnTo>
                    <a:pt x="443" y="1080"/>
                  </a:lnTo>
                  <a:lnTo>
                    <a:pt x="542" y="795"/>
                  </a:lnTo>
                  <a:lnTo>
                    <a:pt x="494" y="516"/>
                  </a:lnTo>
                  <a:lnTo>
                    <a:pt x="374" y="277"/>
                  </a:lnTo>
                  <a:lnTo>
                    <a:pt x="228" y="120"/>
                  </a:lnTo>
                  <a:lnTo>
                    <a:pt x="7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1" name="Freeform 36">
              <a:extLst>
                <a:ext uri="{FF2B5EF4-FFF2-40B4-BE49-F238E27FC236}">
                  <a16:creationId xmlns:a16="http://schemas.microsoft.com/office/drawing/2014/main" id="{1C7D2935-D7B9-5087-065E-D45839E6AFC6}"/>
                </a:ext>
              </a:extLst>
            </p:cNvPr>
            <p:cNvSpPr>
              <a:spLocks/>
            </p:cNvSpPr>
            <p:nvPr/>
          </p:nvSpPr>
          <p:spPr bwMode="auto">
            <a:xfrm>
              <a:off x="2512" y="673"/>
              <a:ext cx="174" cy="94"/>
            </a:xfrm>
            <a:custGeom>
              <a:avLst/>
              <a:gdLst>
                <a:gd name="T0" fmla="*/ 0 w 695"/>
                <a:gd name="T1" fmla="*/ 74 h 374"/>
                <a:gd name="T2" fmla="*/ 50 w 695"/>
                <a:gd name="T3" fmla="*/ 63 h 374"/>
                <a:gd name="T4" fmla="*/ 96 w 695"/>
                <a:gd name="T5" fmla="*/ 74 h 374"/>
                <a:gd name="T6" fmla="*/ 136 w 695"/>
                <a:gd name="T7" fmla="*/ 63 h 374"/>
                <a:gd name="T8" fmla="*/ 174 w 695"/>
                <a:gd name="T9" fmla="*/ 0 h 374"/>
                <a:gd name="T10" fmla="*/ 147 w 695"/>
                <a:gd name="T11" fmla="*/ 81 h 374"/>
                <a:gd name="T12" fmla="*/ 117 w 695"/>
                <a:gd name="T13" fmla="*/ 94 h 374"/>
                <a:gd name="T14" fmla="*/ 79 w 695"/>
                <a:gd name="T15" fmla="*/ 88 h 374"/>
                <a:gd name="T16" fmla="*/ 45 w 695"/>
                <a:gd name="T17" fmla="*/ 81 h 374"/>
                <a:gd name="T18" fmla="*/ 0 w 695"/>
                <a:gd name="T19" fmla="*/ 74 h 3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5"/>
                <a:gd name="T31" fmla="*/ 0 h 374"/>
                <a:gd name="T32" fmla="*/ 695 w 695"/>
                <a:gd name="T33" fmla="*/ 374 h 3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5" h="374">
                  <a:moveTo>
                    <a:pt x="0" y="296"/>
                  </a:moveTo>
                  <a:lnTo>
                    <a:pt x="201" y="251"/>
                  </a:lnTo>
                  <a:lnTo>
                    <a:pt x="385" y="296"/>
                  </a:lnTo>
                  <a:lnTo>
                    <a:pt x="543" y="251"/>
                  </a:lnTo>
                  <a:lnTo>
                    <a:pt x="695" y="0"/>
                  </a:lnTo>
                  <a:lnTo>
                    <a:pt x="586" y="323"/>
                  </a:lnTo>
                  <a:lnTo>
                    <a:pt x="469" y="374"/>
                  </a:lnTo>
                  <a:lnTo>
                    <a:pt x="314" y="349"/>
                  </a:lnTo>
                  <a:lnTo>
                    <a:pt x="179" y="323"/>
                  </a:lnTo>
                  <a:lnTo>
                    <a:pt x="0" y="2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2" name="Freeform 37">
              <a:extLst>
                <a:ext uri="{FF2B5EF4-FFF2-40B4-BE49-F238E27FC236}">
                  <a16:creationId xmlns:a16="http://schemas.microsoft.com/office/drawing/2014/main" id="{B616E819-0F69-D757-48F3-26B018859843}"/>
                </a:ext>
              </a:extLst>
            </p:cNvPr>
            <p:cNvSpPr>
              <a:spLocks/>
            </p:cNvSpPr>
            <p:nvPr/>
          </p:nvSpPr>
          <p:spPr bwMode="auto">
            <a:xfrm>
              <a:off x="2378" y="738"/>
              <a:ext cx="67" cy="29"/>
            </a:xfrm>
            <a:custGeom>
              <a:avLst/>
              <a:gdLst>
                <a:gd name="T0" fmla="*/ 67 w 269"/>
                <a:gd name="T1" fmla="*/ 0 h 114"/>
                <a:gd name="T2" fmla="*/ 42 w 269"/>
                <a:gd name="T3" fmla="*/ 13 h 114"/>
                <a:gd name="T4" fmla="*/ 0 w 269"/>
                <a:gd name="T5" fmla="*/ 18 h 114"/>
                <a:gd name="T6" fmla="*/ 42 w 269"/>
                <a:gd name="T7" fmla="*/ 29 h 114"/>
                <a:gd name="T8" fmla="*/ 67 w 269"/>
                <a:gd name="T9" fmla="*/ 0 h 114"/>
                <a:gd name="T10" fmla="*/ 0 60000 65536"/>
                <a:gd name="T11" fmla="*/ 0 60000 65536"/>
                <a:gd name="T12" fmla="*/ 0 60000 65536"/>
                <a:gd name="T13" fmla="*/ 0 60000 65536"/>
                <a:gd name="T14" fmla="*/ 0 60000 65536"/>
                <a:gd name="T15" fmla="*/ 0 w 269"/>
                <a:gd name="T16" fmla="*/ 0 h 114"/>
                <a:gd name="T17" fmla="*/ 269 w 269"/>
                <a:gd name="T18" fmla="*/ 114 h 114"/>
              </a:gdLst>
              <a:ahLst/>
              <a:cxnLst>
                <a:cxn ang="T10">
                  <a:pos x="T0" y="T1"/>
                </a:cxn>
                <a:cxn ang="T11">
                  <a:pos x="T2" y="T3"/>
                </a:cxn>
                <a:cxn ang="T12">
                  <a:pos x="T4" y="T5"/>
                </a:cxn>
                <a:cxn ang="T13">
                  <a:pos x="T6" y="T7"/>
                </a:cxn>
                <a:cxn ang="T14">
                  <a:pos x="T8" y="T9"/>
                </a:cxn>
              </a:cxnLst>
              <a:rect l="T15" t="T16" r="T17" b="T18"/>
              <a:pathLst>
                <a:path w="269" h="114">
                  <a:moveTo>
                    <a:pt x="269" y="0"/>
                  </a:moveTo>
                  <a:lnTo>
                    <a:pt x="170" y="53"/>
                  </a:lnTo>
                  <a:lnTo>
                    <a:pt x="0" y="72"/>
                  </a:lnTo>
                  <a:lnTo>
                    <a:pt x="170" y="114"/>
                  </a:lnTo>
                  <a:lnTo>
                    <a:pt x="26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3" name="Freeform 38">
              <a:extLst>
                <a:ext uri="{FF2B5EF4-FFF2-40B4-BE49-F238E27FC236}">
                  <a16:creationId xmlns:a16="http://schemas.microsoft.com/office/drawing/2014/main" id="{26D77BC1-1D21-309C-B048-209E21FD94D4}"/>
                </a:ext>
              </a:extLst>
            </p:cNvPr>
            <p:cNvSpPr>
              <a:spLocks/>
            </p:cNvSpPr>
            <p:nvPr/>
          </p:nvSpPr>
          <p:spPr bwMode="auto">
            <a:xfrm>
              <a:off x="2123" y="817"/>
              <a:ext cx="548" cy="216"/>
            </a:xfrm>
            <a:custGeom>
              <a:avLst/>
              <a:gdLst>
                <a:gd name="T0" fmla="*/ 430 w 2190"/>
                <a:gd name="T1" fmla="*/ 27 h 863"/>
                <a:gd name="T2" fmla="*/ 521 w 2190"/>
                <a:gd name="T3" fmla="*/ 41 h 863"/>
                <a:gd name="T4" fmla="*/ 503 w 2190"/>
                <a:gd name="T5" fmla="*/ 90 h 863"/>
                <a:gd name="T6" fmla="*/ 454 w 2190"/>
                <a:gd name="T7" fmla="*/ 129 h 863"/>
                <a:gd name="T8" fmla="*/ 390 w 2190"/>
                <a:gd name="T9" fmla="*/ 165 h 863"/>
                <a:gd name="T10" fmla="*/ 309 w 2190"/>
                <a:gd name="T11" fmla="*/ 182 h 863"/>
                <a:gd name="T12" fmla="*/ 236 w 2190"/>
                <a:gd name="T13" fmla="*/ 195 h 863"/>
                <a:gd name="T14" fmla="*/ 263 w 2190"/>
                <a:gd name="T15" fmla="*/ 172 h 863"/>
                <a:gd name="T16" fmla="*/ 346 w 2190"/>
                <a:gd name="T17" fmla="*/ 135 h 863"/>
                <a:gd name="T18" fmla="*/ 403 w 2190"/>
                <a:gd name="T19" fmla="*/ 93 h 863"/>
                <a:gd name="T20" fmla="*/ 327 w 2190"/>
                <a:gd name="T21" fmla="*/ 129 h 863"/>
                <a:gd name="T22" fmla="*/ 245 w 2190"/>
                <a:gd name="T23" fmla="*/ 156 h 863"/>
                <a:gd name="T24" fmla="*/ 167 w 2190"/>
                <a:gd name="T25" fmla="*/ 182 h 863"/>
                <a:gd name="T26" fmla="*/ 134 w 2190"/>
                <a:gd name="T27" fmla="*/ 180 h 863"/>
                <a:gd name="T28" fmla="*/ 300 w 2190"/>
                <a:gd name="T29" fmla="*/ 123 h 863"/>
                <a:gd name="T30" fmla="*/ 92 w 2190"/>
                <a:gd name="T31" fmla="*/ 180 h 863"/>
                <a:gd name="T32" fmla="*/ 254 w 2190"/>
                <a:gd name="T33" fmla="*/ 120 h 863"/>
                <a:gd name="T34" fmla="*/ 92 w 2190"/>
                <a:gd name="T35" fmla="*/ 158 h 863"/>
                <a:gd name="T36" fmla="*/ 258 w 2190"/>
                <a:gd name="T37" fmla="*/ 112 h 863"/>
                <a:gd name="T38" fmla="*/ 43 w 2190"/>
                <a:gd name="T39" fmla="*/ 123 h 863"/>
                <a:gd name="T40" fmla="*/ 15 w 2190"/>
                <a:gd name="T41" fmla="*/ 158 h 863"/>
                <a:gd name="T42" fmla="*/ 0 w 2190"/>
                <a:gd name="T43" fmla="*/ 172 h 863"/>
                <a:gd name="T44" fmla="*/ 45 w 2190"/>
                <a:gd name="T45" fmla="*/ 202 h 863"/>
                <a:gd name="T46" fmla="*/ 151 w 2190"/>
                <a:gd name="T47" fmla="*/ 216 h 863"/>
                <a:gd name="T48" fmla="*/ 270 w 2190"/>
                <a:gd name="T49" fmla="*/ 216 h 863"/>
                <a:gd name="T50" fmla="*/ 361 w 2190"/>
                <a:gd name="T51" fmla="*/ 202 h 863"/>
                <a:gd name="T52" fmla="*/ 433 w 2190"/>
                <a:gd name="T53" fmla="*/ 172 h 863"/>
                <a:gd name="T54" fmla="*/ 470 w 2190"/>
                <a:gd name="T55" fmla="*/ 146 h 863"/>
                <a:gd name="T56" fmla="*/ 508 w 2190"/>
                <a:gd name="T57" fmla="*/ 108 h 863"/>
                <a:gd name="T58" fmla="*/ 535 w 2190"/>
                <a:gd name="T59" fmla="*/ 57 h 863"/>
                <a:gd name="T60" fmla="*/ 548 w 2190"/>
                <a:gd name="T61" fmla="*/ 14 h 863"/>
                <a:gd name="T62" fmla="*/ 515 w 2190"/>
                <a:gd name="T63" fmla="*/ 0 h 863"/>
                <a:gd name="T64" fmla="*/ 430 w 2190"/>
                <a:gd name="T65" fmla="*/ 27 h 8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90"/>
                <a:gd name="T100" fmla="*/ 0 h 863"/>
                <a:gd name="T101" fmla="*/ 2190 w 2190"/>
                <a:gd name="T102" fmla="*/ 863 h 86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90" h="863">
                  <a:moveTo>
                    <a:pt x="1720" y="106"/>
                  </a:moveTo>
                  <a:lnTo>
                    <a:pt x="2083" y="163"/>
                  </a:lnTo>
                  <a:lnTo>
                    <a:pt x="2009" y="359"/>
                  </a:lnTo>
                  <a:lnTo>
                    <a:pt x="1814" y="516"/>
                  </a:lnTo>
                  <a:lnTo>
                    <a:pt x="1559" y="660"/>
                  </a:lnTo>
                  <a:lnTo>
                    <a:pt x="1235" y="729"/>
                  </a:lnTo>
                  <a:lnTo>
                    <a:pt x="944" y="780"/>
                  </a:lnTo>
                  <a:lnTo>
                    <a:pt x="1053" y="686"/>
                  </a:lnTo>
                  <a:lnTo>
                    <a:pt x="1383" y="539"/>
                  </a:lnTo>
                  <a:lnTo>
                    <a:pt x="1610" y="373"/>
                  </a:lnTo>
                  <a:lnTo>
                    <a:pt x="1305" y="516"/>
                  </a:lnTo>
                  <a:lnTo>
                    <a:pt x="981" y="625"/>
                  </a:lnTo>
                  <a:lnTo>
                    <a:pt x="668" y="729"/>
                  </a:lnTo>
                  <a:lnTo>
                    <a:pt x="534" y="721"/>
                  </a:lnTo>
                  <a:lnTo>
                    <a:pt x="1198" y="491"/>
                  </a:lnTo>
                  <a:lnTo>
                    <a:pt x="366" y="721"/>
                  </a:lnTo>
                  <a:lnTo>
                    <a:pt x="1017" y="479"/>
                  </a:lnTo>
                  <a:lnTo>
                    <a:pt x="366" y="633"/>
                  </a:lnTo>
                  <a:lnTo>
                    <a:pt x="1032" y="448"/>
                  </a:lnTo>
                  <a:lnTo>
                    <a:pt x="170" y="491"/>
                  </a:lnTo>
                  <a:lnTo>
                    <a:pt x="58" y="633"/>
                  </a:lnTo>
                  <a:lnTo>
                    <a:pt x="0" y="686"/>
                  </a:lnTo>
                  <a:lnTo>
                    <a:pt x="180" y="807"/>
                  </a:lnTo>
                  <a:lnTo>
                    <a:pt x="602" y="863"/>
                  </a:lnTo>
                  <a:lnTo>
                    <a:pt x="1078" y="863"/>
                  </a:lnTo>
                  <a:lnTo>
                    <a:pt x="1444" y="807"/>
                  </a:lnTo>
                  <a:lnTo>
                    <a:pt x="1732" y="686"/>
                  </a:lnTo>
                  <a:lnTo>
                    <a:pt x="1877" y="585"/>
                  </a:lnTo>
                  <a:lnTo>
                    <a:pt x="2032" y="431"/>
                  </a:lnTo>
                  <a:lnTo>
                    <a:pt x="2139" y="226"/>
                  </a:lnTo>
                  <a:lnTo>
                    <a:pt x="2190" y="56"/>
                  </a:lnTo>
                  <a:lnTo>
                    <a:pt x="2060" y="0"/>
                  </a:lnTo>
                  <a:lnTo>
                    <a:pt x="1720" y="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4" name="Freeform 39">
              <a:extLst>
                <a:ext uri="{FF2B5EF4-FFF2-40B4-BE49-F238E27FC236}">
                  <a16:creationId xmlns:a16="http://schemas.microsoft.com/office/drawing/2014/main" id="{269982C5-D70D-D283-46EF-A79881273226}"/>
                </a:ext>
              </a:extLst>
            </p:cNvPr>
            <p:cNvSpPr>
              <a:spLocks/>
            </p:cNvSpPr>
            <p:nvPr/>
          </p:nvSpPr>
          <p:spPr bwMode="auto">
            <a:xfrm>
              <a:off x="2079" y="865"/>
              <a:ext cx="579" cy="280"/>
            </a:xfrm>
            <a:custGeom>
              <a:avLst/>
              <a:gdLst>
                <a:gd name="T0" fmla="*/ 579 w 2318"/>
                <a:gd name="T1" fmla="*/ 0 h 1121"/>
                <a:gd name="T2" fmla="*/ 562 w 2318"/>
                <a:gd name="T3" fmla="*/ 72 h 1121"/>
                <a:gd name="T4" fmla="*/ 529 w 2318"/>
                <a:gd name="T5" fmla="*/ 139 h 1121"/>
                <a:gd name="T6" fmla="*/ 474 w 2318"/>
                <a:gd name="T7" fmla="*/ 199 h 1121"/>
                <a:gd name="T8" fmla="*/ 410 w 2318"/>
                <a:gd name="T9" fmla="*/ 238 h 1121"/>
                <a:gd name="T10" fmla="*/ 322 w 2318"/>
                <a:gd name="T11" fmla="*/ 271 h 1121"/>
                <a:gd name="T12" fmla="*/ 229 w 2318"/>
                <a:gd name="T13" fmla="*/ 280 h 1121"/>
                <a:gd name="T14" fmla="*/ 154 w 2318"/>
                <a:gd name="T15" fmla="*/ 271 h 1121"/>
                <a:gd name="T16" fmla="*/ 96 w 2318"/>
                <a:gd name="T17" fmla="*/ 249 h 1121"/>
                <a:gd name="T18" fmla="*/ 39 w 2318"/>
                <a:gd name="T19" fmla="*/ 205 h 1121"/>
                <a:gd name="T20" fmla="*/ 11 w 2318"/>
                <a:gd name="T21" fmla="*/ 168 h 1121"/>
                <a:gd name="T22" fmla="*/ 0 w 2318"/>
                <a:gd name="T23" fmla="*/ 139 h 1121"/>
                <a:gd name="T24" fmla="*/ 48 w 2318"/>
                <a:gd name="T25" fmla="*/ 114 h 1121"/>
                <a:gd name="T26" fmla="*/ 123 w 2318"/>
                <a:gd name="T27" fmla="*/ 162 h 1121"/>
                <a:gd name="T28" fmla="*/ 59 w 2318"/>
                <a:gd name="T29" fmla="*/ 160 h 1121"/>
                <a:gd name="T30" fmla="*/ 171 w 2318"/>
                <a:gd name="T31" fmla="*/ 181 h 1121"/>
                <a:gd name="T32" fmla="*/ 73 w 2318"/>
                <a:gd name="T33" fmla="*/ 186 h 1121"/>
                <a:gd name="T34" fmla="*/ 281 w 2318"/>
                <a:gd name="T35" fmla="*/ 196 h 1121"/>
                <a:gd name="T36" fmla="*/ 83 w 2318"/>
                <a:gd name="T37" fmla="*/ 205 h 1121"/>
                <a:gd name="T38" fmla="*/ 318 w 2318"/>
                <a:gd name="T39" fmla="*/ 208 h 1121"/>
                <a:gd name="T40" fmla="*/ 123 w 2318"/>
                <a:gd name="T41" fmla="*/ 226 h 1121"/>
                <a:gd name="T42" fmla="*/ 319 w 2318"/>
                <a:gd name="T43" fmla="*/ 223 h 1121"/>
                <a:gd name="T44" fmla="*/ 199 w 2318"/>
                <a:gd name="T45" fmla="*/ 243 h 1121"/>
                <a:gd name="T46" fmla="*/ 318 w 2318"/>
                <a:gd name="T47" fmla="*/ 243 h 1121"/>
                <a:gd name="T48" fmla="*/ 395 w 2318"/>
                <a:gd name="T49" fmla="*/ 219 h 1121"/>
                <a:gd name="T50" fmla="*/ 456 w 2318"/>
                <a:gd name="T51" fmla="*/ 186 h 1121"/>
                <a:gd name="T52" fmla="*/ 505 w 2318"/>
                <a:gd name="T53" fmla="*/ 139 h 1121"/>
                <a:gd name="T54" fmla="*/ 529 w 2318"/>
                <a:gd name="T55" fmla="*/ 99 h 1121"/>
                <a:gd name="T56" fmla="*/ 544 w 2318"/>
                <a:gd name="T57" fmla="*/ 58 h 1121"/>
                <a:gd name="T58" fmla="*/ 579 w 2318"/>
                <a:gd name="T59" fmla="*/ 0 h 11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18"/>
                <a:gd name="T91" fmla="*/ 0 h 1121"/>
                <a:gd name="T92" fmla="*/ 2318 w 2318"/>
                <a:gd name="T93" fmla="*/ 1121 h 11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18" h="1121">
                  <a:moveTo>
                    <a:pt x="2318" y="0"/>
                  </a:moveTo>
                  <a:lnTo>
                    <a:pt x="2249" y="289"/>
                  </a:lnTo>
                  <a:lnTo>
                    <a:pt x="2117" y="557"/>
                  </a:lnTo>
                  <a:lnTo>
                    <a:pt x="1899" y="797"/>
                  </a:lnTo>
                  <a:lnTo>
                    <a:pt x="1642" y="952"/>
                  </a:lnTo>
                  <a:lnTo>
                    <a:pt x="1290" y="1085"/>
                  </a:lnTo>
                  <a:lnTo>
                    <a:pt x="916" y="1121"/>
                  </a:lnTo>
                  <a:lnTo>
                    <a:pt x="618" y="1085"/>
                  </a:lnTo>
                  <a:lnTo>
                    <a:pt x="386" y="996"/>
                  </a:lnTo>
                  <a:lnTo>
                    <a:pt x="155" y="822"/>
                  </a:lnTo>
                  <a:lnTo>
                    <a:pt x="46" y="673"/>
                  </a:lnTo>
                  <a:lnTo>
                    <a:pt x="0" y="557"/>
                  </a:lnTo>
                  <a:lnTo>
                    <a:pt x="191" y="458"/>
                  </a:lnTo>
                  <a:lnTo>
                    <a:pt x="494" y="648"/>
                  </a:lnTo>
                  <a:lnTo>
                    <a:pt x="237" y="641"/>
                  </a:lnTo>
                  <a:lnTo>
                    <a:pt x="684" y="723"/>
                  </a:lnTo>
                  <a:lnTo>
                    <a:pt x="291" y="744"/>
                  </a:lnTo>
                  <a:lnTo>
                    <a:pt x="1123" y="784"/>
                  </a:lnTo>
                  <a:lnTo>
                    <a:pt x="334" y="822"/>
                  </a:lnTo>
                  <a:lnTo>
                    <a:pt x="1273" y="832"/>
                  </a:lnTo>
                  <a:lnTo>
                    <a:pt x="494" y="903"/>
                  </a:lnTo>
                  <a:lnTo>
                    <a:pt x="1278" y="892"/>
                  </a:lnTo>
                  <a:lnTo>
                    <a:pt x="796" y="971"/>
                  </a:lnTo>
                  <a:lnTo>
                    <a:pt x="1273" y="971"/>
                  </a:lnTo>
                  <a:lnTo>
                    <a:pt x="1581" y="878"/>
                  </a:lnTo>
                  <a:lnTo>
                    <a:pt x="1824" y="744"/>
                  </a:lnTo>
                  <a:lnTo>
                    <a:pt x="2020" y="557"/>
                  </a:lnTo>
                  <a:lnTo>
                    <a:pt x="2117" y="395"/>
                  </a:lnTo>
                  <a:lnTo>
                    <a:pt x="2178" y="231"/>
                  </a:lnTo>
                  <a:lnTo>
                    <a:pt x="23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5" name="Freeform 40">
              <a:extLst>
                <a:ext uri="{FF2B5EF4-FFF2-40B4-BE49-F238E27FC236}">
                  <a16:creationId xmlns:a16="http://schemas.microsoft.com/office/drawing/2014/main" id="{C0908B1A-FCD1-C5D4-1875-6A6646F9CE18}"/>
                </a:ext>
              </a:extLst>
            </p:cNvPr>
            <p:cNvSpPr>
              <a:spLocks/>
            </p:cNvSpPr>
            <p:nvPr/>
          </p:nvSpPr>
          <p:spPr bwMode="auto">
            <a:xfrm>
              <a:off x="2015" y="997"/>
              <a:ext cx="163" cy="340"/>
            </a:xfrm>
            <a:custGeom>
              <a:avLst/>
              <a:gdLst>
                <a:gd name="T0" fmla="*/ 73 w 655"/>
                <a:gd name="T1" fmla="*/ 23 h 1358"/>
                <a:gd name="T2" fmla="*/ 20 w 655"/>
                <a:gd name="T3" fmla="*/ 52 h 1358"/>
                <a:gd name="T4" fmla="*/ 60 w 655"/>
                <a:gd name="T5" fmla="*/ 53 h 1358"/>
                <a:gd name="T6" fmla="*/ 24 w 655"/>
                <a:gd name="T7" fmla="*/ 69 h 1358"/>
                <a:gd name="T8" fmla="*/ 64 w 655"/>
                <a:gd name="T9" fmla="*/ 77 h 1358"/>
                <a:gd name="T10" fmla="*/ 24 w 655"/>
                <a:gd name="T11" fmla="*/ 90 h 1358"/>
                <a:gd name="T12" fmla="*/ 75 w 655"/>
                <a:gd name="T13" fmla="*/ 99 h 1358"/>
                <a:gd name="T14" fmla="*/ 30 w 655"/>
                <a:gd name="T15" fmla="*/ 116 h 1358"/>
                <a:gd name="T16" fmla="*/ 75 w 655"/>
                <a:gd name="T17" fmla="*/ 123 h 1358"/>
                <a:gd name="T18" fmla="*/ 40 w 655"/>
                <a:gd name="T19" fmla="*/ 141 h 1358"/>
                <a:gd name="T20" fmla="*/ 84 w 655"/>
                <a:gd name="T21" fmla="*/ 141 h 1358"/>
                <a:gd name="T22" fmla="*/ 45 w 655"/>
                <a:gd name="T23" fmla="*/ 159 h 1358"/>
                <a:gd name="T24" fmla="*/ 94 w 655"/>
                <a:gd name="T25" fmla="*/ 165 h 1358"/>
                <a:gd name="T26" fmla="*/ 51 w 655"/>
                <a:gd name="T27" fmla="*/ 184 h 1358"/>
                <a:gd name="T28" fmla="*/ 111 w 655"/>
                <a:gd name="T29" fmla="*/ 190 h 1358"/>
                <a:gd name="T30" fmla="*/ 73 w 655"/>
                <a:gd name="T31" fmla="*/ 215 h 1358"/>
                <a:gd name="T32" fmla="*/ 136 w 655"/>
                <a:gd name="T33" fmla="*/ 215 h 1358"/>
                <a:gd name="T34" fmla="*/ 79 w 655"/>
                <a:gd name="T35" fmla="*/ 238 h 1358"/>
                <a:gd name="T36" fmla="*/ 163 w 655"/>
                <a:gd name="T37" fmla="*/ 271 h 1358"/>
                <a:gd name="T38" fmla="*/ 160 w 655"/>
                <a:gd name="T39" fmla="*/ 306 h 1358"/>
                <a:gd name="T40" fmla="*/ 127 w 655"/>
                <a:gd name="T41" fmla="*/ 310 h 1358"/>
                <a:gd name="T42" fmla="*/ 141 w 655"/>
                <a:gd name="T43" fmla="*/ 294 h 1358"/>
                <a:gd name="T44" fmla="*/ 94 w 655"/>
                <a:gd name="T45" fmla="*/ 286 h 1358"/>
                <a:gd name="T46" fmla="*/ 58 w 655"/>
                <a:gd name="T47" fmla="*/ 286 h 1358"/>
                <a:gd name="T48" fmla="*/ 82 w 655"/>
                <a:gd name="T49" fmla="*/ 310 h 1358"/>
                <a:gd name="T50" fmla="*/ 54 w 655"/>
                <a:gd name="T51" fmla="*/ 304 h 1358"/>
                <a:gd name="T52" fmla="*/ 60 w 655"/>
                <a:gd name="T53" fmla="*/ 322 h 1358"/>
                <a:gd name="T54" fmla="*/ 43 w 655"/>
                <a:gd name="T55" fmla="*/ 340 h 1358"/>
                <a:gd name="T56" fmla="*/ 43 w 655"/>
                <a:gd name="T57" fmla="*/ 286 h 1358"/>
                <a:gd name="T58" fmla="*/ 27 w 655"/>
                <a:gd name="T59" fmla="*/ 241 h 1358"/>
                <a:gd name="T60" fmla="*/ 5 w 655"/>
                <a:gd name="T61" fmla="*/ 154 h 1358"/>
                <a:gd name="T62" fmla="*/ 0 w 655"/>
                <a:gd name="T63" fmla="*/ 96 h 1358"/>
                <a:gd name="T64" fmla="*/ 0 w 655"/>
                <a:gd name="T65" fmla="*/ 39 h 1358"/>
                <a:gd name="T66" fmla="*/ 0 w 655"/>
                <a:gd name="T67" fmla="*/ 8 h 1358"/>
                <a:gd name="T68" fmla="*/ 88 w 655"/>
                <a:gd name="T69" fmla="*/ 0 h 1358"/>
                <a:gd name="T70" fmla="*/ 73 w 655"/>
                <a:gd name="T71" fmla="*/ 23 h 135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55"/>
                <a:gd name="T109" fmla="*/ 0 h 1358"/>
                <a:gd name="T110" fmla="*/ 655 w 655"/>
                <a:gd name="T111" fmla="*/ 1358 h 135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55" h="1358">
                  <a:moveTo>
                    <a:pt x="293" y="91"/>
                  </a:moveTo>
                  <a:lnTo>
                    <a:pt x="82" y="207"/>
                  </a:lnTo>
                  <a:lnTo>
                    <a:pt x="240" y="213"/>
                  </a:lnTo>
                  <a:lnTo>
                    <a:pt x="97" y="274"/>
                  </a:lnTo>
                  <a:lnTo>
                    <a:pt x="257" y="308"/>
                  </a:lnTo>
                  <a:lnTo>
                    <a:pt x="97" y="361"/>
                  </a:lnTo>
                  <a:lnTo>
                    <a:pt x="303" y="395"/>
                  </a:lnTo>
                  <a:lnTo>
                    <a:pt x="122" y="465"/>
                  </a:lnTo>
                  <a:lnTo>
                    <a:pt x="303" y="493"/>
                  </a:lnTo>
                  <a:lnTo>
                    <a:pt x="160" y="564"/>
                  </a:lnTo>
                  <a:lnTo>
                    <a:pt x="337" y="564"/>
                  </a:lnTo>
                  <a:lnTo>
                    <a:pt x="181" y="635"/>
                  </a:lnTo>
                  <a:lnTo>
                    <a:pt x="379" y="660"/>
                  </a:lnTo>
                  <a:lnTo>
                    <a:pt x="206" y="734"/>
                  </a:lnTo>
                  <a:lnTo>
                    <a:pt x="448" y="759"/>
                  </a:lnTo>
                  <a:lnTo>
                    <a:pt x="293" y="857"/>
                  </a:lnTo>
                  <a:lnTo>
                    <a:pt x="548" y="857"/>
                  </a:lnTo>
                  <a:lnTo>
                    <a:pt x="318" y="951"/>
                  </a:lnTo>
                  <a:lnTo>
                    <a:pt x="655" y="1084"/>
                  </a:lnTo>
                  <a:lnTo>
                    <a:pt x="643" y="1224"/>
                  </a:lnTo>
                  <a:lnTo>
                    <a:pt x="509" y="1239"/>
                  </a:lnTo>
                  <a:lnTo>
                    <a:pt x="568" y="1176"/>
                  </a:lnTo>
                  <a:lnTo>
                    <a:pt x="379" y="1141"/>
                  </a:lnTo>
                  <a:lnTo>
                    <a:pt x="232" y="1141"/>
                  </a:lnTo>
                  <a:lnTo>
                    <a:pt x="330" y="1239"/>
                  </a:lnTo>
                  <a:lnTo>
                    <a:pt x="216" y="1214"/>
                  </a:lnTo>
                  <a:lnTo>
                    <a:pt x="240" y="1287"/>
                  </a:lnTo>
                  <a:lnTo>
                    <a:pt x="173" y="1358"/>
                  </a:lnTo>
                  <a:lnTo>
                    <a:pt x="173" y="1141"/>
                  </a:lnTo>
                  <a:lnTo>
                    <a:pt x="107" y="961"/>
                  </a:lnTo>
                  <a:lnTo>
                    <a:pt x="21" y="614"/>
                  </a:lnTo>
                  <a:lnTo>
                    <a:pt x="0" y="382"/>
                  </a:lnTo>
                  <a:lnTo>
                    <a:pt x="0" y="157"/>
                  </a:lnTo>
                  <a:lnTo>
                    <a:pt x="0" y="33"/>
                  </a:lnTo>
                  <a:lnTo>
                    <a:pt x="354" y="0"/>
                  </a:lnTo>
                  <a:lnTo>
                    <a:pt x="293"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6" name="Freeform 41">
              <a:extLst>
                <a:ext uri="{FF2B5EF4-FFF2-40B4-BE49-F238E27FC236}">
                  <a16:creationId xmlns:a16="http://schemas.microsoft.com/office/drawing/2014/main" id="{7538C887-AF2A-2ECC-F4B1-580A5BBFABD9}"/>
                </a:ext>
              </a:extLst>
            </p:cNvPr>
            <p:cNvSpPr>
              <a:spLocks/>
            </p:cNvSpPr>
            <p:nvPr/>
          </p:nvSpPr>
          <p:spPr bwMode="auto">
            <a:xfrm>
              <a:off x="2127" y="1080"/>
              <a:ext cx="78" cy="179"/>
            </a:xfrm>
            <a:custGeom>
              <a:avLst/>
              <a:gdLst>
                <a:gd name="T0" fmla="*/ 78 w 316"/>
                <a:gd name="T1" fmla="*/ 43 h 713"/>
                <a:gd name="T2" fmla="*/ 65 w 316"/>
                <a:gd name="T3" fmla="*/ 79 h 713"/>
                <a:gd name="T4" fmla="*/ 55 w 316"/>
                <a:gd name="T5" fmla="*/ 179 h 713"/>
                <a:gd name="T6" fmla="*/ 55 w 316"/>
                <a:gd name="T7" fmla="*/ 136 h 713"/>
                <a:gd name="T8" fmla="*/ 44 w 316"/>
                <a:gd name="T9" fmla="*/ 127 h 713"/>
                <a:gd name="T10" fmla="*/ 55 w 316"/>
                <a:gd name="T11" fmla="*/ 115 h 713"/>
                <a:gd name="T12" fmla="*/ 44 w 316"/>
                <a:gd name="T13" fmla="*/ 109 h 713"/>
                <a:gd name="T14" fmla="*/ 55 w 316"/>
                <a:gd name="T15" fmla="*/ 95 h 713"/>
                <a:gd name="T16" fmla="*/ 33 w 316"/>
                <a:gd name="T17" fmla="*/ 89 h 713"/>
                <a:gd name="T18" fmla="*/ 55 w 316"/>
                <a:gd name="T19" fmla="*/ 76 h 713"/>
                <a:gd name="T20" fmla="*/ 21 w 316"/>
                <a:gd name="T21" fmla="*/ 61 h 713"/>
                <a:gd name="T22" fmla="*/ 55 w 316"/>
                <a:gd name="T23" fmla="*/ 52 h 713"/>
                <a:gd name="T24" fmla="*/ 9 w 316"/>
                <a:gd name="T25" fmla="*/ 38 h 713"/>
                <a:gd name="T26" fmla="*/ 48 w 316"/>
                <a:gd name="T27" fmla="*/ 33 h 713"/>
                <a:gd name="T28" fmla="*/ 0 w 316"/>
                <a:gd name="T29" fmla="*/ 16 h 713"/>
                <a:gd name="T30" fmla="*/ 75 w 316"/>
                <a:gd name="T31" fmla="*/ 0 h 713"/>
                <a:gd name="T32" fmla="*/ 78 w 316"/>
                <a:gd name="T33" fmla="*/ 43 h 7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16"/>
                <a:gd name="T52" fmla="*/ 0 h 713"/>
                <a:gd name="T53" fmla="*/ 316 w 316"/>
                <a:gd name="T54" fmla="*/ 713 h 7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16" h="713">
                  <a:moveTo>
                    <a:pt x="316" y="171"/>
                  </a:moveTo>
                  <a:lnTo>
                    <a:pt x="265" y="316"/>
                  </a:lnTo>
                  <a:lnTo>
                    <a:pt x="224" y="713"/>
                  </a:lnTo>
                  <a:lnTo>
                    <a:pt x="224" y="543"/>
                  </a:lnTo>
                  <a:lnTo>
                    <a:pt x="180" y="506"/>
                  </a:lnTo>
                  <a:lnTo>
                    <a:pt x="224" y="460"/>
                  </a:lnTo>
                  <a:lnTo>
                    <a:pt x="180" y="434"/>
                  </a:lnTo>
                  <a:lnTo>
                    <a:pt x="224" y="379"/>
                  </a:lnTo>
                  <a:lnTo>
                    <a:pt x="134" y="354"/>
                  </a:lnTo>
                  <a:lnTo>
                    <a:pt x="224" y="303"/>
                  </a:lnTo>
                  <a:lnTo>
                    <a:pt x="84" y="243"/>
                  </a:lnTo>
                  <a:lnTo>
                    <a:pt x="224" y="207"/>
                  </a:lnTo>
                  <a:lnTo>
                    <a:pt x="38" y="152"/>
                  </a:lnTo>
                  <a:lnTo>
                    <a:pt x="195" y="133"/>
                  </a:lnTo>
                  <a:lnTo>
                    <a:pt x="0" y="63"/>
                  </a:lnTo>
                  <a:lnTo>
                    <a:pt x="303" y="0"/>
                  </a:lnTo>
                  <a:lnTo>
                    <a:pt x="316" y="1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7" name="Freeform 42">
              <a:extLst>
                <a:ext uri="{FF2B5EF4-FFF2-40B4-BE49-F238E27FC236}">
                  <a16:creationId xmlns:a16="http://schemas.microsoft.com/office/drawing/2014/main" id="{4D6CDCC6-5E24-8437-460A-EF925B1E3ADB}"/>
                </a:ext>
              </a:extLst>
            </p:cNvPr>
            <p:cNvSpPr>
              <a:spLocks/>
            </p:cNvSpPr>
            <p:nvPr/>
          </p:nvSpPr>
          <p:spPr bwMode="auto">
            <a:xfrm>
              <a:off x="1947" y="901"/>
              <a:ext cx="122" cy="103"/>
            </a:xfrm>
            <a:custGeom>
              <a:avLst/>
              <a:gdLst>
                <a:gd name="T0" fmla="*/ 80 w 485"/>
                <a:gd name="T1" fmla="*/ 24 h 412"/>
                <a:gd name="T2" fmla="*/ 31 w 485"/>
                <a:gd name="T3" fmla="*/ 36 h 412"/>
                <a:gd name="T4" fmla="*/ 84 w 485"/>
                <a:gd name="T5" fmla="*/ 42 h 412"/>
                <a:gd name="T6" fmla="*/ 49 w 485"/>
                <a:gd name="T7" fmla="*/ 61 h 412"/>
                <a:gd name="T8" fmla="*/ 88 w 485"/>
                <a:gd name="T9" fmla="*/ 57 h 412"/>
                <a:gd name="T10" fmla="*/ 64 w 485"/>
                <a:gd name="T11" fmla="*/ 69 h 412"/>
                <a:gd name="T12" fmla="*/ 98 w 485"/>
                <a:gd name="T13" fmla="*/ 69 h 412"/>
                <a:gd name="T14" fmla="*/ 84 w 485"/>
                <a:gd name="T15" fmla="*/ 78 h 412"/>
                <a:gd name="T16" fmla="*/ 111 w 485"/>
                <a:gd name="T17" fmla="*/ 78 h 412"/>
                <a:gd name="T18" fmla="*/ 95 w 485"/>
                <a:gd name="T19" fmla="*/ 88 h 412"/>
                <a:gd name="T20" fmla="*/ 122 w 485"/>
                <a:gd name="T21" fmla="*/ 88 h 412"/>
                <a:gd name="T22" fmla="*/ 92 w 485"/>
                <a:gd name="T23" fmla="*/ 103 h 412"/>
                <a:gd name="T24" fmla="*/ 41 w 485"/>
                <a:gd name="T25" fmla="*/ 81 h 412"/>
                <a:gd name="T26" fmla="*/ 4 w 485"/>
                <a:gd name="T27" fmla="*/ 45 h 412"/>
                <a:gd name="T28" fmla="*/ 0 w 485"/>
                <a:gd name="T29" fmla="*/ 0 h 412"/>
                <a:gd name="T30" fmla="*/ 80 w 485"/>
                <a:gd name="T31" fmla="*/ 24 h 4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5"/>
                <a:gd name="T49" fmla="*/ 0 h 412"/>
                <a:gd name="T50" fmla="*/ 485 w 485"/>
                <a:gd name="T51" fmla="*/ 412 h 4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5" h="412">
                  <a:moveTo>
                    <a:pt x="318" y="96"/>
                  </a:moveTo>
                  <a:lnTo>
                    <a:pt x="124" y="144"/>
                  </a:lnTo>
                  <a:lnTo>
                    <a:pt x="335" y="166"/>
                  </a:lnTo>
                  <a:lnTo>
                    <a:pt x="193" y="243"/>
                  </a:lnTo>
                  <a:lnTo>
                    <a:pt x="351" y="229"/>
                  </a:lnTo>
                  <a:lnTo>
                    <a:pt x="254" y="277"/>
                  </a:lnTo>
                  <a:lnTo>
                    <a:pt x="391" y="277"/>
                  </a:lnTo>
                  <a:lnTo>
                    <a:pt x="335" y="313"/>
                  </a:lnTo>
                  <a:lnTo>
                    <a:pt x="442" y="313"/>
                  </a:lnTo>
                  <a:lnTo>
                    <a:pt x="376" y="351"/>
                  </a:lnTo>
                  <a:lnTo>
                    <a:pt x="485" y="351"/>
                  </a:lnTo>
                  <a:lnTo>
                    <a:pt x="366" y="412"/>
                  </a:lnTo>
                  <a:lnTo>
                    <a:pt x="162" y="325"/>
                  </a:lnTo>
                  <a:lnTo>
                    <a:pt x="17" y="181"/>
                  </a:lnTo>
                  <a:lnTo>
                    <a:pt x="0" y="0"/>
                  </a:lnTo>
                  <a:lnTo>
                    <a:pt x="318"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8" name="Freeform 43">
              <a:extLst>
                <a:ext uri="{FF2B5EF4-FFF2-40B4-BE49-F238E27FC236}">
                  <a16:creationId xmlns:a16="http://schemas.microsoft.com/office/drawing/2014/main" id="{1108E753-FCB1-7FD7-34CD-5BC1FDA9CB84}"/>
                </a:ext>
              </a:extLst>
            </p:cNvPr>
            <p:cNvSpPr>
              <a:spLocks/>
            </p:cNvSpPr>
            <p:nvPr/>
          </p:nvSpPr>
          <p:spPr bwMode="auto">
            <a:xfrm>
              <a:off x="1991" y="1334"/>
              <a:ext cx="137" cy="2114"/>
            </a:xfrm>
            <a:custGeom>
              <a:avLst/>
              <a:gdLst>
                <a:gd name="T0" fmla="*/ 71 w 550"/>
                <a:gd name="T1" fmla="*/ 17 h 8455"/>
                <a:gd name="T2" fmla="*/ 77 w 550"/>
                <a:gd name="T3" fmla="*/ 214 h 8455"/>
                <a:gd name="T4" fmla="*/ 82 w 550"/>
                <a:gd name="T5" fmla="*/ 445 h 8455"/>
                <a:gd name="T6" fmla="*/ 77 w 550"/>
                <a:gd name="T7" fmla="*/ 754 h 8455"/>
                <a:gd name="T8" fmla="*/ 71 w 550"/>
                <a:gd name="T9" fmla="*/ 1123 h 8455"/>
                <a:gd name="T10" fmla="*/ 54 w 550"/>
                <a:gd name="T11" fmla="*/ 1383 h 8455"/>
                <a:gd name="T12" fmla="*/ 11 w 550"/>
                <a:gd name="T13" fmla="*/ 1675 h 8455"/>
                <a:gd name="T14" fmla="*/ 0 w 550"/>
                <a:gd name="T15" fmla="*/ 1842 h 8455"/>
                <a:gd name="T16" fmla="*/ 11 w 550"/>
                <a:gd name="T17" fmla="*/ 1937 h 8455"/>
                <a:gd name="T18" fmla="*/ 54 w 550"/>
                <a:gd name="T19" fmla="*/ 2043 h 8455"/>
                <a:gd name="T20" fmla="*/ 106 w 550"/>
                <a:gd name="T21" fmla="*/ 2114 h 8455"/>
                <a:gd name="T22" fmla="*/ 137 w 550"/>
                <a:gd name="T23" fmla="*/ 2056 h 8455"/>
                <a:gd name="T24" fmla="*/ 77 w 550"/>
                <a:gd name="T25" fmla="*/ 2038 h 8455"/>
                <a:gd name="T26" fmla="*/ 106 w 550"/>
                <a:gd name="T27" fmla="*/ 2013 h 8455"/>
                <a:gd name="T28" fmla="*/ 64 w 550"/>
                <a:gd name="T29" fmla="*/ 2009 h 8455"/>
                <a:gd name="T30" fmla="*/ 82 w 550"/>
                <a:gd name="T31" fmla="*/ 1989 h 8455"/>
                <a:gd name="T32" fmla="*/ 35 w 550"/>
                <a:gd name="T33" fmla="*/ 1972 h 8455"/>
                <a:gd name="T34" fmla="*/ 71 w 550"/>
                <a:gd name="T35" fmla="*/ 1954 h 8455"/>
                <a:gd name="T36" fmla="*/ 29 w 550"/>
                <a:gd name="T37" fmla="*/ 1931 h 8455"/>
                <a:gd name="T38" fmla="*/ 54 w 550"/>
                <a:gd name="T39" fmla="*/ 1907 h 8455"/>
                <a:gd name="T40" fmla="*/ 11 w 550"/>
                <a:gd name="T41" fmla="*/ 1895 h 8455"/>
                <a:gd name="T42" fmla="*/ 47 w 550"/>
                <a:gd name="T43" fmla="*/ 1865 h 8455"/>
                <a:gd name="T44" fmla="*/ 17 w 550"/>
                <a:gd name="T45" fmla="*/ 1836 h 8455"/>
                <a:gd name="T46" fmla="*/ 47 w 550"/>
                <a:gd name="T47" fmla="*/ 1818 h 8455"/>
                <a:gd name="T48" fmla="*/ 23 w 550"/>
                <a:gd name="T49" fmla="*/ 1776 h 8455"/>
                <a:gd name="T50" fmla="*/ 41 w 550"/>
                <a:gd name="T51" fmla="*/ 1758 h 8455"/>
                <a:gd name="T52" fmla="*/ 29 w 550"/>
                <a:gd name="T53" fmla="*/ 1716 h 8455"/>
                <a:gd name="T54" fmla="*/ 47 w 550"/>
                <a:gd name="T55" fmla="*/ 1681 h 8455"/>
                <a:gd name="T56" fmla="*/ 41 w 550"/>
                <a:gd name="T57" fmla="*/ 1622 h 8455"/>
                <a:gd name="T58" fmla="*/ 64 w 550"/>
                <a:gd name="T59" fmla="*/ 1443 h 8455"/>
                <a:gd name="T60" fmla="*/ 89 w 550"/>
                <a:gd name="T61" fmla="*/ 1260 h 8455"/>
                <a:gd name="T62" fmla="*/ 95 w 550"/>
                <a:gd name="T63" fmla="*/ 1129 h 8455"/>
                <a:gd name="T64" fmla="*/ 106 w 550"/>
                <a:gd name="T65" fmla="*/ 826 h 8455"/>
                <a:gd name="T66" fmla="*/ 106 w 550"/>
                <a:gd name="T67" fmla="*/ 523 h 8455"/>
                <a:gd name="T68" fmla="*/ 100 w 550"/>
                <a:gd name="T69" fmla="*/ 244 h 8455"/>
                <a:gd name="T70" fmla="*/ 89 w 550"/>
                <a:gd name="T71" fmla="*/ 0 h 8455"/>
                <a:gd name="T72" fmla="*/ 71 w 550"/>
                <a:gd name="T73" fmla="*/ 17 h 84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50"/>
                <a:gd name="T112" fmla="*/ 0 h 8455"/>
                <a:gd name="T113" fmla="*/ 550 w 550"/>
                <a:gd name="T114" fmla="*/ 8455 h 84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50" h="8455">
                  <a:moveTo>
                    <a:pt x="285" y="69"/>
                  </a:moveTo>
                  <a:lnTo>
                    <a:pt x="308" y="857"/>
                  </a:lnTo>
                  <a:lnTo>
                    <a:pt x="331" y="1780"/>
                  </a:lnTo>
                  <a:lnTo>
                    <a:pt x="308" y="3016"/>
                  </a:lnTo>
                  <a:lnTo>
                    <a:pt x="285" y="4491"/>
                  </a:lnTo>
                  <a:lnTo>
                    <a:pt x="216" y="5532"/>
                  </a:lnTo>
                  <a:lnTo>
                    <a:pt x="43" y="6698"/>
                  </a:lnTo>
                  <a:lnTo>
                    <a:pt x="0" y="7366"/>
                  </a:lnTo>
                  <a:lnTo>
                    <a:pt x="43" y="7749"/>
                  </a:lnTo>
                  <a:lnTo>
                    <a:pt x="216" y="8171"/>
                  </a:lnTo>
                  <a:lnTo>
                    <a:pt x="427" y="8455"/>
                  </a:lnTo>
                  <a:lnTo>
                    <a:pt x="550" y="8222"/>
                  </a:lnTo>
                  <a:lnTo>
                    <a:pt x="308" y="8152"/>
                  </a:lnTo>
                  <a:lnTo>
                    <a:pt x="427" y="8053"/>
                  </a:lnTo>
                  <a:lnTo>
                    <a:pt x="257" y="8034"/>
                  </a:lnTo>
                  <a:lnTo>
                    <a:pt x="331" y="7957"/>
                  </a:lnTo>
                  <a:lnTo>
                    <a:pt x="140" y="7889"/>
                  </a:lnTo>
                  <a:lnTo>
                    <a:pt x="285" y="7815"/>
                  </a:lnTo>
                  <a:lnTo>
                    <a:pt x="115" y="7724"/>
                  </a:lnTo>
                  <a:lnTo>
                    <a:pt x="216" y="7626"/>
                  </a:lnTo>
                  <a:lnTo>
                    <a:pt x="43" y="7580"/>
                  </a:lnTo>
                  <a:lnTo>
                    <a:pt x="189" y="7461"/>
                  </a:lnTo>
                  <a:lnTo>
                    <a:pt x="67" y="7345"/>
                  </a:lnTo>
                  <a:lnTo>
                    <a:pt x="189" y="7270"/>
                  </a:lnTo>
                  <a:lnTo>
                    <a:pt x="92" y="7104"/>
                  </a:lnTo>
                  <a:lnTo>
                    <a:pt x="165" y="7031"/>
                  </a:lnTo>
                  <a:lnTo>
                    <a:pt x="115" y="6865"/>
                  </a:lnTo>
                  <a:lnTo>
                    <a:pt x="189" y="6723"/>
                  </a:lnTo>
                  <a:lnTo>
                    <a:pt x="165" y="6487"/>
                  </a:lnTo>
                  <a:lnTo>
                    <a:pt x="257" y="5773"/>
                  </a:lnTo>
                  <a:lnTo>
                    <a:pt x="356" y="5039"/>
                  </a:lnTo>
                  <a:lnTo>
                    <a:pt x="380" y="4516"/>
                  </a:lnTo>
                  <a:lnTo>
                    <a:pt x="427" y="3303"/>
                  </a:lnTo>
                  <a:lnTo>
                    <a:pt x="427" y="2091"/>
                  </a:lnTo>
                  <a:lnTo>
                    <a:pt x="402" y="976"/>
                  </a:lnTo>
                  <a:lnTo>
                    <a:pt x="356" y="0"/>
                  </a:lnTo>
                  <a:lnTo>
                    <a:pt x="285" y="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99" name="Freeform 44">
              <a:extLst>
                <a:ext uri="{FF2B5EF4-FFF2-40B4-BE49-F238E27FC236}">
                  <a16:creationId xmlns:a16="http://schemas.microsoft.com/office/drawing/2014/main" id="{DBE90535-B58A-0F70-75AB-CD0580A5A9E9}"/>
                </a:ext>
              </a:extLst>
            </p:cNvPr>
            <p:cNvSpPr>
              <a:spLocks/>
            </p:cNvSpPr>
            <p:nvPr/>
          </p:nvSpPr>
          <p:spPr bwMode="auto">
            <a:xfrm>
              <a:off x="2128" y="1321"/>
              <a:ext cx="47" cy="2051"/>
            </a:xfrm>
            <a:custGeom>
              <a:avLst/>
              <a:gdLst>
                <a:gd name="T0" fmla="*/ 47 w 187"/>
                <a:gd name="T1" fmla="*/ 0 h 8202"/>
                <a:gd name="T2" fmla="*/ 42 w 187"/>
                <a:gd name="T3" fmla="*/ 233 h 8202"/>
                <a:gd name="T4" fmla="*/ 34 w 187"/>
                <a:gd name="T5" fmla="*/ 577 h 8202"/>
                <a:gd name="T6" fmla="*/ 24 w 187"/>
                <a:gd name="T7" fmla="*/ 1058 h 8202"/>
                <a:gd name="T8" fmla="*/ 30 w 187"/>
                <a:gd name="T9" fmla="*/ 1546 h 8202"/>
                <a:gd name="T10" fmla="*/ 24 w 187"/>
                <a:gd name="T11" fmla="*/ 1807 h 8202"/>
                <a:gd name="T12" fmla="*/ 12 w 187"/>
                <a:gd name="T13" fmla="*/ 2002 h 8202"/>
                <a:gd name="T14" fmla="*/ 6 w 187"/>
                <a:gd name="T15" fmla="*/ 2051 h 8202"/>
                <a:gd name="T16" fmla="*/ 12 w 187"/>
                <a:gd name="T17" fmla="*/ 1836 h 8202"/>
                <a:gd name="T18" fmla="*/ 6 w 187"/>
                <a:gd name="T19" fmla="*/ 1618 h 8202"/>
                <a:gd name="T20" fmla="*/ 0 w 187"/>
                <a:gd name="T21" fmla="*/ 1290 h 8202"/>
                <a:gd name="T22" fmla="*/ 6 w 187"/>
                <a:gd name="T23" fmla="*/ 940 h 8202"/>
                <a:gd name="T24" fmla="*/ 17 w 187"/>
                <a:gd name="T25" fmla="*/ 583 h 8202"/>
                <a:gd name="T26" fmla="*/ 34 w 187"/>
                <a:gd name="T27" fmla="*/ 267 h 8202"/>
                <a:gd name="T28" fmla="*/ 47 w 187"/>
                <a:gd name="T29" fmla="*/ 0 h 82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7"/>
                <a:gd name="T46" fmla="*/ 0 h 8202"/>
                <a:gd name="T47" fmla="*/ 187 w 187"/>
                <a:gd name="T48" fmla="*/ 8202 h 82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7" h="8202">
                  <a:moveTo>
                    <a:pt x="187" y="0"/>
                  </a:moveTo>
                  <a:lnTo>
                    <a:pt x="167" y="931"/>
                  </a:lnTo>
                  <a:lnTo>
                    <a:pt x="135" y="2308"/>
                  </a:lnTo>
                  <a:lnTo>
                    <a:pt x="97" y="4230"/>
                  </a:lnTo>
                  <a:lnTo>
                    <a:pt x="119" y="6182"/>
                  </a:lnTo>
                  <a:lnTo>
                    <a:pt x="97" y="7228"/>
                  </a:lnTo>
                  <a:lnTo>
                    <a:pt x="46" y="8007"/>
                  </a:lnTo>
                  <a:lnTo>
                    <a:pt x="25" y="8202"/>
                  </a:lnTo>
                  <a:lnTo>
                    <a:pt x="46" y="7344"/>
                  </a:lnTo>
                  <a:lnTo>
                    <a:pt x="25" y="6469"/>
                  </a:lnTo>
                  <a:lnTo>
                    <a:pt x="0" y="5158"/>
                  </a:lnTo>
                  <a:lnTo>
                    <a:pt x="25" y="3760"/>
                  </a:lnTo>
                  <a:lnTo>
                    <a:pt x="66" y="2331"/>
                  </a:lnTo>
                  <a:lnTo>
                    <a:pt x="135" y="1069"/>
                  </a:lnTo>
                  <a:lnTo>
                    <a:pt x="18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5124" name="Group 200">
            <a:extLst>
              <a:ext uri="{FF2B5EF4-FFF2-40B4-BE49-F238E27FC236}">
                <a16:creationId xmlns:a16="http://schemas.microsoft.com/office/drawing/2014/main" id="{79FD9381-1531-7195-1376-80C373A15B3C}"/>
              </a:ext>
            </a:extLst>
          </p:cNvPr>
          <p:cNvGrpSpPr>
            <a:grpSpLocks/>
          </p:cNvGrpSpPr>
          <p:nvPr/>
        </p:nvGrpSpPr>
        <p:grpSpPr bwMode="auto">
          <a:xfrm>
            <a:off x="1042988" y="4087813"/>
            <a:ext cx="1657350" cy="288925"/>
            <a:chOff x="657" y="2931"/>
            <a:chExt cx="1044" cy="182"/>
          </a:xfrm>
        </p:grpSpPr>
        <p:sp>
          <p:nvSpPr>
            <p:cNvPr id="5159" name="Oval 46">
              <a:extLst>
                <a:ext uri="{FF2B5EF4-FFF2-40B4-BE49-F238E27FC236}">
                  <a16:creationId xmlns:a16="http://schemas.microsoft.com/office/drawing/2014/main" id="{0CBCF3AB-2BF2-B6FC-A6DB-9D295DDA51DF}"/>
                </a:ext>
              </a:extLst>
            </p:cNvPr>
            <p:cNvSpPr>
              <a:spLocks noChangeArrowheads="1"/>
            </p:cNvSpPr>
            <p:nvPr/>
          </p:nvSpPr>
          <p:spPr bwMode="auto">
            <a:xfrm>
              <a:off x="657" y="2932"/>
              <a:ext cx="136" cy="181"/>
            </a:xfrm>
            <a:prstGeom prst="ellipse">
              <a:avLst/>
            </a:prstGeom>
            <a:solidFill>
              <a:schemeClr val="tx1"/>
            </a:solidFill>
            <a:ln w="9525">
              <a:solidFill>
                <a:schemeClr val="tx1"/>
              </a:solidFill>
              <a:round/>
              <a:headEnd/>
              <a:tailEnd/>
            </a:ln>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160" name="Line 47">
              <a:extLst>
                <a:ext uri="{FF2B5EF4-FFF2-40B4-BE49-F238E27FC236}">
                  <a16:creationId xmlns:a16="http://schemas.microsoft.com/office/drawing/2014/main" id="{2F3BFBC4-AAE7-555A-3086-79CD45FA6869}"/>
                </a:ext>
              </a:extLst>
            </p:cNvPr>
            <p:cNvSpPr>
              <a:spLocks noChangeShapeType="1"/>
            </p:cNvSpPr>
            <p:nvPr/>
          </p:nvSpPr>
          <p:spPr bwMode="auto">
            <a:xfrm flipV="1">
              <a:off x="793" y="3022"/>
              <a:ext cx="772" cy="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161" name="Group 50">
              <a:extLst>
                <a:ext uri="{FF2B5EF4-FFF2-40B4-BE49-F238E27FC236}">
                  <a16:creationId xmlns:a16="http://schemas.microsoft.com/office/drawing/2014/main" id="{8FC86BCC-5FF6-7666-F0B9-5FDA31E8E041}"/>
                </a:ext>
              </a:extLst>
            </p:cNvPr>
            <p:cNvGrpSpPr>
              <a:grpSpLocks/>
            </p:cNvGrpSpPr>
            <p:nvPr/>
          </p:nvGrpSpPr>
          <p:grpSpPr bwMode="auto">
            <a:xfrm>
              <a:off x="1565" y="2931"/>
              <a:ext cx="136" cy="182"/>
              <a:chOff x="1565" y="2931"/>
              <a:chExt cx="136" cy="182"/>
            </a:xfrm>
          </p:grpSpPr>
          <p:sp>
            <p:nvSpPr>
              <p:cNvPr id="5162" name="Line 48">
                <a:extLst>
                  <a:ext uri="{FF2B5EF4-FFF2-40B4-BE49-F238E27FC236}">
                    <a16:creationId xmlns:a16="http://schemas.microsoft.com/office/drawing/2014/main" id="{523A5DDB-15D1-B8C0-480E-0CF5255FDCD0}"/>
                  </a:ext>
                </a:extLst>
              </p:cNvPr>
              <p:cNvSpPr>
                <a:spLocks noChangeShapeType="1"/>
              </p:cNvSpPr>
              <p:nvPr/>
            </p:nvSpPr>
            <p:spPr bwMode="auto">
              <a:xfrm flipV="1">
                <a:off x="1565" y="2931"/>
                <a:ext cx="136" cy="9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3" name="Line 49">
                <a:extLst>
                  <a:ext uri="{FF2B5EF4-FFF2-40B4-BE49-F238E27FC236}">
                    <a16:creationId xmlns:a16="http://schemas.microsoft.com/office/drawing/2014/main" id="{12428EF8-C985-6527-5623-04AC355AC7AD}"/>
                  </a:ext>
                </a:extLst>
              </p:cNvPr>
              <p:cNvSpPr>
                <a:spLocks noChangeShapeType="1"/>
              </p:cNvSpPr>
              <p:nvPr/>
            </p:nvSpPr>
            <p:spPr bwMode="auto">
              <a:xfrm>
                <a:off x="1565" y="3022"/>
                <a:ext cx="136" cy="9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5125" name="Group 180">
            <a:extLst>
              <a:ext uri="{FF2B5EF4-FFF2-40B4-BE49-F238E27FC236}">
                <a16:creationId xmlns:a16="http://schemas.microsoft.com/office/drawing/2014/main" id="{41DBE223-28A9-CE2B-ABEA-A3D5993E341E}"/>
              </a:ext>
            </a:extLst>
          </p:cNvPr>
          <p:cNvGrpSpPr>
            <a:grpSpLocks/>
          </p:cNvGrpSpPr>
          <p:nvPr/>
        </p:nvGrpSpPr>
        <p:grpSpPr bwMode="auto">
          <a:xfrm>
            <a:off x="7100888" y="2500313"/>
            <a:ext cx="1935162" cy="744537"/>
            <a:chOff x="3225" y="652"/>
            <a:chExt cx="1690" cy="707"/>
          </a:xfrm>
        </p:grpSpPr>
        <p:sp>
          <p:nvSpPr>
            <p:cNvPr id="5155" name="Freeform 178">
              <a:extLst>
                <a:ext uri="{FF2B5EF4-FFF2-40B4-BE49-F238E27FC236}">
                  <a16:creationId xmlns:a16="http://schemas.microsoft.com/office/drawing/2014/main" id="{F4CEA3D9-9C01-D745-E49C-F8F9DDAC4B6E}"/>
                </a:ext>
              </a:extLst>
            </p:cNvPr>
            <p:cNvSpPr>
              <a:spLocks/>
            </p:cNvSpPr>
            <p:nvPr/>
          </p:nvSpPr>
          <p:spPr bwMode="auto">
            <a:xfrm>
              <a:off x="3266" y="652"/>
              <a:ext cx="1610" cy="707"/>
            </a:xfrm>
            <a:custGeom>
              <a:avLst/>
              <a:gdLst>
                <a:gd name="T0" fmla="*/ 22 w 1610"/>
                <a:gd name="T1" fmla="*/ 374 h 707"/>
                <a:gd name="T2" fmla="*/ 249 w 1610"/>
                <a:gd name="T3" fmla="*/ 102 h 707"/>
                <a:gd name="T4" fmla="*/ 622 w 1610"/>
                <a:gd name="T5" fmla="*/ 10 h 707"/>
                <a:gd name="T6" fmla="*/ 1035 w 1610"/>
                <a:gd name="T7" fmla="*/ 39 h 707"/>
                <a:gd name="T8" fmla="*/ 1383 w 1610"/>
                <a:gd name="T9" fmla="*/ 147 h 707"/>
                <a:gd name="T10" fmla="*/ 1564 w 1610"/>
                <a:gd name="T11" fmla="*/ 283 h 707"/>
                <a:gd name="T12" fmla="*/ 1610 w 1610"/>
                <a:gd name="T13" fmla="*/ 374 h 707"/>
                <a:gd name="T14" fmla="*/ 1564 w 1610"/>
                <a:gd name="T15" fmla="*/ 465 h 707"/>
                <a:gd name="T16" fmla="*/ 1428 w 1610"/>
                <a:gd name="T17" fmla="*/ 601 h 707"/>
                <a:gd name="T18" fmla="*/ 1066 w 1610"/>
                <a:gd name="T19" fmla="*/ 692 h 707"/>
                <a:gd name="T20" fmla="*/ 748 w 1610"/>
                <a:gd name="T21" fmla="*/ 692 h 707"/>
                <a:gd name="T22" fmla="*/ 507 w 1610"/>
                <a:gd name="T23" fmla="*/ 673 h 707"/>
                <a:gd name="T24" fmla="*/ 305 w 1610"/>
                <a:gd name="T25" fmla="*/ 634 h 707"/>
                <a:gd name="T26" fmla="*/ 152 w 1610"/>
                <a:gd name="T27" fmla="*/ 558 h 707"/>
                <a:gd name="T28" fmla="*/ 22 w 1610"/>
                <a:gd name="T29" fmla="*/ 465 h 707"/>
                <a:gd name="T30" fmla="*/ 22 w 1610"/>
                <a:gd name="T31" fmla="*/ 374 h 7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10"/>
                <a:gd name="T49" fmla="*/ 0 h 707"/>
                <a:gd name="T50" fmla="*/ 1610 w 1610"/>
                <a:gd name="T51" fmla="*/ 707 h 7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10" h="707">
                  <a:moveTo>
                    <a:pt x="22" y="374"/>
                  </a:moveTo>
                  <a:cubicBezTo>
                    <a:pt x="94" y="264"/>
                    <a:pt x="149" y="163"/>
                    <a:pt x="249" y="102"/>
                  </a:cubicBezTo>
                  <a:cubicBezTo>
                    <a:pt x="349" y="41"/>
                    <a:pt x="491" y="20"/>
                    <a:pt x="622" y="10"/>
                  </a:cubicBezTo>
                  <a:cubicBezTo>
                    <a:pt x="753" y="0"/>
                    <a:pt x="908" y="16"/>
                    <a:pt x="1035" y="39"/>
                  </a:cubicBezTo>
                  <a:cubicBezTo>
                    <a:pt x="1162" y="62"/>
                    <a:pt x="1295" y="106"/>
                    <a:pt x="1383" y="147"/>
                  </a:cubicBezTo>
                  <a:cubicBezTo>
                    <a:pt x="1471" y="188"/>
                    <a:pt x="1526" y="245"/>
                    <a:pt x="1564" y="283"/>
                  </a:cubicBezTo>
                  <a:cubicBezTo>
                    <a:pt x="1602" y="321"/>
                    <a:pt x="1610" y="344"/>
                    <a:pt x="1610" y="374"/>
                  </a:cubicBezTo>
                  <a:cubicBezTo>
                    <a:pt x="1610" y="404"/>
                    <a:pt x="1594" y="427"/>
                    <a:pt x="1564" y="465"/>
                  </a:cubicBezTo>
                  <a:cubicBezTo>
                    <a:pt x="1534" y="503"/>
                    <a:pt x="1511" y="563"/>
                    <a:pt x="1428" y="601"/>
                  </a:cubicBezTo>
                  <a:cubicBezTo>
                    <a:pt x="1345" y="639"/>
                    <a:pt x="1179" y="677"/>
                    <a:pt x="1066" y="692"/>
                  </a:cubicBezTo>
                  <a:cubicBezTo>
                    <a:pt x="953" y="707"/>
                    <a:pt x="841" y="695"/>
                    <a:pt x="748" y="692"/>
                  </a:cubicBezTo>
                  <a:cubicBezTo>
                    <a:pt x="655" y="689"/>
                    <a:pt x="581" y="683"/>
                    <a:pt x="507" y="673"/>
                  </a:cubicBezTo>
                  <a:cubicBezTo>
                    <a:pt x="433" y="663"/>
                    <a:pt x="364" y="653"/>
                    <a:pt x="305" y="634"/>
                  </a:cubicBezTo>
                  <a:cubicBezTo>
                    <a:pt x="246" y="615"/>
                    <a:pt x="199" y="586"/>
                    <a:pt x="152" y="558"/>
                  </a:cubicBezTo>
                  <a:cubicBezTo>
                    <a:pt x="105" y="530"/>
                    <a:pt x="44" y="496"/>
                    <a:pt x="22" y="465"/>
                  </a:cubicBezTo>
                  <a:cubicBezTo>
                    <a:pt x="0" y="434"/>
                    <a:pt x="22" y="374"/>
                    <a:pt x="22" y="374"/>
                  </a:cubicBezTo>
                  <a:close/>
                </a:path>
              </a:pathLst>
            </a:custGeom>
            <a:solidFill>
              <a:schemeClr val="accent1"/>
            </a:solidFill>
            <a:ln w="9525">
              <a:solidFill>
                <a:schemeClr val="accent2"/>
              </a:solidFill>
              <a:round/>
              <a:headEnd/>
              <a:tailEnd/>
            </a:ln>
          </p:spPr>
          <p:txBody>
            <a:bodyPr/>
            <a:lstStyle/>
            <a:p>
              <a:endParaRPr lang="en-US"/>
            </a:p>
          </p:txBody>
        </p:sp>
        <p:sp>
          <p:nvSpPr>
            <p:cNvPr id="5156" name="Freeform 89">
              <a:extLst>
                <a:ext uri="{FF2B5EF4-FFF2-40B4-BE49-F238E27FC236}">
                  <a16:creationId xmlns:a16="http://schemas.microsoft.com/office/drawing/2014/main" id="{ECA8D196-091A-DD86-087F-D56BD6C50765}"/>
                </a:ext>
              </a:extLst>
            </p:cNvPr>
            <p:cNvSpPr>
              <a:spLocks/>
            </p:cNvSpPr>
            <p:nvPr/>
          </p:nvSpPr>
          <p:spPr bwMode="auto">
            <a:xfrm>
              <a:off x="3923" y="754"/>
              <a:ext cx="428" cy="544"/>
            </a:xfrm>
            <a:custGeom>
              <a:avLst/>
              <a:gdLst>
                <a:gd name="T0" fmla="*/ 168 w 721"/>
                <a:gd name="T1" fmla="*/ 0 h 732"/>
                <a:gd name="T2" fmla="*/ 328 w 721"/>
                <a:gd name="T3" fmla="*/ 54 h 732"/>
                <a:gd name="T4" fmla="*/ 189 w 721"/>
                <a:gd name="T5" fmla="*/ 54 h 732"/>
                <a:gd name="T6" fmla="*/ 328 w 721"/>
                <a:gd name="T7" fmla="*/ 153 h 732"/>
                <a:gd name="T8" fmla="*/ 177 w 721"/>
                <a:gd name="T9" fmla="*/ 133 h 732"/>
                <a:gd name="T10" fmla="*/ 340 w 721"/>
                <a:gd name="T11" fmla="*/ 221 h 732"/>
                <a:gd name="T12" fmla="*/ 194 w 721"/>
                <a:gd name="T13" fmla="*/ 275 h 732"/>
                <a:gd name="T14" fmla="*/ 400 w 721"/>
                <a:gd name="T15" fmla="*/ 308 h 732"/>
                <a:gd name="T16" fmla="*/ 223 w 721"/>
                <a:gd name="T17" fmla="*/ 354 h 732"/>
                <a:gd name="T18" fmla="*/ 420 w 721"/>
                <a:gd name="T19" fmla="*/ 397 h 732"/>
                <a:gd name="T20" fmla="*/ 256 w 721"/>
                <a:gd name="T21" fmla="*/ 465 h 732"/>
                <a:gd name="T22" fmla="*/ 428 w 721"/>
                <a:gd name="T23" fmla="*/ 465 h 732"/>
                <a:gd name="T24" fmla="*/ 231 w 721"/>
                <a:gd name="T25" fmla="*/ 544 h 732"/>
                <a:gd name="T26" fmla="*/ 53 w 721"/>
                <a:gd name="T27" fmla="*/ 498 h 732"/>
                <a:gd name="T28" fmla="*/ 152 w 721"/>
                <a:gd name="T29" fmla="*/ 465 h 732"/>
                <a:gd name="T30" fmla="*/ 36 w 721"/>
                <a:gd name="T31" fmla="*/ 408 h 732"/>
                <a:gd name="T32" fmla="*/ 133 w 721"/>
                <a:gd name="T33" fmla="*/ 366 h 732"/>
                <a:gd name="T34" fmla="*/ 8 w 721"/>
                <a:gd name="T35" fmla="*/ 320 h 732"/>
                <a:gd name="T36" fmla="*/ 123 w 721"/>
                <a:gd name="T37" fmla="*/ 253 h 732"/>
                <a:gd name="T38" fmla="*/ 0 w 721"/>
                <a:gd name="T39" fmla="*/ 209 h 732"/>
                <a:gd name="T40" fmla="*/ 139 w 721"/>
                <a:gd name="T41" fmla="*/ 186 h 732"/>
                <a:gd name="T42" fmla="*/ 36 w 721"/>
                <a:gd name="T43" fmla="*/ 119 h 732"/>
                <a:gd name="T44" fmla="*/ 139 w 721"/>
                <a:gd name="T45" fmla="*/ 97 h 732"/>
                <a:gd name="T46" fmla="*/ 53 w 721"/>
                <a:gd name="T47" fmla="*/ 54 h 732"/>
                <a:gd name="T48" fmla="*/ 139 w 721"/>
                <a:gd name="T49" fmla="*/ 30 h 732"/>
                <a:gd name="T50" fmla="*/ 87 w 721"/>
                <a:gd name="T51" fmla="*/ 0 h 732"/>
                <a:gd name="T52" fmla="*/ 168 w 721"/>
                <a:gd name="T53" fmla="*/ 0 h 7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21"/>
                <a:gd name="T82" fmla="*/ 0 h 732"/>
                <a:gd name="T83" fmla="*/ 721 w 721"/>
                <a:gd name="T84" fmla="*/ 732 h 73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21" h="732">
                  <a:moveTo>
                    <a:pt x="283" y="0"/>
                  </a:moveTo>
                  <a:lnTo>
                    <a:pt x="553" y="73"/>
                  </a:lnTo>
                  <a:lnTo>
                    <a:pt x="318" y="73"/>
                  </a:lnTo>
                  <a:lnTo>
                    <a:pt x="553" y="206"/>
                  </a:lnTo>
                  <a:lnTo>
                    <a:pt x="299" y="179"/>
                  </a:lnTo>
                  <a:lnTo>
                    <a:pt x="572" y="298"/>
                  </a:lnTo>
                  <a:lnTo>
                    <a:pt x="327" y="370"/>
                  </a:lnTo>
                  <a:lnTo>
                    <a:pt x="673" y="414"/>
                  </a:lnTo>
                  <a:lnTo>
                    <a:pt x="376" y="476"/>
                  </a:lnTo>
                  <a:lnTo>
                    <a:pt x="707" y="534"/>
                  </a:lnTo>
                  <a:lnTo>
                    <a:pt x="432" y="626"/>
                  </a:lnTo>
                  <a:lnTo>
                    <a:pt x="721" y="626"/>
                  </a:lnTo>
                  <a:lnTo>
                    <a:pt x="389" y="732"/>
                  </a:lnTo>
                  <a:lnTo>
                    <a:pt x="89" y="670"/>
                  </a:lnTo>
                  <a:lnTo>
                    <a:pt x="256" y="626"/>
                  </a:lnTo>
                  <a:lnTo>
                    <a:pt x="60" y="549"/>
                  </a:lnTo>
                  <a:lnTo>
                    <a:pt x="224" y="493"/>
                  </a:lnTo>
                  <a:lnTo>
                    <a:pt x="14" y="430"/>
                  </a:lnTo>
                  <a:lnTo>
                    <a:pt x="207" y="341"/>
                  </a:lnTo>
                  <a:lnTo>
                    <a:pt x="0" y="281"/>
                  </a:lnTo>
                  <a:lnTo>
                    <a:pt x="234" y="250"/>
                  </a:lnTo>
                  <a:lnTo>
                    <a:pt x="60" y="160"/>
                  </a:lnTo>
                  <a:lnTo>
                    <a:pt x="234" y="131"/>
                  </a:lnTo>
                  <a:lnTo>
                    <a:pt x="89" y="73"/>
                  </a:lnTo>
                  <a:lnTo>
                    <a:pt x="234" y="41"/>
                  </a:lnTo>
                  <a:lnTo>
                    <a:pt x="147" y="0"/>
                  </a:lnTo>
                  <a:lnTo>
                    <a:pt x="283" y="0"/>
                  </a:lnTo>
                  <a:close/>
                </a:path>
              </a:pathLst>
            </a:custGeom>
            <a:solidFill>
              <a:srgbClr val="FFC98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57" name="Freeform 121">
              <a:extLst>
                <a:ext uri="{FF2B5EF4-FFF2-40B4-BE49-F238E27FC236}">
                  <a16:creationId xmlns:a16="http://schemas.microsoft.com/office/drawing/2014/main" id="{0D66B9CF-9F9F-528D-7626-1DD525D3E831}"/>
                </a:ext>
              </a:extLst>
            </p:cNvPr>
            <p:cNvSpPr>
              <a:spLocks/>
            </p:cNvSpPr>
            <p:nvPr/>
          </p:nvSpPr>
          <p:spPr bwMode="auto">
            <a:xfrm>
              <a:off x="3225" y="715"/>
              <a:ext cx="845" cy="581"/>
            </a:xfrm>
            <a:custGeom>
              <a:avLst/>
              <a:gdLst>
                <a:gd name="T0" fmla="*/ 449 w 845"/>
                <a:gd name="T1" fmla="*/ 0 h 581"/>
                <a:gd name="T2" fmla="*/ 262 w 845"/>
                <a:gd name="T3" fmla="*/ 33 h 581"/>
                <a:gd name="T4" fmla="*/ 146 w 845"/>
                <a:gd name="T5" fmla="*/ 139 h 581"/>
                <a:gd name="T6" fmla="*/ 89 w 845"/>
                <a:gd name="T7" fmla="*/ 216 h 581"/>
                <a:gd name="T8" fmla="*/ 41 w 845"/>
                <a:gd name="T9" fmla="*/ 283 h 581"/>
                <a:gd name="T10" fmla="*/ 0 w 845"/>
                <a:gd name="T11" fmla="*/ 384 h 581"/>
                <a:gd name="T12" fmla="*/ 24 w 845"/>
                <a:gd name="T13" fmla="*/ 420 h 581"/>
                <a:gd name="T14" fmla="*/ 52 w 845"/>
                <a:gd name="T15" fmla="*/ 352 h 581"/>
                <a:gd name="T16" fmla="*/ 52 w 845"/>
                <a:gd name="T17" fmla="*/ 405 h 581"/>
                <a:gd name="T18" fmla="*/ 92 w 845"/>
                <a:gd name="T19" fmla="*/ 366 h 581"/>
                <a:gd name="T20" fmla="*/ 58 w 845"/>
                <a:gd name="T21" fmla="*/ 432 h 581"/>
                <a:gd name="T22" fmla="*/ 111 w 845"/>
                <a:gd name="T23" fmla="*/ 425 h 581"/>
                <a:gd name="T24" fmla="*/ 69 w 845"/>
                <a:gd name="T25" fmla="*/ 459 h 581"/>
                <a:gd name="T26" fmla="*/ 122 w 845"/>
                <a:gd name="T27" fmla="*/ 464 h 581"/>
                <a:gd name="T28" fmla="*/ 88 w 845"/>
                <a:gd name="T29" fmla="*/ 486 h 581"/>
                <a:gd name="T30" fmla="*/ 151 w 845"/>
                <a:gd name="T31" fmla="*/ 514 h 581"/>
                <a:gd name="T32" fmla="*/ 577 w 845"/>
                <a:gd name="T33" fmla="*/ 581 h 581"/>
                <a:gd name="T34" fmla="*/ 145 w 845"/>
                <a:gd name="T35" fmla="*/ 490 h 581"/>
                <a:gd name="T36" fmla="*/ 663 w 845"/>
                <a:gd name="T37" fmla="*/ 543 h 581"/>
                <a:gd name="T38" fmla="*/ 168 w 845"/>
                <a:gd name="T39" fmla="*/ 446 h 581"/>
                <a:gd name="T40" fmla="*/ 778 w 845"/>
                <a:gd name="T41" fmla="*/ 456 h 581"/>
                <a:gd name="T42" fmla="*/ 156 w 845"/>
                <a:gd name="T43" fmla="*/ 418 h 581"/>
                <a:gd name="T44" fmla="*/ 845 w 845"/>
                <a:gd name="T45" fmla="*/ 389 h 581"/>
                <a:gd name="T46" fmla="*/ 186 w 845"/>
                <a:gd name="T47" fmla="*/ 348 h 581"/>
                <a:gd name="T48" fmla="*/ 817 w 845"/>
                <a:gd name="T49" fmla="*/ 312 h 581"/>
                <a:gd name="T50" fmla="*/ 224 w 845"/>
                <a:gd name="T51" fmla="*/ 279 h 581"/>
                <a:gd name="T52" fmla="*/ 807 w 845"/>
                <a:gd name="T53" fmla="*/ 226 h 581"/>
                <a:gd name="T54" fmla="*/ 179 w 845"/>
                <a:gd name="T55" fmla="*/ 238 h 581"/>
                <a:gd name="T56" fmla="*/ 701 w 845"/>
                <a:gd name="T57" fmla="*/ 178 h 581"/>
                <a:gd name="T58" fmla="*/ 185 w 845"/>
                <a:gd name="T59" fmla="*/ 159 h 581"/>
                <a:gd name="T60" fmla="*/ 663 w 845"/>
                <a:gd name="T61" fmla="*/ 101 h 581"/>
                <a:gd name="T62" fmla="*/ 186 w 845"/>
                <a:gd name="T63" fmla="*/ 150 h 581"/>
                <a:gd name="T64" fmla="*/ 625 w 845"/>
                <a:gd name="T65" fmla="*/ 43 h 581"/>
                <a:gd name="T66" fmla="*/ 232 w 845"/>
                <a:gd name="T67" fmla="*/ 85 h 581"/>
                <a:gd name="T68" fmla="*/ 375 w 845"/>
                <a:gd name="T69" fmla="*/ 5 h 581"/>
                <a:gd name="T70" fmla="*/ 449 w 845"/>
                <a:gd name="T71" fmla="*/ 0 h 5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5"/>
                <a:gd name="T109" fmla="*/ 0 h 581"/>
                <a:gd name="T110" fmla="*/ 845 w 845"/>
                <a:gd name="T111" fmla="*/ 581 h 5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5" h="581">
                  <a:moveTo>
                    <a:pt x="449" y="0"/>
                  </a:moveTo>
                  <a:lnTo>
                    <a:pt x="262" y="33"/>
                  </a:lnTo>
                  <a:lnTo>
                    <a:pt x="146" y="139"/>
                  </a:lnTo>
                  <a:lnTo>
                    <a:pt x="89" y="216"/>
                  </a:lnTo>
                  <a:lnTo>
                    <a:pt x="41" y="283"/>
                  </a:lnTo>
                  <a:lnTo>
                    <a:pt x="0" y="384"/>
                  </a:lnTo>
                  <a:lnTo>
                    <a:pt x="24" y="420"/>
                  </a:lnTo>
                  <a:lnTo>
                    <a:pt x="52" y="352"/>
                  </a:lnTo>
                  <a:lnTo>
                    <a:pt x="52" y="405"/>
                  </a:lnTo>
                  <a:lnTo>
                    <a:pt x="92" y="366"/>
                  </a:lnTo>
                  <a:lnTo>
                    <a:pt x="58" y="432"/>
                  </a:lnTo>
                  <a:lnTo>
                    <a:pt x="111" y="425"/>
                  </a:lnTo>
                  <a:lnTo>
                    <a:pt x="69" y="459"/>
                  </a:lnTo>
                  <a:lnTo>
                    <a:pt x="122" y="464"/>
                  </a:lnTo>
                  <a:lnTo>
                    <a:pt x="88" y="486"/>
                  </a:lnTo>
                  <a:lnTo>
                    <a:pt x="151" y="514"/>
                  </a:lnTo>
                  <a:lnTo>
                    <a:pt x="577" y="581"/>
                  </a:lnTo>
                  <a:lnTo>
                    <a:pt x="145" y="490"/>
                  </a:lnTo>
                  <a:lnTo>
                    <a:pt x="663" y="543"/>
                  </a:lnTo>
                  <a:lnTo>
                    <a:pt x="168" y="446"/>
                  </a:lnTo>
                  <a:lnTo>
                    <a:pt x="778" y="456"/>
                  </a:lnTo>
                  <a:lnTo>
                    <a:pt x="156" y="418"/>
                  </a:lnTo>
                  <a:lnTo>
                    <a:pt x="845" y="389"/>
                  </a:lnTo>
                  <a:lnTo>
                    <a:pt x="186" y="348"/>
                  </a:lnTo>
                  <a:lnTo>
                    <a:pt x="817" y="312"/>
                  </a:lnTo>
                  <a:lnTo>
                    <a:pt x="224" y="279"/>
                  </a:lnTo>
                  <a:lnTo>
                    <a:pt x="807" y="226"/>
                  </a:lnTo>
                  <a:lnTo>
                    <a:pt x="179" y="238"/>
                  </a:lnTo>
                  <a:lnTo>
                    <a:pt x="701" y="178"/>
                  </a:lnTo>
                  <a:lnTo>
                    <a:pt x="185" y="159"/>
                  </a:lnTo>
                  <a:lnTo>
                    <a:pt x="663" y="101"/>
                  </a:lnTo>
                  <a:lnTo>
                    <a:pt x="186" y="150"/>
                  </a:lnTo>
                  <a:lnTo>
                    <a:pt x="625" y="43"/>
                  </a:lnTo>
                  <a:lnTo>
                    <a:pt x="232" y="85"/>
                  </a:lnTo>
                  <a:lnTo>
                    <a:pt x="375" y="5"/>
                  </a:lnTo>
                  <a:lnTo>
                    <a:pt x="4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58" name="Freeform 124">
              <a:extLst>
                <a:ext uri="{FF2B5EF4-FFF2-40B4-BE49-F238E27FC236}">
                  <a16:creationId xmlns:a16="http://schemas.microsoft.com/office/drawing/2014/main" id="{0ED94987-2E8D-49C9-6EE9-366AF142EEDC}"/>
                </a:ext>
              </a:extLst>
            </p:cNvPr>
            <p:cNvSpPr>
              <a:spLocks/>
            </p:cNvSpPr>
            <p:nvPr/>
          </p:nvSpPr>
          <p:spPr bwMode="auto">
            <a:xfrm>
              <a:off x="4224" y="730"/>
              <a:ext cx="691" cy="556"/>
            </a:xfrm>
            <a:custGeom>
              <a:avLst/>
              <a:gdLst>
                <a:gd name="T0" fmla="*/ 647 w 691"/>
                <a:gd name="T1" fmla="*/ 253 h 556"/>
                <a:gd name="T2" fmla="*/ 512 w 691"/>
                <a:gd name="T3" fmla="*/ 129 h 556"/>
                <a:gd name="T4" fmla="*/ 461 w 691"/>
                <a:gd name="T5" fmla="*/ 83 h 556"/>
                <a:gd name="T6" fmla="*/ 554 w 691"/>
                <a:gd name="T7" fmla="*/ 195 h 556"/>
                <a:gd name="T8" fmla="*/ 134 w 691"/>
                <a:gd name="T9" fmla="*/ 0 h 556"/>
                <a:gd name="T10" fmla="*/ 571 w 691"/>
                <a:gd name="T11" fmla="*/ 222 h 556"/>
                <a:gd name="T12" fmla="*/ 77 w 691"/>
                <a:gd name="T13" fmla="*/ 57 h 556"/>
                <a:gd name="T14" fmla="*/ 601 w 691"/>
                <a:gd name="T15" fmla="*/ 269 h 556"/>
                <a:gd name="T16" fmla="*/ 58 w 691"/>
                <a:gd name="T17" fmla="*/ 153 h 556"/>
                <a:gd name="T18" fmla="*/ 594 w 691"/>
                <a:gd name="T19" fmla="*/ 323 h 556"/>
                <a:gd name="T20" fmla="*/ 0 w 691"/>
                <a:gd name="T21" fmla="*/ 230 h 556"/>
                <a:gd name="T22" fmla="*/ 579 w 691"/>
                <a:gd name="T23" fmla="*/ 353 h 556"/>
                <a:gd name="T24" fmla="*/ 29 w 691"/>
                <a:gd name="T25" fmla="*/ 364 h 556"/>
                <a:gd name="T26" fmla="*/ 579 w 691"/>
                <a:gd name="T27" fmla="*/ 392 h 556"/>
                <a:gd name="T28" fmla="*/ 58 w 691"/>
                <a:gd name="T29" fmla="*/ 480 h 556"/>
                <a:gd name="T30" fmla="*/ 594 w 691"/>
                <a:gd name="T31" fmla="*/ 418 h 556"/>
                <a:gd name="T32" fmla="*/ 96 w 691"/>
                <a:gd name="T33" fmla="*/ 556 h 556"/>
                <a:gd name="T34" fmla="*/ 639 w 691"/>
                <a:gd name="T35" fmla="*/ 445 h 556"/>
                <a:gd name="T36" fmla="*/ 617 w 691"/>
                <a:gd name="T37" fmla="*/ 430 h 556"/>
                <a:gd name="T38" fmla="*/ 684 w 691"/>
                <a:gd name="T39" fmla="*/ 406 h 556"/>
                <a:gd name="T40" fmla="*/ 624 w 691"/>
                <a:gd name="T41" fmla="*/ 380 h 556"/>
                <a:gd name="T42" fmla="*/ 691 w 691"/>
                <a:gd name="T43" fmla="*/ 371 h 556"/>
                <a:gd name="T44" fmla="*/ 631 w 691"/>
                <a:gd name="T45" fmla="*/ 334 h 556"/>
                <a:gd name="T46" fmla="*/ 684 w 691"/>
                <a:gd name="T47" fmla="*/ 342 h 5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91"/>
                <a:gd name="T73" fmla="*/ 0 h 556"/>
                <a:gd name="T74" fmla="*/ 691 w 691"/>
                <a:gd name="T75" fmla="*/ 556 h 55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91" h="556">
                  <a:moveTo>
                    <a:pt x="647" y="253"/>
                  </a:moveTo>
                  <a:lnTo>
                    <a:pt x="512" y="129"/>
                  </a:lnTo>
                  <a:lnTo>
                    <a:pt x="461" y="83"/>
                  </a:lnTo>
                  <a:lnTo>
                    <a:pt x="554" y="195"/>
                  </a:lnTo>
                  <a:lnTo>
                    <a:pt x="134" y="0"/>
                  </a:lnTo>
                  <a:lnTo>
                    <a:pt x="571" y="222"/>
                  </a:lnTo>
                  <a:lnTo>
                    <a:pt x="77" y="57"/>
                  </a:lnTo>
                  <a:lnTo>
                    <a:pt x="601" y="269"/>
                  </a:lnTo>
                  <a:lnTo>
                    <a:pt x="58" y="153"/>
                  </a:lnTo>
                  <a:lnTo>
                    <a:pt x="594" y="323"/>
                  </a:lnTo>
                  <a:lnTo>
                    <a:pt x="0" y="230"/>
                  </a:lnTo>
                  <a:lnTo>
                    <a:pt x="579" y="353"/>
                  </a:lnTo>
                  <a:lnTo>
                    <a:pt x="29" y="364"/>
                  </a:lnTo>
                  <a:lnTo>
                    <a:pt x="579" y="392"/>
                  </a:lnTo>
                  <a:lnTo>
                    <a:pt x="58" y="480"/>
                  </a:lnTo>
                  <a:lnTo>
                    <a:pt x="594" y="418"/>
                  </a:lnTo>
                  <a:lnTo>
                    <a:pt x="96" y="556"/>
                  </a:lnTo>
                  <a:lnTo>
                    <a:pt x="639" y="445"/>
                  </a:lnTo>
                  <a:lnTo>
                    <a:pt x="617" y="430"/>
                  </a:lnTo>
                  <a:lnTo>
                    <a:pt x="684" y="406"/>
                  </a:lnTo>
                  <a:lnTo>
                    <a:pt x="624" y="380"/>
                  </a:lnTo>
                  <a:lnTo>
                    <a:pt x="691" y="371"/>
                  </a:lnTo>
                  <a:lnTo>
                    <a:pt x="631" y="334"/>
                  </a:lnTo>
                  <a:lnTo>
                    <a:pt x="684" y="342"/>
                  </a:ln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5126" name="Group 199">
            <a:extLst>
              <a:ext uri="{FF2B5EF4-FFF2-40B4-BE49-F238E27FC236}">
                <a16:creationId xmlns:a16="http://schemas.microsoft.com/office/drawing/2014/main" id="{B971244B-AF1A-8214-17B3-F110E8F92748}"/>
              </a:ext>
            </a:extLst>
          </p:cNvPr>
          <p:cNvGrpSpPr>
            <a:grpSpLocks/>
          </p:cNvGrpSpPr>
          <p:nvPr/>
        </p:nvGrpSpPr>
        <p:grpSpPr bwMode="auto">
          <a:xfrm>
            <a:off x="1044575" y="2740025"/>
            <a:ext cx="5688013" cy="288925"/>
            <a:chOff x="658" y="1933"/>
            <a:chExt cx="3583" cy="182"/>
          </a:xfrm>
        </p:grpSpPr>
        <p:grpSp>
          <p:nvGrpSpPr>
            <p:cNvPr id="5149" name="Group 198">
              <a:extLst>
                <a:ext uri="{FF2B5EF4-FFF2-40B4-BE49-F238E27FC236}">
                  <a16:creationId xmlns:a16="http://schemas.microsoft.com/office/drawing/2014/main" id="{FA8EFB1F-0D34-C330-EF73-CAE85FCC195B}"/>
                </a:ext>
              </a:extLst>
            </p:cNvPr>
            <p:cNvGrpSpPr>
              <a:grpSpLocks/>
            </p:cNvGrpSpPr>
            <p:nvPr/>
          </p:nvGrpSpPr>
          <p:grpSpPr bwMode="auto">
            <a:xfrm>
              <a:off x="658" y="1934"/>
              <a:ext cx="3447" cy="181"/>
              <a:chOff x="658" y="1934"/>
              <a:chExt cx="3447" cy="181"/>
            </a:xfrm>
          </p:grpSpPr>
          <p:sp>
            <p:nvSpPr>
              <p:cNvPr id="5153" name="Oval 4">
                <a:extLst>
                  <a:ext uri="{FF2B5EF4-FFF2-40B4-BE49-F238E27FC236}">
                    <a16:creationId xmlns:a16="http://schemas.microsoft.com/office/drawing/2014/main" id="{E423B2CF-3558-AB7F-46E4-3CD089561607}"/>
                  </a:ext>
                </a:extLst>
              </p:cNvPr>
              <p:cNvSpPr>
                <a:spLocks noChangeArrowheads="1"/>
              </p:cNvSpPr>
              <p:nvPr/>
            </p:nvSpPr>
            <p:spPr bwMode="auto">
              <a:xfrm>
                <a:off x="658" y="1934"/>
                <a:ext cx="136" cy="181"/>
              </a:xfrm>
              <a:prstGeom prst="ellipse">
                <a:avLst/>
              </a:prstGeom>
              <a:solidFill>
                <a:schemeClr val="tx1"/>
              </a:solidFill>
              <a:ln w="9525">
                <a:solidFill>
                  <a:schemeClr val="tx1"/>
                </a:solidFill>
                <a:round/>
                <a:headEnd/>
                <a:tailEnd/>
              </a:ln>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154" name="Line 5">
                <a:extLst>
                  <a:ext uri="{FF2B5EF4-FFF2-40B4-BE49-F238E27FC236}">
                    <a16:creationId xmlns:a16="http://schemas.microsoft.com/office/drawing/2014/main" id="{905B5829-A14D-1490-F8C1-E9636879B016}"/>
                  </a:ext>
                </a:extLst>
              </p:cNvPr>
              <p:cNvSpPr>
                <a:spLocks noChangeShapeType="1"/>
              </p:cNvSpPr>
              <p:nvPr/>
            </p:nvSpPr>
            <p:spPr bwMode="auto">
              <a:xfrm>
                <a:off x="794" y="2025"/>
                <a:ext cx="3311"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50" name="Group 181">
              <a:extLst>
                <a:ext uri="{FF2B5EF4-FFF2-40B4-BE49-F238E27FC236}">
                  <a16:creationId xmlns:a16="http://schemas.microsoft.com/office/drawing/2014/main" id="{E81278A2-B65C-26D5-39BE-1257763143F1}"/>
                </a:ext>
              </a:extLst>
            </p:cNvPr>
            <p:cNvGrpSpPr>
              <a:grpSpLocks/>
            </p:cNvGrpSpPr>
            <p:nvPr/>
          </p:nvGrpSpPr>
          <p:grpSpPr bwMode="auto">
            <a:xfrm>
              <a:off x="4105" y="1933"/>
              <a:ext cx="136" cy="182"/>
              <a:chOff x="1565" y="2931"/>
              <a:chExt cx="136" cy="182"/>
            </a:xfrm>
          </p:grpSpPr>
          <p:sp>
            <p:nvSpPr>
              <p:cNvPr id="5151" name="Line 182">
                <a:extLst>
                  <a:ext uri="{FF2B5EF4-FFF2-40B4-BE49-F238E27FC236}">
                    <a16:creationId xmlns:a16="http://schemas.microsoft.com/office/drawing/2014/main" id="{46CA6476-DD8E-A4B3-197B-1EA95A46F2C2}"/>
                  </a:ext>
                </a:extLst>
              </p:cNvPr>
              <p:cNvSpPr>
                <a:spLocks noChangeShapeType="1"/>
              </p:cNvSpPr>
              <p:nvPr/>
            </p:nvSpPr>
            <p:spPr bwMode="auto">
              <a:xfrm flipV="1">
                <a:off x="1565" y="2931"/>
                <a:ext cx="136" cy="9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2" name="Line 183">
                <a:extLst>
                  <a:ext uri="{FF2B5EF4-FFF2-40B4-BE49-F238E27FC236}">
                    <a16:creationId xmlns:a16="http://schemas.microsoft.com/office/drawing/2014/main" id="{D1B0D32A-5FEA-6352-F499-AC184F520B5B}"/>
                  </a:ext>
                </a:extLst>
              </p:cNvPr>
              <p:cNvSpPr>
                <a:spLocks noChangeShapeType="1"/>
              </p:cNvSpPr>
              <p:nvPr/>
            </p:nvSpPr>
            <p:spPr bwMode="auto">
              <a:xfrm>
                <a:off x="1565" y="3022"/>
                <a:ext cx="136" cy="9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5127" name="Group 201">
            <a:extLst>
              <a:ext uri="{FF2B5EF4-FFF2-40B4-BE49-F238E27FC236}">
                <a16:creationId xmlns:a16="http://schemas.microsoft.com/office/drawing/2014/main" id="{4C655BAD-3472-EF42-3951-CC77B7C2605C}"/>
              </a:ext>
            </a:extLst>
          </p:cNvPr>
          <p:cNvGrpSpPr>
            <a:grpSpLocks/>
          </p:cNvGrpSpPr>
          <p:nvPr/>
        </p:nvGrpSpPr>
        <p:grpSpPr bwMode="auto">
          <a:xfrm>
            <a:off x="2771775" y="4087813"/>
            <a:ext cx="3960813" cy="360362"/>
            <a:chOff x="1746" y="2931"/>
            <a:chExt cx="2495" cy="227"/>
          </a:xfrm>
        </p:grpSpPr>
        <p:sp>
          <p:nvSpPr>
            <p:cNvPr id="5144" name="Oval 54">
              <a:extLst>
                <a:ext uri="{FF2B5EF4-FFF2-40B4-BE49-F238E27FC236}">
                  <a16:creationId xmlns:a16="http://schemas.microsoft.com/office/drawing/2014/main" id="{98D3D67B-C4AA-6884-9320-A7BE65C90B93}"/>
                </a:ext>
              </a:extLst>
            </p:cNvPr>
            <p:cNvSpPr>
              <a:spLocks noChangeArrowheads="1"/>
            </p:cNvSpPr>
            <p:nvPr/>
          </p:nvSpPr>
          <p:spPr bwMode="auto">
            <a:xfrm>
              <a:off x="1746" y="2932"/>
              <a:ext cx="272" cy="226"/>
            </a:xfrm>
            <a:prstGeom prst="ellipse">
              <a:avLst/>
            </a:prstGeom>
            <a:solidFill>
              <a:schemeClr val="tx1"/>
            </a:solidFill>
            <a:ln w="9525">
              <a:solidFill>
                <a:schemeClr val="tx1"/>
              </a:solidFill>
              <a:round/>
              <a:headEnd/>
              <a:tailEnd/>
            </a:ln>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145" name="Line 55">
              <a:extLst>
                <a:ext uri="{FF2B5EF4-FFF2-40B4-BE49-F238E27FC236}">
                  <a16:creationId xmlns:a16="http://schemas.microsoft.com/office/drawing/2014/main" id="{C82EF31F-B7A1-07D8-FB7C-2B5DCCF05A27}"/>
                </a:ext>
              </a:extLst>
            </p:cNvPr>
            <p:cNvSpPr>
              <a:spLocks noChangeShapeType="1"/>
            </p:cNvSpPr>
            <p:nvPr/>
          </p:nvSpPr>
          <p:spPr bwMode="auto">
            <a:xfrm flipV="1">
              <a:off x="1837" y="3022"/>
              <a:ext cx="2268" cy="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146" name="Group 184">
              <a:extLst>
                <a:ext uri="{FF2B5EF4-FFF2-40B4-BE49-F238E27FC236}">
                  <a16:creationId xmlns:a16="http://schemas.microsoft.com/office/drawing/2014/main" id="{D4C36E94-0E2F-49BD-4EDE-494A459BFDEB}"/>
                </a:ext>
              </a:extLst>
            </p:cNvPr>
            <p:cNvGrpSpPr>
              <a:grpSpLocks/>
            </p:cNvGrpSpPr>
            <p:nvPr/>
          </p:nvGrpSpPr>
          <p:grpSpPr bwMode="auto">
            <a:xfrm>
              <a:off x="4105" y="2931"/>
              <a:ext cx="136" cy="182"/>
              <a:chOff x="1565" y="2931"/>
              <a:chExt cx="136" cy="182"/>
            </a:xfrm>
          </p:grpSpPr>
          <p:sp>
            <p:nvSpPr>
              <p:cNvPr id="5147" name="Line 185">
                <a:extLst>
                  <a:ext uri="{FF2B5EF4-FFF2-40B4-BE49-F238E27FC236}">
                    <a16:creationId xmlns:a16="http://schemas.microsoft.com/office/drawing/2014/main" id="{127AAEA4-AFDD-3974-B634-89964511D1E0}"/>
                  </a:ext>
                </a:extLst>
              </p:cNvPr>
              <p:cNvSpPr>
                <a:spLocks noChangeShapeType="1"/>
              </p:cNvSpPr>
              <p:nvPr/>
            </p:nvSpPr>
            <p:spPr bwMode="auto">
              <a:xfrm flipV="1">
                <a:off x="1565" y="2931"/>
                <a:ext cx="136" cy="9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48" name="Line 186">
                <a:extLst>
                  <a:ext uri="{FF2B5EF4-FFF2-40B4-BE49-F238E27FC236}">
                    <a16:creationId xmlns:a16="http://schemas.microsoft.com/office/drawing/2014/main" id="{386DFFE1-5EB1-7E4F-AADD-3A9D9E03943E}"/>
                  </a:ext>
                </a:extLst>
              </p:cNvPr>
              <p:cNvSpPr>
                <a:spLocks noChangeShapeType="1"/>
              </p:cNvSpPr>
              <p:nvPr/>
            </p:nvSpPr>
            <p:spPr bwMode="auto">
              <a:xfrm>
                <a:off x="1565" y="3022"/>
                <a:ext cx="136" cy="9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65724" name="Rectangle 188">
            <a:extLst>
              <a:ext uri="{FF2B5EF4-FFF2-40B4-BE49-F238E27FC236}">
                <a16:creationId xmlns:a16="http://schemas.microsoft.com/office/drawing/2014/main" id="{5D00D5C8-EE67-6276-4897-D9F6F4675B0B}"/>
              </a:ext>
            </a:extLst>
          </p:cNvPr>
          <p:cNvSpPr>
            <a:spLocks noGrp="1" noChangeArrowheads="1"/>
          </p:cNvSpPr>
          <p:nvPr>
            <p:ph type="title"/>
          </p:nvPr>
        </p:nvSpPr>
        <p:spPr>
          <a:xfrm>
            <a:off x="428625" y="714375"/>
            <a:ext cx="8229600" cy="1139825"/>
          </a:xfrm>
        </p:spPr>
        <p:txBody>
          <a:bodyPr/>
          <a:lstStyle/>
          <a:p>
            <a:pPr>
              <a:defRPr/>
            </a:pPr>
            <a:r>
              <a:rPr lang="en-US" sz="3800" dirty="0"/>
              <a:t>Acetylcholine</a:t>
            </a:r>
            <a:br>
              <a:rPr lang="en-US" sz="3800" dirty="0"/>
            </a:br>
            <a:r>
              <a:rPr lang="en-US" sz="3800" dirty="0"/>
              <a:t>1. Actions</a:t>
            </a:r>
            <a:br>
              <a:rPr lang="en-US" sz="3800" dirty="0"/>
            </a:br>
            <a:r>
              <a:rPr lang="en-US" sz="3800" dirty="0"/>
              <a:t>A) Nicotinic Receptors</a:t>
            </a:r>
            <a:br>
              <a:rPr lang="en-US" sz="3800" dirty="0"/>
            </a:br>
            <a:endParaRPr lang="en-US" sz="3800" dirty="0"/>
          </a:p>
        </p:txBody>
      </p:sp>
      <p:sp>
        <p:nvSpPr>
          <p:cNvPr id="65725" name="Rectangle 189">
            <a:extLst>
              <a:ext uri="{FF2B5EF4-FFF2-40B4-BE49-F238E27FC236}">
                <a16:creationId xmlns:a16="http://schemas.microsoft.com/office/drawing/2014/main" id="{CEF64B84-DCCF-D8C3-E984-1A4C811B243E}"/>
              </a:ext>
            </a:extLst>
          </p:cNvPr>
          <p:cNvSpPr>
            <a:spLocks noChangeArrowheads="1"/>
          </p:cNvSpPr>
          <p:nvPr/>
        </p:nvSpPr>
        <p:spPr bwMode="auto">
          <a:xfrm>
            <a:off x="6372225" y="3316288"/>
            <a:ext cx="2736850" cy="431800"/>
          </a:xfrm>
          <a:prstGeom prst="rect">
            <a:avLst/>
          </a:prstGeom>
          <a:noFill/>
          <a:ln w="9525">
            <a:noFill/>
            <a:miter lim="800000"/>
            <a:headEnd/>
            <a:tailEnd/>
          </a:ln>
          <a:effectLst/>
        </p:spPr>
        <p:txBody>
          <a:bodyPr/>
          <a:lstStyle/>
          <a:p>
            <a:pPr marL="742950" lvl="1" indent="-285750" eaLnBrk="1" hangingPunct="1">
              <a:lnSpc>
                <a:spcPct val="90000"/>
              </a:lnSpc>
              <a:spcBef>
                <a:spcPct val="20000"/>
              </a:spcBef>
              <a:buClr>
                <a:schemeClr val="folHlink"/>
              </a:buClr>
              <a:buSzPct val="80000"/>
              <a:buFont typeface="Wingdings" pitchFamily="2" charset="2"/>
              <a:buNone/>
              <a:defRPr/>
            </a:pPr>
            <a:r>
              <a:rPr lang="en-US" sz="2000">
                <a:solidFill>
                  <a:srgbClr val="FFFF00"/>
                </a:solidFill>
                <a:effectLst>
                  <a:outerShdw blurRad="38100" dist="38100" dir="2700000" algn="tl">
                    <a:srgbClr val="000000"/>
                  </a:outerShdw>
                </a:effectLst>
                <a:cs typeface="Arial" charset="0"/>
              </a:rPr>
              <a:t>Skeletal muscles</a:t>
            </a:r>
            <a:endParaRPr lang="en-US" sz="2000">
              <a:solidFill>
                <a:srgbClr val="FFFF00"/>
              </a:solidFill>
              <a:effectLst>
                <a:outerShdw blurRad="38100" dist="38100" dir="2700000" algn="tl">
                  <a:srgbClr val="000000"/>
                </a:outerShdw>
              </a:effectLst>
              <a:cs typeface="Arial" charset="0"/>
              <a:sym typeface="Wingdings" pitchFamily="2" charset="2"/>
            </a:endParaRPr>
          </a:p>
        </p:txBody>
      </p:sp>
      <p:sp>
        <p:nvSpPr>
          <p:cNvPr id="65726" name="Rectangle 190">
            <a:extLst>
              <a:ext uri="{FF2B5EF4-FFF2-40B4-BE49-F238E27FC236}">
                <a16:creationId xmlns:a16="http://schemas.microsoft.com/office/drawing/2014/main" id="{D1748419-FCB3-E7B6-F767-3744D0635B83}"/>
              </a:ext>
            </a:extLst>
          </p:cNvPr>
          <p:cNvSpPr>
            <a:spLocks noChangeArrowheads="1"/>
          </p:cNvSpPr>
          <p:nvPr/>
        </p:nvSpPr>
        <p:spPr bwMode="auto">
          <a:xfrm>
            <a:off x="7029450" y="2668588"/>
            <a:ext cx="577850" cy="366712"/>
          </a:xfrm>
          <a:prstGeom prst="rect">
            <a:avLst/>
          </a:prstGeom>
          <a:noFill/>
          <a:ln w="9525">
            <a:noFill/>
            <a:miter lim="800000"/>
            <a:headEnd/>
            <a:tailEnd/>
          </a:ln>
          <a:effectLst/>
        </p:spPr>
        <p:txBody>
          <a:bodyPr wrap="none">
            <a:spAutoFit/>
          </a:bodyPr>
          <a:lstStyle/>
          <a:p>
            <a:pPr eaLnBrk="1" hangingPunct="1">
              <a:defRPr/>
            </a:pPr>
            <a:r>
              <a:rPr lang="en-US" b="1">
                <a:effectLst>
                  <a:outerShdw blurRad="38100" dist="38100" dir="2700000" algn="tl">
                    <a:srgbClr val="000000"/>
                  </a:outerShdw>
                </a:effectLst>
                <a:cs typeface="Arial" charset="0"/>
              </a:rPr>
              <a:t>Nm</a:t>
            </a:r>
          </a:p>
        </p:txBody>
      </p:sp>
      <p:sp>
        <p:nvSpPr>
          <p:cNvPr id="65727" name="Rectangle 191">
            <a:extLst>
              <a:ext uri="{FF2B5EF4-FFF2-40B4-BE49-F238E27FC236}">
                <a16:creationId xmlns:a16="http://schemas.microsoft.com/office/drawing/2014/main" id="{5A40DF81-64F6-DFE3-DFC6-CA7B0147C1F8}"/>
              </a:ext>
            </a:extLst>
          </p:cNvPr>
          <p:cNvSpPr>
            <a:spLocks noChangeArrowheads="1"/>
          </p:cNvSpPr>
          <p:nvPr/>
        </p:nvSpPr>
        <p:spPr bwMode="auto">
          <a:xfrm>
            <a:off x="6062663" y="3600450"/>
            <a:ext cx="3081337" cy="369888"/>
          </a:xfrm>
          <a:prstGeom prst="rect">
            <a:avLst/>
          </a:prstGeom>
          <a:noFill/>
          <a:ln w="9525">
            <a:noFill/>
            <a:miter lim="800000"/>
            <a:headEnd/>
            <a:tailEnd/>
          </a:ln>
          <a:effectLst/>
        </p:spPr>
        <p:txBody>
          <a:bodyPr wrap="none">
            <a:spAutoFit/>
          </a:bodyPr>
          <a:lstStyle/>
          <a:p>
            <a:pPr lvl="1" algn="ctr" eaLnBrk="1" hangingPunct="1">
              <a:lnSpc>
                <a:spcPct val="90000"/>
              </a:lnSpc>
              <a:spcBef>
                <a:spcPct val="20000"/>
              </a:spcBef>
              <a:buClr>
                <a:schemeClr val="folHlink"/>
              </a:buClr>
              <a:buSzPct val="80000"/>
              <a:buFont typeface="Wingdings" pitchFamily="2" charset="2"/>
              <a:buNone/>
              <a:defRPr/>
            </a:pPr>
            <a:r>
              <a:rPr lang="en-US" sz="2000" dirty="0">
                <a:solidFill>
                  <a:srgbClr val="00FF00"/>
                </a:solidFill>
                <a:effectLst>
                  <a:outerShdw blurRad="38100" dist="38100" dir="2700000" algn="tl">
                    <a:srgbClr val="000000"/>
                  </a:outerShdw>
                </a:effectLst>
                <a:cs typeface="Arial" charset="0"/>
                <a:sym typeface="Wingdings" pitchFamily="2" charset="2"/>
              </a:rPr>
              <a:t> Muscle contraction</a:t>
            </a:r>
          </a:p>
        </p:txBody>
      </p:sp>
      <p:sp>
        <p:nvSpPr>
          <p:cNvPr id="65728" name="Rectangle 192">
            <a:extLst>
              <a:ext uri="{FF2B5EF4-FFF2-40B4-BE49-F238E27FC236}">
                <a16:creationId xmlns:a16="http://schemas.microsoft.com/office/drawing/2014/main" id="{2435A09A-00AF-9A22-F966-8CF4F0EAA72A}"/>
              </a:ext>
            </a:extLst>
          </p:cNvPr>
          <p:cNvSpPr>
            <a:spLocks noChangeArrowheads="1"/>
          </p:cNvSpPr>
          <p:nvPr/>
        </p:nvSpPr>
        <p:spPr bwMode="auto">
          <a:xfrm>
            <a:off x="1928813" y="4519613"/>
            <a:ext cx="2519362" cy="400050"/>
          </a:xfrm>
          <a:prstGeom prst="rect">
            <a:avLst/>
          </a:prstGeom>
          <a:noFill/>
          <a:ln w="9525">
            <a:noFill/>
            <a:miter lim="800000"/>
            <a:headEnd/>
            <a:tailEnd/>
          </a:ln>
          <a:effectLst/>
        </p:spPr>
        <p:txBody>
          <a:bodyPr>
            <a:spAutoFit/>
          </a:bodyPr>
          <a:lstStyle/>
          <a:p>
            <a:pPr algn="ctr" eaLnBrk="1" hangingPunct="1">
              <a:defRPr/>
            </a:pPr>
            <a:r>
              <a:rPr lang="en-US" sz="2000" dirty="0">
                <a:solidFill>
                  <a:srgbClr val="FFFF00"/>
                </a:solidFill>
                <a:effectLst>
                  <a:outerShdw blurRad="38100" dist="38100" dir="2700000" algn="tl">
                    <a:srgbClr val="000000"/>
                  </a:outerShdw>
                </a:effectLst>
                <a:cs typeface="Arial" charset="0"/>
              </a:rPr>
              <a:t>Autonomic ganglion</a:t>
            </a:r>
          </a:p>
        </p:txBody>
      </p:sp>
      <p:sp>
        <p:nvSpPr>
          <p:cNvPr id="5133" name="Rectangle 193">
            <a:extLst>
              <a:ext uri="{FF2B5EF4-FFF2-40B4-BE49-F238E27FC236}">
                <a16:creationId xmlns:a16="http://schemas.microsoft.com/office/drawing/2014/main" id="{53CED84A-08A7-0E0C-A4BD-91821A579EA7}"/>
              </a:ext>
            </a:extLst>
          </p:cNvPr>
          <p:cNvSpPr>
            <a:spLocks noChangeArrowheads="1"/>
          </p:cNvSpPr>
          <p:nvPr/>
        </p:nvSpPr>
        <p:spPr bwMode="auto">
          <a:xfrm>
            <a:off x="2754313" y="4071938"/>
            <a:ext cx="506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en-US" altLang="en-US" sz="1800" b="1">
                <a:solidFill>
                  <a:schemeClr val="accent2"/>
                </a:solidFill>
              </a:rPr>
              <a:t>Nn</a:t>
            </a:r>
          </a:p>
        </p:txBody>
      </p:sp>
      <p:sp>
        <p:nvSpPr>
          <p:cNvPr id="65730" name="Rectangle 194">
            <a:extLst>
              <a:ext uri="{FF2B5EF4-FFF2-40B4-BE49-F238E27FC236}">
                <a16:creationId xmlns:a16="http://schemas.microsoft.com/office/drawing/2014/main" id="{5F3C4F30-D3AC-8F84-EA2B-4B788D333B7C}"/>
              </a:ext>
            </a:extLst>
          </p:cNvPr>
          <p:cNvSpPr>
            <a:spLocks noChangeArrowheads="1"/>
          </p:cNvSpPr>
          <p:nvPr/>
        </p:nvSpPr>
        <p:spPr bwMode="auto">
          <a:xfrm>
            <a:off x="4305300" y="4535488"/>
            <a:ext cx="2827338" cy="400050"/>
          </a:xfrm>
          <a:prstGeom prst="rect">
            <a:avLst/>
          </a:prstGeom>
          <a:noFill/>
          <a:ln w="9525">
            <a:noFill/>
            <a:miter lim="800000"/>
            <a:headEnd/>
            <a:tailEnd/>
          </a:ln>
          <a:effectLst/>
        </p:spPr>
        <p:txBody>
          <a:bodyPr wrap="none">
            <a:spAutoFit/>
          </a:bodyPr>
          <a:lstStyle/>
          <a:p>
            <a:pPr algn="ctr" eaLnBrk="1" hangingPunct="1">
              <a:defRPr/>
            </a:pPr>
            <a:r>
              <a:rPr lang="en-US" sz="2000" dirty="0">
                <a:solidFill>
                  <a:srgbClr val="00FF00"/>
                </a:solidFill>
                <a:effectLst>
                  <a:outerShdw blurRad="38100" dist="38100" dir="2700000" algn="tl">
                    <a:srgbClr val="000000"/>
                  </a:outerShdw>
                </a:effectLst>
                <a:cs typeface="Arial" charset="0"/>
                <a:sym typeface="Wingdings" pitchFamily="2" charset="2"/>
              </a:rPr>
              <a:t> Ganglion stimulation</a:t>
            </a:r>
          </a:p>
        </p:txBody>
      </p:sp>
      <p:grpSp>
        <p:nvGrpSpPr>
          <p:cNvPr id="5135" name="Group 200">
            <a:extLst>
              <a:ext uri="{FF2B5EF4-FFF2-40B4-BE49-F238E27FC236}">
                <a16:creationId xmlns:a16="http://schemas.microsoft.com/office/drawing/2014/main" id="{E8106B32-3E28-3113-CCED-A7BDA19ADCCE}"/>
              </a:ext>
            </a:extLst>
          </p:cNvPr>
          <p:cNvGrpSpPr>
            <a:grpSpLocks/>
          </p:cNvGrpSpPr>
          <p:nvPr/>
        </p:nvGrpSpPr>
        <p:grpSpPr bwMode="auto">
          <a:xfrm>
            <a:off x="1025525" y="5445125"/>
            <a:ext cx="1657350" cy="288925"/>
            <a:chOff x="657" y="2931"/>
            <a:chExt cx="1044" cy="182"/>
          </a:xfrm>
        </p:grpSpPr>
        <p:sp>
          <p:nvSpPr>
            <p:cNvPr id="5139" name="Oval 46">
              <a:extLst>
                <a:ext uri="{FF2B5EF4-FFF2-40B4-BE49-F238E27FC236}">
                  <a16:creationId xmlns:a16="http://schemas.microsoft.com/office/drawing/2014/main" id="{B2535112-2C8D-C66E-FDD0-352B8CBD5561}"/>
                </a:ext>
              </a:extLst>
            </p:cNvPr>
            <p:cNvSpPr>
              <a:spLocks noChangeArrowheads="1"/>
            </p:cNvSpPr>
            <p:nvPr/>
          </p:nvSpPr>
          <p:spPr bwMode="auto">
            <a:xfrm>
              <a:off x="657" y="2932"/>
              <a:ext cx="136" cy="181"/>
            </a:xfrm>
            <a:prstGeom prst="ellipse">
              <a:avLst/>
            </a:prstGeom>
            <a:solidFill>
              <a:schemeClr val="tx1"/>
            </a:solidFill>
            <a:ln w="9525">
              <a:solidFill>
                <a:schemeClr val="tx1"/>
              </a:solidFill>
              <a:round/>
              <a:headEnd/>
              <a:tailEnd/>
            </a:ln>
          </p:spPr>
          <p:txBody>
            <a:bodyPr wrap="none" anchor="ct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sz="1800"/>
            </a:p>
          </p:txBody>
        </p:sp>
        <p:sp>
          <p:nvSpPr>
            <p:cNvPr id="5140" name="Line 47">
              <a:extLst>
                <a:ext uri="{FF2B5EF4-FFF2-40B4-BE49-F238E27FC236}">
                  <a16:creationId xmlns:a16="http://schemas.microsoft.com/office/drawing/2014/main" id="{936555B2-8CD8-C1FA-978F-0DC8ABC3CAA1}"/>
                </a:ext>
              </a:extLst>
            </p:cNvPr>
            <p:cNvSpPr>
              <a:spLocks noChangeShapeType="1"/>
            </p:cNvSpPr>
            <p:nvPr/>
          </p:nvSpPr>
          <p:spPr bwMode="auto">
            <a:xfrm flipV="1">
              <a:off x="793" y="3022"/>
              <a:ext cx="772" cy="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141" name="Group 50">
              <a:extLst>
                <a:ext uri="{FF2B5EF4-FFF2-40B4-BE49-F238E27FC236}">
                  <a16:creationId xmlns:a16="http://schemas.microsoft.com/office/drawing/2014/main" id="{22905CE7-18EF-DD5A-DAE3-2224E9FED985}"/>
                </a:ext>
              </a:extLst>
            </p:cNvPr>
            <p:cNvGrpSpPr>
              <a:grpSpLocks/>
            </p:cNvGrpSpPr>
            <p:nvPr/>
          </p:nvGrpSpPr>
          <p:grpSpPr bwMode="auto">
            <a:xfrm>
              <a:off x="1565" y="2931"/>
              <a:ext cx="136" cy="182"/>
              <a:chOff x="1565" y="2931"/>
              <a:chExt cx="136" cy="182"/>
            </a:xfrm>
          </p:grpSpPr>
          <p:sp>
            <p:nvSpPr>
              <p:cNvPr id="5142" name="Line 48">
                <a:extLst>
                  <a:ext uri="{FF2B5EF4-FFF2-40B4-BE49-F238E27FC236}">
                    <a16:creationId xmlns:a16="http://schemas.microsoft.com/office/drawing/2014/main" id="{33BC39C8-848B-C1B6-E3D2-2FB12719C500}"/>
                  </a:ext>
                </a:extLst>
              </p:cNvPr>
              <p:cNvSpPr>
                <a:spLocks noChangeShapeType="1"/>
              </p:cNvSpPr>
              <p:nvPr/>
            </p:nvSpPr>
            <p:spPr bwMode="auto">
              <a:xfrm flipV="1">
                <a:off x="1565" y="2931"/>
                <a:ext cx="136" cy="9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43" name="Line 49">
                <a:extLst>
                  <a:ext uri="{FF2B5EF4-FFF2-40B4-BE49-F238E27FC236}">
                    <a16:creationId xmlns:a16="http://schemas.microsoft.com/office/drawing/2014/main" id="{FBD09F52-5762-2345-7C14-DD2472A2FC04}"/>
                  </a:ext>
                </a:extLst>
              </p:cNvPr>
              <p:cNvSpPr>
                <a:spLocks noChangeShapeType="1"/>
              </p:cNvSpPr>
              <p:nvPr/>
            </p:nvSpPr>
            <p:spPr bwMode="auto">
              <a:xfrm>
                <a:off x="1565" y="3022"/>
                <a:ext cx="136" cy="9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5136" name="Rectangle 193">
            <a:extLst>
              <a:ext uri="{FF2B5EF4-FFF2-40B4-BE49-F238E27FC236}">
                <a16:creationId xmlns:a16="http://schemas.microsoft.com/office/drawing/2014/main" id="{D98D33E1-2F4D-50CC-888A-88828297687C}"/>
              </a:ext>
            </a:extLst>
          </p:cNvPr>
          <p:cNvSpPr>
            <a:spLocks noChangeArrowheads="1"/>
          </p:cNvSpPr>
          <p:nvPr/>
        </p:nvSpPr>
        <p:spPr bwMode="auto">
          <a:xfrm>
            <a:off x="2736850" y="5429250"/>
            <a:ext cx="5064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en-US" altLang="en-US" sz="1800" b="1">
                <a:solidFill>
                  <a:schemeClr val="accent2"/>
                </a:solidFill>
              </a:rPr>
              <a:t>Nn</a:t>
            </a:r>
          </a:p>
        </p:txBody>
      </p:sp>
      <p:sp>
        <p:nvSpPr>
          <p:cNvPr id="91" name="Rectangle 192">
            <a:extLst>
              <a:ext uri="{FF2B5EF4-FFF2-40B4-BE49-F238E27FC236}">
                <a16:creationId xmlns:a16="http://schemas.microsoft.com/office/drawing/2014/main" id="{3B75025E-75FF-28E4-32A6-A7CBF24F482B}"/>
              </a:ext>
            </a:extLst>
          </p:cNvPr>
          <p:cNvSpPr>
            <a:spLocks noChangeArrowheads="1"/>
          </p:cNvSpPr>
          <p:nvPr/>
        </p:nvSpPr>
        <p:spPr bwMode="auto">
          <a:xfrm>
            <a:off x="1857375" y="5857875"/>
            <a:ext cx="2519363" cy="400050"/>
          </a:xfrm>
          <a:prstGeom prst="rect">
            <a:avLst/>
          </a:prstGeom>
          <a:noFill/>
          <a:ln w="9525">
            <a:noFill/>
            <a:miter lim="800000"/>
            <a:headEnd/>
            <a:tailEnd/>
          </a:ln>
          <a:effectLst/>
        </p:spPr>
        <p:txBody>
          <a:bodyPr>
            <a:spAutoFit/>
          </a:bodyPr>
          <a:lstStyle/>
          <a:p>
            <a:pPr algn="ctr" eaLnBrk="1" hangingPunct="1">
              <a:defRPr/>
            </a:pPr>
            <a:r>
              <a:rPr lang="en-US" sz="2000" dirty="0">
                <a:solidFill>
                  <a:srgbClr val="FFFF00"/>
                </a:solidFill>
                <a:effectLst>
                  <a:outerShdw blurRad="38100" dist="38100" dir="2700000" algn="tl">
                    <a:srgbClr val="000000"/>
                  </a:outerShdw>
                </a:effectLst>
                <a:cs typeface="Arial" charset="0"/>
              </a:rPr>
              <a:t>Adrenal gland</a:t>
            </a:r>
          </a:p>
        </p:txBody>
      </p:sp>
      <p:sp>
        <p:nvSpPr>
          <p:cNvPr id="92" name="Rectangle 194">
            <a:extLst>
              <a:ext uri="{FF2B5EF4-FFF2-40B4-BE49-F238E27FC236}">
                <a16:creationId xmlns:a16="http://schemas.microsoft.com/office/drawing/2014/main" id="{D0ABEB36-7A2B-7C2E-0275-E517105E6FE0}"/>
              </a:ext>
            </a:extLst>
          </p:cNvPr>
          <p:cNvSpPr>
            <a:spLocks noChangeArrowheads="1"/>
          </p:cNvSpPr>
          <p:nvPr/>
        </p:nvSpPr>
        <p:spPr bwMode="auto">
          <a:xfrm>
            <a:off x="4286250" y="5857875"/>
            <a:ext cx="2813050" cy="400050"/>
          </a:xfrm>
          <a:prstGeom prst="rect">
            <a:avLst/>
          </a:prstGeom>
          <a:noFill/>
          <a:ln w="9525">
            <a:noFill/>
            <a:miter lim="800000"/>
            <a:headEnd/>
            <a:tailEnd/>
          </a:ln>
          <a:effectLst/>
        </p:spPr>
        <p:txBody>
          <a:bodyPr wrap="none">
            <a:spAutoFit/>
          </a:bodyPr>
          <a:lstStyle/>
          <a:p>
            <a:pPr algn="ctr" eaLnBrk="1" hangingPunct="1">
              <a:defRPr/>
            </a:pPr>
            <a:r>
              <a:rPr lang="en-US" sz="2000" dirty="0">
                <a:solidFill>
                  <a:srgbClr val="00FF00"/>
                </a:solidFill>
                <a:effectLst>
                  <a:outerShdw blurRad="38100" dist="38100" dir="2700000" algn="tl">
                    <a:srgbClr val="000000"/>
                  </a:outerShdw>
                </a:effectLst>
                <a:cs typeface="Arial" charset="0"/>
                <a:sym typeface="Wingdings" pitchFamily="2" charset="2"/>
              </a:rPr>
              <a:t> Adrenaline secretion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259E6AE-6478-41B0-FE4F-848E59E7553B}"/>
              </a:ext>
            </a:extLst>
          </p:cNvPr>
          <p:cNvSpPr>
            <a:spLocks noGrp="1" noChangeArrowheads="1"/>
          </p:cNvSpPr>
          <p:nvPr>
            <p:ph type="title"/>
          </p:nvPr>
        </p:nvSpPr>
        <p:spPr/>
        <p:txBody>
          <a:bodyPr/>
          <a:lstStyle/>
          <a:p>
            <a:pPr>
              <a:defRPr/>
            </a:pPr>
            <a:endParaRPr lang="en-US" altLang="en-US"/>
          </a:p>
        </p:txBody>
      </p:sp>
      <p:sp>
        <p:nvSpPr>
          <p:cNvPr id="21507" name="Rectangle 3">
            <a:extLst>
              <a:ext uri="{FF2B5EF4-FFF2-40B4-BE49-F238E27FC236}">
                <a16:creationId xmlns:a16="http://schemas.microsoft.com/office/drawing/2014/main" id="{CA1AEC0E-6F5E-F438-13A7-A7D654553C0B}"/>
              </a:ext>
            </a:extLst>
          </p:cNvPr>
          <p:cNvSpPr>
            <a:spLocks noGrp="1" noChangeArrowheads="1"/>
          </p:cNvSpPr>
          <p:nvPr>
            <p:ph type="body" idx="1"/>
          </p:nvPr>
        </p:nvSpPr>
        <p:spPr>
          <a:xfrm>
            <a:off x="468313" y="1196975"/>
            <a:ext cx="8229600" cy="4530725"/>
          </a:xfrm>
        </p:spPr>
        <p:txBody>
          <a:bodyPr/>
          <a:lstStyle/>
          <a:p>
            <a:pPr marL="609600" indent="-609600">
              <a:buFont typeface="Wingdings" panose="05000000000000000000" pitchFamily="2" charset="2"/>
              <a:buNone/>
              <a:defRPr/>
            </a:pPr>
            <a:r>
              <a:rPr lang="en-US" altLang="en-US" sz="2400">
                <a:solidFill>
                  <a:srgbClr val="FFFF00"/>
                </a:solidFill>
              </a:rPr>
              <a:t>Why, when we administered a dose of Ach which is extremely large, did we get an increase in BP?</a:t>
            </a:r>
          </a:p>
          <a:p>
            <a:pPr marL="990600" lvl="1" indent="-533400">
              <a:buFont typeface="Wingdings" panose="05000000000000000000" pitchFamily="2" charset="2"/>
              <a:buAutoNum type="alphaLcPeriod"/>
              <a:defRPr/>
            </a:pPr>
            <a:r>
              <a:rPr lang="en-US" altLang="en-US" sz="2400"/>
              <a:t>The vessels do not have any cholinergic receptors</a:t>
            </a:r>
          </a:p>
          <a:p>
            <a:pPr marL="990600" lvl="1" indent="-533400">
              <a:buFont typeface="Wingdings" panose="05000000000000000000" pitchFamily="2" charset="2"/>
              <a:buAutoNum type="alphaLcPeriod"/>
              <a:defRPr/>
            </a:pPr>
            <a:r>
              <a:rPr lang="en-US" altLang="en-US" sz="2400"/>
              <a:t>The muscarinic effect of Ach is effectively blocked by atropine so nicotinic effects become apparent</a:t>
            </a:r>
          </a:p>
          <a:p>
            <a:pPr marL="990600" lvl="1" indent="-533400">
              <a:buFont typeface="Wingdings" panose="05000000000000000000" pitchFamily="2" charset="2"/>
              <a:buAutoNum type="alphaLcPeriod"/>
              <a:defRPr/>
            </a:pPr>
            <a:r>
              <a:rPr lang="en-US" altLang="en-US" sz="2400"/>
              <a:t>This dose blocks the adrenergic receptors</a:t>
            </a:r>
          </a:p>
          <a:p>
            <a:pPr marL="990600" lvl="1" indent="-533400">
              <a:buFont typeface="Wingdings" panose="05000000000000000000" pitchFamily="2" charset="2"/>
              <a:buAutoNum type="alphaLcPeriod"/>
              <a:defRPr/>
            </a:pPr>
            <a:r>
              <a:rPr lang="en-US" altLang="en-US" sz="2400"/>
              <a:t>This dose stimulates the adrenergic receptors</a:t>
            </a:r>
          </a:p>
          <a:p>
            <a:pPr marL="990600" lvl="1" indent="-533400">
              <a:buFont typeface="Wingdings" panose="05000000000000000000" pitchFamily="2" charset="2"/>
              <a:buAutoNum type="alphaLcPeriod"/>
              <a:defRPr/>
            </a:pPr>
            <a:r>
              <a:rPr lang="en-US" altLang="en-US" sz="2400"/>
              <a:t>None of the above</a:t>
            </a:r>
          </a:p>
          <a:p>
            <a:pPr marL="609600" indent="-609600">
              <a:defRPr/>
            </a:pPr>
            <a:endParaRPr lang="en-US" altLang="en-US" sz="2400"/>
          </a:p>
        </p:txBody>
      </p:sp>
      <p:sp>
        <p:nvSpPr>
          <p:cNvPr id="21508" name="Text Box 4">
            <a:extLst>
              <a:ext uri="{FF2B5EF4-FFF2-40B4-BE49-F238E27FC236}">
                <a16:creationId xmlns:a16="http://schemas.microsoft.com/office/drawing/2014/main" id="{5258D247-BC09-9A75-2918-360FAD2785AE}"/>
              </a:ext>
            </a:extLst>
          </p:cNvPr>
          <p:cNvSpPr txBox="1">
            <a:spLocks noChangeArrowheads="1"/>
          </p:cNvSpPr>
          <p:nvPr/>
        </p:nvSpPr>
        <p:spPr bwMode="auto">
          <a:xfrm>
            <a:off x="611188" y="5300663"/>
            <a:ext cx="79216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Only foil “b” is correct:</a:t>
            </a:r>
            <a:r>
              <a:rPr lang="en-US" altLang="en-US" sz="2000">
                <a:solidFill>
                  <a:srgbClr val="00FF00"/>
                </a:solidFill>
              </a:rPr>
              <a:t> This is due to stimulation of the nicotinic receptors of the adrenal gland and sympathetic ganglia with subsequent release of epinephrine and norepinephrine.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dissolve">
                                      <p:cBhvr>
                                        <p:cTn id="7"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7C5D7E9-44A3-F1D3-F15A-E72297251D7C}"/>
              </a:ext>
            </a:extLst>
          </p:cNvPr>
          <p:cNvSpPr>
            <a:spLocks noGrp="1" noChangeArrowheads="1"/>
          </p:cNvSpPr>
          <p:nvPr>
            <p:ph type="title"/>
          </p:nvPr>
        </p:nvSpPr>
        <p:spPr>
          <a:xfrm>
            <a:off x="539750" y="0"/>
            <a:ext cx="8229600" cy="765175"/>
          </a:xfrm>
        </p:spPr>
        <p:txBody>
          <a:bodyPr/>
          <a:lstStyle/>
          <a:p>
            <a:pPr>
              <a:defRPr/>
            </a:pPr>
            <a:r>
              <a:rPr lang="en-US" altLang="en-US" sz="2400" b="1">
                <a:solidFill>
                  <a:srgbClr val="FFFF00"/>
                </a:solidFill>
              </a:rPr>
              <a:t>Hexamethonium is the next drug which our animal will receive</a:t>
            </a:r>
            <a:endParaRPr lang="en-US" altLang="en-US" sz="2400">
              <a:solidFill>
                <a:srgbClr val="FFFF00"/>
              </a:solidFill>
            </a:endParaRPr>
          </a:p>
        </p:txBody>
      </p:sp>
      <p:sp>
        <p:nvSpPr>
          <p:cNvPr id="22531" name="Rectangle 3">
            <a:extLst>
              <a:ext uri="{FF2B5EF4-FFF2-40B4-BE49-F238E27FC236}">
                <a16:creationId xmlns:a16="http://schemas.microsoft.com/office/drawing/2014/main" id="{A7D89F17-E63F-CF22-A880-8AC968D65A8D}"/>
              </a:ext>
            </a:extLst>
          </p:cNvPr>
          <p:cNvSpPr>
            <a:spLocks noGrp="1" noChangeArrowheads="1"/>
          </p:cNvSpPr>
          <p:nvPr>
            <p:ph type="body" idx="1"/>
          </p:nvPr>
        </p:nvSpPr>
        <p:spPr/>
        <p:txBody>
          <a:bodyPr/>
          <a:lstStyle/>
          <a:p>
            <a:pPr marL="609600" indent="-609600">
              <a:buFont typeface="Wingdings" panose="05000000000000000000" pitchFamily="2" charset="2"/>
              <a:buNone/>
              <a:defRPr/>
            </a:pPr>
            <a:r>
              <a:rPr lang="en-US" altLang="en-US" sz="2400">
                <a:solidFill>
                  <a:srgbClr val="FFFF00"/>
                </a:solidFill>
              </a:rPr>
              <a:t>Do you remember what the actions of hexamethonium are? Let’s see what you can recall. Hexamethonium has the following action(s)</a:t>
            </a:r>
          </a:p>
          <a:p>
            <a:pPr marL="609600" indent="-609600">
              <a:buFont typeface="Wingdings" panose="05000000000000000000" pitchFamily="2" charset="2"/>
              <a:buAutoNum type="alphaLcPeriod"/>
              <a:defRPr/>
            </a:pPr>
            <a:r>
              <a:rPr lang="en-US" altLang="en-US" sz="2400"/>
              <a:t>It antagonizes the effects of nicotine</a:t>
            </a:r>
          </a:p>
          <a:p>
            <a:pPr marL="609600" indent="-609600">
              <a:buFont typeface="Wingdings" panose="05000000000000000000" pitchFamily="2" charset="2"/>
              <a:buAutoNum type="alphaLcPeriod"/>
              <a:defRPr/>
            </a:pPr>
            <a:r>
              <a:rPr lang="en-US" altLang="en-US" sz="2400"/>
              <a:t>It antagonizes the effects of DMPP</a:t>
            </a:r>
          </a:p>
          <a:p>
            <a:pPr marL="609600" indent="-609600">
              <a:buFont typeface="Wingdings" panose="05000000000000000000" pitchFamily="2" charset="2"/>
              <a:buAutoNum type="alphaLcPeriod"/>
              <a:defRPr/>
            </a:pPr>
            <a:r>
              <a:rPr lang="en-US" altLang="en-US" sz="2400"/>
              <a:t>It is a ganglionic blocker</a:t>
            </a:r>
          </a:p>
          <a:p>
            <a:pPr marL="609600" indent="-609600">
              <a:buFont typeface="Wingdings" panose="05000000000000000000" pitchFamily="2" charset="2"/>
              <a:buAutoNum type="alphaLcPeriod"/>
              <a:defRPr/>
            </a:pPr>
            <a:r>
              <a:rPr lang="en-US" altLang="en-US" sz="2400"/>
              <a:t>It inhibits the muscarinic receptors</a:t>
            </a:r>
          </a:p>
        </p:txBody>
      </p:sp>
      <p:sp>
        <p:nvSpPr>
          <p:cNvPr id="22532" name="Text Box 4">
            <a:extLst>
              <a:ext uri="{FF2B5EF4-FFF2-40B4-BE49-F238E27FC236}">
                <a16:creationId xmlns:a16="http://schemas.microsoft.com/office/drawing/2014/main" id="{017C9239-FB7D-9ED5-AC51-67D92DC84606}"/>
              </a:ext>
            </a:extLst>
          </p:cNvPr>
          <p:cNvSpPr txBox="1">
            <a:spLocks noChangeArrowheads="1"/>
          </p:cNvSpPr>
          <p:nvPr/>
        </p:nvSpPr>
        <p:spPr bwMode="auto">
          <a:xfrm>
            <a:off x="468313" y="5013325"/>
            <a:ext cx="8135937"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The first three foils are correct</a:t>
            </a:r>
            <a:r>
              <a:rPr lang="en-US" altLang="en-US" sz="2000">
                <a:solidFill>
                  <a:srgbClr val="00FF00"/>
                </a:solidFill>
              </a:rPr>
              <a:t>: Hexamethonium is a ganglion blocker; so it antagonizes the effects of ganglion stimulants as nicotine. You may not have heard of DMPP: it is short for dimethylphenylpiperazinium. (Now you know why most people called DMPP). Anyway, DMPP is a ganglionic stimulant which acts in a manner similar to nicotine.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dissolve">
                                      <p:cBhvr>
                                        <p:cTn id="7"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0A743655-22FC-BD1E-094F-98C03F8E5FA7}"/>
              </a:ext>
            </a:extLst>
          </p:cNvPr>
          <p:cNvSpPr>
            <a:spLocks noGrp="1" noChangeArrowheads="1"/>
          </p:cNvSpPr>
          <p:nvPr>
            <p:ph type="title"/>
          </p:nvPr>
        </p:nvSpPr>
        <p:spPr>
          <a:xfrm>
            <a:off x="457200" y="0"/>
            <a:ext cx="8686800" cy="908050"/>
          </a:xfrm>
        </p:spPr>
        <p:txBody>
          <a:bodyPr/>
          <a:lstStyle/>
          <a:p>
            <a:pPr>
              <a:defRPr/>
            </a:pPr>
            <a:r>
              <a:rPr lang="en-US" altLang="en-US" sz="2400">
                <a:solidFill>
                  <a:srgbClr val="FFFF00"/>
                </a:solidFill>
              </a:rPr>
              <a:t>Getting back to the ganglionic blocker, hexamethonium let’s see what happens when we administer a dose of 2 mg/Kg </a:t>
            </a:r>
          </a:p>
        </p:txBody>
      </p:sp>
      <p:sp>
        <p:nvSpPr>
          <p:cNvPr id="23555" name="Rectangle 3">
            <a:extLst>
              <a:ext uri="{FF2B5EF4-FFF2-40B4-BE49-F238E27FC236}">
                <a16:creationId xmlns:a16="http://schemas.microsoft.com/office/drawing/2014/main" id="{1052B89B-C56B-A7D5-5874-2529AB337576}"/>
              </a:ext>
            </a:extLst>
          </p:cNvPr>
          <p:cNvSpPr>
            <a:spLocks noGrp="1" noChangeArrowheads="1"/>
          </p:cNvSpPr>
          <p:nvPr>
            <p:ph type="body" idx="1"/>
          </p:nvPr>
        </p:nvSpPr>
        <p:spPr>
          <a:xfrm>
            <a:off x="2627313" y="1600200"/>
            <a:ext cx="6059487" cy="4530725"/>
          </a:xfrm>
        </p:spPr>
        <p:txBody>
          <a:bodyPr/>
          <a:lstStyle/>
          <a:p>
            <a:pPr marL="609600" indent="-609600">
              <a:buFont typeface="Wingdings" panose="05000000000000000000" pitchFamily="2" charset="2"/>
              <a:buNone/>
              <a:defRPr/>
            </a:pPr>
            <a:r>
              <a:rPr lang="en-US" altLang="en-US" sz="2400" dirty="0">
                <a:solidFill>
                  <a:srgbClr val="FFFF00"/>
                </a:solidFill>
              </a:rPr>
              <a:t>Why did hexamethonium decrease the BP?</a:t>
            </a:r>
          </a:p>
          <a:p>
            <a:pPr marL="990600" lvl="1" indent="-533400">
              <a:buFont typeface="Wingdings" panose="05000000000000000000" pitchFamily="2" charset="2"/>
              <a:buAutoNum type="alphaLcPeriod"/>
              <a:defRPr/>
            </a:pPr>
            <a:r>
              <a:rPr lang="en-US" altLang="en-US" sz="2400" dirty="0"/>
              <a:t>Hexamethonium blocks beta receptors</a:t>
            </a:r>
          </a:p>
          <a:p>
            <a:pPr marL="990600" lvl="1" indent="-533400">
              <a:buFont typeface="Wingdings" panose="05000000000000000000" pitchFamily="2" charset="2"/>
              <a:buAutoNum type="alphaLcPeriod"/>
              <a:defRPr/>
            </a:pPr>
            <a:r>
              <a:rPr lang="en-US" altLang="en-US" sz="2400" dirty="0"/>
              <a:t>Hexamethonium stimulates muscarinic receptors</a:t>
            </a:r>
          </a:p>
          <a:p>
            <a:pPr marL="990600" lvl="1" indent="-533400">
              <a:buFont typeface="Wingdings" panose="05000000000000000000" pitchFamily="2" charset="2"/>
              <a:buAutoNum type="alphaLcPeriod"/>
              <a:defRPr/>
            </a:pPr>
            <a:r>
              <a:rPr lang="en-US" altLang="en-US" sz="2400" dirty="0"/>
              <a:t>Hexamethonium blocks sympathetic ganglia</a:t>
            </a:r>
          </a:p>
          <a:p>
            <a:pPr marL="990600" lvl="1" indent="-533400">
              <a:buFont typeface="Wingdings" panose="05000000000000000000" pitchFamily="2" charset="2"/>
              <a:buAutoNum type="alphaLcPeriod"/>
              <a:defRPr/>
            </a:pPr>
            <a:r>
              <a:rPr lang="en-US" altLang="en-US" sz="2400" dirty="0"/>
              <a:t>Vagal stimulation</a:t>
            </a:r>
          </a:p>
          <a:p>
            <a:pPr marL="990600" lvl="1" indent="-533400">
              <a:buFont typeface="Wingdings" panose="05000000000000000000" pitchFamily="2" charset="2"/>
              <a:buAutoNum type="alphaLcPeriod"/>
              <a:defRPr/>
            </a:pPr>
            <a:r>
              <a:rPr lang="en-US" altLang="en-US" sz="2400" dirty="0"/>
              <a:t>None of the above</a:t>
            </a:r>
          </a:p>
          <a:p>
            <a:pPr marL="609600" indent="-609600">
              <a:defRPr/>
            </a:pPr>
            <a:endParaRPr lang="en-US" altLang="en-US" sz="2400" dirty="0"/>
          </a:p>
        </p:txBody>
      </p:sp>
      <p:pic>
        <p:nvPicPr>
          <p:cNvPr id="26628" name="Picture 4">
            <a:extLst>
              <a:ext uri="{FF2B5EF4-FFF2-40B4-BE49-F238E27FC236}">
                <a16:creationId xmlns:a16="http://schemas.microsoft.com/office/drawing/2014/main" id="{DF37DEAA-54EA-C52C-9A64-A51574DF26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830" t="31772" r="20444" b="23000"/>
          <a:stretch>
            <a:fillRect/>
          </a:stretch>
        </p:blipFill>
        <p:spPr bwMode="auto">
          <a:xfrm>
            <a:off x="250825" y="2133600"/>
            <a:ext cx="2827338"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6">
            <a:extLst>
              <a:ext uri="{FF2B5EF4-FFF2-40B4-BE49-F238E27FC236}">
                <a16:creationId xmlns:a16="http://schemas.microsoft.com/office/drawing/2014/main" id="{11D957E4-999D-789E-CC9B-08A63D41660D}"/>
              </a:ext>
            </a:extLst>
          </p:cNvPr>
          <p:cNvSpPr txBox="1">
            <a:spLocks noChangeArrowheads="1"/>
          </p:cNvSpPr>
          <p:nvPr/>
        </p:nvSpPr>
        <p:spPr bwMode="auto">
          <a:xfrm>
            <a:off x="971550" y="5589588"/>
            <a:ext cx="76327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Only foil “c” is correct:</a:t>
            </a:r>
            <a:r>
              <a:rPr lang="en-US" altLang="en-US" sz="2000">
                <a:solidFill>
                  <a:srgbClr val="00FF00"/>
                </a:solidFill>
              </a:rPr>
              <a:t>  Although hexamethonium blocks both types of the autonomic ganglia; the effect of the sympathetic ganglia is dominant on BP.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dissolve">
                                      <p:cBhvr>
                                        <p:cTn id="7" dur="500"/>
                                        <p:tgtEl>
                                          <p:spTgt spid="23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DD6D353-8D5C-D1D5-6FC7-148202E9D92C}"/>
              </a:ext>
            </a:extLst>
          </p:cNvPr>
          <p:cNvSpPr>
            <a:spLocks noGrp="1" noChangeArrowheads="1"/>
          </p:cNvSpPr>
          <p:nvPr>
            <p:ph type="title"/>
          </p:nvPr>
        </p:nvSpPr>
        <p:spPr>
          <a:xfrm>
            <a:off x="457200" y="0"/>
            <a:ext cx="8229600" cy="836613"/>
          </a:xfrm>
        </p:spPr>
        <p:txBody>
          <a:bodyPr/>
          <a:lstStyle/>
          <a:p>
            <a:pPr>
              <a:defRPr/>
            </a:pPr>
            <a:r>
              <a:rPr lang="en-US" altLang="en-US" sz="2400" b="1">
                <a:solidFill>
                  <a:srgbClr val="FFFF00"/>
                </a:solidFill>
              </a:rPr>
              <a:t>We are now ready to administer a super large dose of Ach (0.5 mg/kg) once again:</a:t>
            </a:r>
          </a:p>
        </p:txBody>
      </p:sp>
      <p:sp>
        <p:nvSpPr>
          <p:cNvPr id="24579" name="Rectangle 3">
            <a:extLst>
              <a:ext uri="{FF2B5EF4-FFF2-40B4-BE49-F238E27FC236}">
                <a16:creationId xmlns:a16="http://schemas.microsoft.com/office/drawing/2014/main" id="{BBC89188-C038-03FB-4EA9-695020995389}"/>
              </a:ext>
            </a:extLst>
          </p:cNvPr>
          <p:cNvSpPr>
            <a:spLocks noGrp="1" noChangeArrowheads="1"/>
          </p:cNvSpPr>
          <p:nvPr>
            <p:ph type="body" idx="1"/>
          </p:nvPr>
        </p:nvSpPr>
        <p:spPr>
          <a:xfrm>
            <a:off x="3516313" y="1628775"/>
            <a:ext cx="5627687" cy="4530725"/>
          </a:xfrm>
        </p:spPr>
        <p:txBody>
          <a:bodyPr/>
          <a:lstStyle/>
          <a:p>
            <a:pPr marL="609600" indent="-609600">
              <a:buFont typeface="Wingdings" panose="05000000000000000000" pitchFamily="2" charset="2"/>
              <a:buNone/>
              <a:defRPr/>
            </a:pPr>
            <a:r>
              <a:rPr lang="en-US" altLang="en-US" sz="2400">
                <a:solidFill>
                  <a:srgbClr val="FFFF00"/>
                </a:solidFill>
              </a:rPr>
              <a:t> Administration of Ach will now produce which of the following?</a:t>
            </a:r>
          </a:p>
          <a:p>
            <a:pPr marL="990600" lvl="1" indent="-533400">
              <a:buFont typeface="Wingdings" panose="05000000000000000000" pitchFamily="2" charset="2"/>
              <a:buAutoNum type="alphaLcPeriod"/>
              <a:defRPr/>
            </a:pPr>
            <a:r>
              <a:rPr lang="en-US" altLang="en-US" sz="2400"/>
              <a:t>No change in the mean BP</a:t>
            </a:r>
          </a:p>
          <a:p>
            <a:pPr marL="990600" lvl="1" indent="-533400">
              <a:buFont typeface="Wingdings" panose="05000000000000000000" pitchFamily="2" charset="2"/>
              <a:buAutoNum type="alphaLcPeriod"/>
              <a:defRPr/>
            </a:pPr>
            <a:r>
              <a:rPr lang="en-US" altLang="en-US" sz="2400"/>
              <a:t>No change in the systolic BP</a:t>
            </a:r>
          </a:p>
          <a:p>
            <a:pPr marL="990600" lvl="1" indent="-533400">
              <a:buFont typeface="Wingdings" panose="05000000000000000000" pitchFamily="2" charset="2"/>
              <a:buAutoNum type="alphaLcPeriod"/>
              <a:defRPr/>
            </a:pPr>
            <a:r>
              <a:rPr lang="en-US" altLang="en-US" sz="2400"/>
              <a:t>No change in the heart rate</a:t>
            </a:r>
          </a:p>
          <a:p>
            <a:pPr marL="990600" lvl="1" indent="-533400">
              <a:buFont typeface="Wingdings" panose="05000000000000000000" pitchFamily="2" charset="2"/>
              <a:buAutoNum type="alphaLcPeriod"/>
              <a:defRPr/>
            </a:pPr>
            <a:r>
              <a:rPr lang="en-US" altLang="en-US" sz="2400"/>
              <a:t>Decreased BP</a:t>
            </a:r>
          </a:p>
          <a:p>
            <a:pPr marL="609600" indent="-609600">
              <a:defRPr/>
            </a:pPr>
            <a:endParaRPr lang="en-US" altLang="en-US" sz="2400"/>
          </a:p>
        </p:txBody>
      </p:sp>
      <p:sp>
        <p:nvSpPr>
          <p:cNvPr id="24580" name="Text Box 4">
            <a:extLst>
              <a:ext uri="{FF2B5EF4-FFF2-40B4-BE49-F238E27FC236}">
                <a16:creationId xmlns:a16="http://schemas.microsoft.com/office/drawing/2014/main" id="{68C86F23-65CB-6221-C708-627841C7486A}"/>
              </a:ext>
            </a:extLst>
          </p:cNvPr>
          <p:cNvSpPr txBox="1">
            <a:spLocks noChangeArrowheads="1"/>
          </p:cNvSpPr>
          <p:nvPr/>
        </p:nvSpPr>
        <p:spPr bwMode="auto">
          <a:xfrm>
            <a:off x="1042988" y="5241925"/>
            <a:ext cx="7777162"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Only the fourth foil is correct</a:t>
            </a:r>
            <a:r>
              <a:rPr lang="en-US" altLang="en-US" sz="2000">
                <a:solidFill>
                  <a:srgbClr val="00FF00"/>
                </a:solidFill>
              </a:rPr>
              <a:t>: Hexamethonium has blocked the nicotinic actions of the super large dose of Ach. The latter now produces a small fall in blood pressure as a manifestation of a residual effect on muscarinic receptors (which were incompletely blocked by the dose of atropine employed).</a:t>
            </a:r>
          </a:p>
        </p:txBody>
      </p:sp>
      <p:grpSp>
        <p:nvGrpSpPr>
          <p:cNvPr id="24583" name="Group 7">
            <a:extLst>
              <a:ext uri="{FF2B5EF4-FFF2-40B4-BE49-F238E27FC236}">
                <a16:creationId xmlns:a16="http://schemas.microsoft.com/office/drawing/2014/main" id="{71028EC5-21A1-3E4F-F0BC-AFB489516EFD}"/>
              </a:ext>
            </a:extLst>
          </p:cNvPr>
          <p:cNvGrpSpPr>
            <a:grpSpLocks/>
          </p:cNvGrpSpPr>
          <p:nvPr/>
        </p:nvGrpSpPr>
        <p:grpSpPr bwMode="auto">
          <a:xfrm>
            <a:off x="179388" y="1052513"/>
            <a:ext cx="3313112" cy="4208462"/>
            <a:chOff x="113" y="663"/>
            <a:chExt cx="2087" cy="2651"/>
          </a:xfrm>
        </p:grpSpPr>
        <p:pic>
          <p:nvPicPr>
            <p:cNvPr id="27654" name="Picture 5">
              <a:extLst>
                <a:ext uri="{FF2B5EF4-FFF2-40B4-BE49-F238E27FC236}">
                  <a16:creationId xmlns:a16="http://schemas.microsoft.com/office/drawing/2014/main" id="{4095F36B-0A33-0710-E295-1A24265CEF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824" t="32095" r="20988" b="23285"/>
            <a:stretch>
              <a:fillRect/>
            </a:stretch>
          </p:blipFill>
          <p:spPr bwMode="auto">
            <a:xfrm>
              <a:off x="113" y="1570"/>
              <a:ext cx="1881" cy="1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6">
              <a:extLst>
                <a:ext uri="{FF2B5EF4-FFF2-40B4-BE49-F238E27FC236}">
                  <a16:creationId xmlns:a16="http://schemas.microsoft.com/office/drawing/2014/main" id="{1D4CFC9C-CFAD-DD5F-88E7-3BEB1A722255}"/>
                </a:ext>
              </a:extLst>
            </p:cNvPr>
            <p:cNvSpPr txBox="1">
              <a:spLocks noChangeArrowheads="1"/>
            </p:cNvSpPr>
            <p:nvPr/>
          </p:nvSpPr>
          <p:spPr bwMode="auto">
            <a:xfrm>
              <a:off x="158" y="663"/>
              <a:ext cx="2042" cy="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spcBef>
                  <a:spcPct val="50000"/>
                </a:spcBef>
              </a:pPr>
              <a:r>
                <a:rPr lang="en-US" altLang="en-US">
                  <a:solidFill>
                    <a:srgbClr val="00FF00"/>
                  </a:solidFill>
                </a:rPr>
                <a:t>Let’s confirm our prediction, that a large dose of Ach in the presence of atropine and hexamethonium will cause a fall in blood pressure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dissolve">
                                      <p:cBhvr>
                                        <p:cTn id="7" dur="500"/>
                                        <p:tgtEl>
                                          <p:spTgt spid="245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4583"/>
                                        </p:tgtEl>
                                        <p:attrNameLst>
                                          <p:attrName>style.visibility</p:attrName>
                                        </p:attrNameLst>
                                      </p:cBhvr>
                                      <p:to>
                                        <p:strVal val="visible"/>
                                      </p:to>
                                    </p:set>
                                    <p:animEffect transition="in" filter="checkerboard(across)">
                                      <p:cBhvr>
                                        <p:cTn id="12" dur="500"/>
                                        <p:tgtEl>
                                          <p:spTgt spid="24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83CC2CA-2B18-F7E3-6AA9-120749D33275}"/>
              </a:ext>
            </a:extLst>
          </p:cNvPr>
          <p:cNvSpPr>
            <a:spLocks noGrp="1" noChangeArrowheads="1"/>
          </p:cNvSpPr>
          <p:nvPr>
            <p:ph type="title"/>
          </p:nvPr>
        </p:nvSpPr>
        <p:spPr/>
        <p:txBody>
          <a:bodyPr/>
          <a:lstStyle/>
          <a:p>
            <a:pPr eaLnBrk="1" hangingPunct="1">
              <a:defRPr/>
            </a:pPr>
            <a:r>
              <a:rPr lang="en-US" dirty="0"/>
              <a:t>B) </a:t>
            </a:r>
            <a:r>
              <a:rPr lang="en-US" dirty="0" err="1"/>
              <a:t>Muscarinic</a:t>
            </a:r>
            <a:r>
              <a:rPr lang="en-US" dirty="0"/>
              <a:t> Receptors</a:t>
            </a:r>
          </a:p>
        </p:txBody>
      </p:sp>
      <p:sp>
        <p:nvSpPr>
          <p:cNvPr id="22531" name="Rectangle 3">
            <a:extLst>
              <a:ext uri="{FF2B5EF4-FFF2-40B4-BE49-F238E27FC236}">
                <a16:creationId xmlns:a16="http://schemas.microsoft.com/office/drawing/2014/main" id="{E08665E0-F609-AE5C-4653-FBEE0712F5D0}"/>
              </a:ext>
            </a:extLst>
          </p:cNvPr>
          <p:cNvSpPr>
            <a:spLocks noGrp="1" noChangeArrowheads="1"/>
          </p:cNvSpPr>
          <p:nvPr>
            <p:ph type="body" idx="1"/>
          </p:nvPr>
        </p:nvSpPr>
        <p:spPr>
          <a:xfrm>
            <a:off x="457200" y="1600200"/>
            <a:ext cx="8362950" cy="4997450"/>
          </a:xfrm>
        </p:spPr>
        <p:txBody>
          <a:bodyPr/>
          <a:lstStyle/>
          <a:p>
            <a:pPr lvl="1" eaLnBrk="1" hangingPunct="1">
              <a:defRPr/>
            </a:pPr>
            <a:r>
              <a:rPr lang="en-US" dirty="0"/>
              <a:t>CNS:</a:t>
            </a:r>
            <a:r>
              <a:rPr lang="en-US" dirty="0">
                <a:solidFill>
                  <a:srgbClr val="FFFF00"/>
                </a:solidFill>
              </a:rPr>
              <a:t> </a:t>
            </a:r>
          </a:p>
          <a:p>
            <a:pPr lvl="2" eaLnBrk="1" hangingPunct="1">
              <a:buFont typeface="Wingdings" panose="05000000000000000000" pitchFamily="2" charset="2"/>
              <a:buNone/>
              <a:defRPr/>
            </a:pPr>
            <a:r>
              <a:rPr lang="en-US" dirty="0">
                <a:solidFill>
                  <a:srgbClr val="00FF00"/>
                </a:solidFill>
                <a:sym typeface="Wingdings" pitchFamily="2" charset="2"/>
              </a:rPr>
              <a:t> Excitatory</a:t>
            </a:r>
            <a:r>
              <a:rPr lang="en-US" dirty="0"/>
              <a:t> </a:t>
            </a:r>
            <a:r>
              <a:rPr lang="en-US" dirty="0">
                <a:solidFill>
                  <a:srgbClr val="FFFF00"/>
                </a:solidFill>
              </a:rPr>
              <a:t>M</a:t>
            </a:r>
            <a:r>
              <a:rPr lang="en-US" baseline="-25000" dirty="0">
                <a:solidFill>
                  <a:srgbClr val="FFFF00"/>
                </a:solidFill>
              </a:rPr>
              <a:t>1 </a:t>
            </a:r>
            <a:r>
              <a:rPr lang="en-US" sz="2800" dirty="0"/>
              <a:t>&amp;</a:t>
            </a:r>
            <a:r>
              <a:rPr lang="en-US" baseline="-25000" dirty="0">
                <a:solidFill>
                  <a:srgbClr val="FFFF00"/>
                </a:solidFill>
              </a:rPr>
              <a:t> </a:t>
            </a:r>
            <a:r>
              <a:rPr lang="en-US" dirty="0">
                <a:solidFill>
                  <a:srgbClr val="00FF00"/>
                </a:solidFill>
                <a:sym typeface="Wingdings" pitchFamily="2" charset="2"/>
              </a:rPr>
              <a:t>Inhibitory </a:t>
            </a:r>
            <a:r>
              <a:rPr lang="en-US" dirty="0">
                <a:solidFill>
                  <a:srgbClr val="FFFF00"/>
                </a:solidFill>
              </a:rPr>
              <a:t>M</a:t>
            </a:r>
            <a:r>
              <a:rPr lang="en-US" baseline="-25000" dirty="0">
                <a:solidFill>
                  <a:srgbClr val="FFFF00"/>
                </a:solidFill>
              </a:rPr>
              <a:t>2</a:t>
            </a:r>
            <a:endParaRPr lang="en-US" dirty="0"/>
          </a:p>
          <a:p>
            <a:pPr lvl="1" eaLnBrk="1" hangingPunct="1">
              <a:defRPr/>
            </a:pPr>
            <a:r>
              <a:rPr lang="en-US" dirty="0"/>
              <a:t>Heart: </a:t>
            </a:r>
            <a:r>
              <a:rPr lang="en-US" dirty="0">
                <a:solidFill>
                  <a:srgbClr val="FFFF00"/>
                </a:solidFill>
              </a:rPr>
              <a:t>:</a:t>
            </a:r>
            <a:r>
              <a:rPr lang="en-US" dirty="0"/>
              <a:t> </a:t>
            </a:r>
          </a:p>
          <a:p>
            <a:pPr lvl="2" eaLnBrk="1" hangingPunct="1">
              <a:buFont typeface="Wingdings" panose="05000000000000000000" pitchFamily="2" charset="2"/>
              <a:buNone/>
              <a:defRPr/>
            </a:pPr>
            <a:r>
              <a:rPr lang="en-US" dirty="0">
                <a:solidFill>
                  <a:srgbClr val="00FF00"/>
                </a:solidFill>
                <a:sym typeface="Wingdings" pitchFamily="2" charset="2"/>
              </a:rPr>
              <a:t></a:t>
            </a:r>
            <a:r>
              <a:rPr lang="en-US" dirty="0">
                <a:sym typeface="Wingdings" pitchFamily="2" charset="2"/>
              </a:rPr>
              <a:t> </a:t>
            </a:r>
            <a:r>
              <a:rPr lang="en-US" dirty="0">
                <a:solidFill>
                  <a:srgbClr val="00FF00"/>
                </a:solidFill>
                <a:sym typeface="Wingdings" pitchFamily="2" charset="2"/>
              </a:rPr>
              <a:t>Inhibitory </a:t>
            </a:r>
            <a:r>
              <a:rPr lang="en-US" dirty="0">
                <a:solidFill>
                  <a:srgbClr val="FFFF00"/>
                </a:solidFill>
              </a:rPr>
              <a:t>M</a:t>
            </a:r>
            <a:r>
              <a:rPr lang="en-US" baseline="-25000" dirty="0">
                <a:solidFill>
                  <a:srgbClr val="FFFF00"/>
                </a:solidFill>
              </a:rPr>
              <a:t>2</a:t>
            </a:r>
            <a:endParaRPr lang="en-US" dirty="0">
              <a:solidFill>
                <a:srgbClr val="00FF00"/>
              </a:solidFill>
            </a:endParaRPr>
          </a:p>
          <a:p>
            <a:pPr lvl="1" eaLnBrk="1" hangingPunct="1">
              <a:defRPr/>
            </a:pPr>
            <a:r>
              <a:rPr lang="en-US" dirty="0"/>
              <a:t>Exocrine glands &amp; Smooth muscles </a:t>
            </a:r>
            <a:r>
              <a:rPr lang="en-US" dirty="0">
                <a:solidFill>
                  <a:srgbClr val="FFFF00"/>
                </a:solidFill>
              </a:rPr>
              <a:t>M</a:t>
            </a:r>
            <a:r>
              <a:rPr lang="en-US" baseline="-25000" dirty="0">
                <a:solidFill>
                  <a:srgbClr val="FFFF00"/>
                </a:solidFill>
              </a:rPr>
              <a:t>3</a:t>
            </a:r>
            <a:endParaRPr lang="en-US" dirty="0"/>
          </a:p>
          <a:p>
            <a:pPr lvl="2" eaLnBrk="1" hangingPunct="1">
              <a:buFont typeface="Wingdings" panose="05000000000000000000" pitchFamily="2" charset="2"/>
              <a:buNone/>
              <a:defRPr/>
            </a:pPr>
            <a:r>
              <a:rPr lang="en-US" dirty="0"/>
              <a:t> </a:t>
            </a:r>
            <a:r>
              <a:rPr lang="en-US" dirty="0">
                <a:solidFill>
                  <a:srgbClr val="00FF00"/>
                </a:solidFill>
                <a:sym typeface="Wingdings" pitchFamily="2" charset="2"/>
              </a:rPr>
              <a:t> </a:t>
            </a:r>
            <a:r>
              <a:rPr lang="en-US" dirty="0" err="1">
                <a:solidFill>
                  <a:srgbClr val="00FF00"/>
                </a:solidFill>
                <a:sym typeface="Wingdings" pitchFamily="2" charset="2"/>
              </a:rPr>
              <a:t>secretory</a:t>
            </a:r>
            <a:r>
              <a:rPr lang="en-US" dirty="0">
                <a:solidFill>
                  <a:srgbClr val="00FF00"/>
                </a:solidFill>
                <a:sym typeface="Wingdings" pitchFamily="2" charset="2"/>
              </a:rPr>
              <a:t> motor effect</a:t>
            </a:r>
            <a:endParaRPr lang="en-US" dirty="0">
              <a:solidFill>
                <a:srgbClr val="00FF00"/>
              </a:solidFill>
            </a:endParaRPr>
          </a:p>
          <a:p>
            <a:pPr lvl="2" eaLnBrk="1" hangingPunct="1">
              <a:buFont typeface="Wingdings" panose="05000000000000000000" pitchFamily="2" charset="2"/>
              <a:buNone/>
              <a:defRPr/>
            </a:pPr>
            <a:endParaRPr lang="en-US" dirty="0">
              <a:solidFill>
                <a:srgbClr val="00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F178-5E0E-BB5E-D3FD-91339F4EED93}"/>
              </a:ext>
            </a:extLst>
          </p:cNvPr>
          <p:cNvSpPr>
            <a:spLocks noGrp="1"/>
          </p:cNvSpPr>
          <p:nvPr>
            <p:ph type="title"/>
          </p:nvPr>
        </p:nvSpPr>
        <p:spPr>
          <a:xfrm>
            <a:off x="500063" y="146050"/>
            <a:ext cx="8229600" cy="1139825"/>
          </a:xfrm>
        </p:spPr>
        <p:txBody>
          <a:bodyPr/>
          <a:lstStyle/>
          <a:p>
            <a:pPr eaLnBrk="1" hangingPunct="1">
              <a:defRPr/>
            </a:pPr>
            <a:r>
              <a:rPr lang="en-US" dirty="0"/>
              <a:t>Acetylcholine</a:t>
            </a:r>
            <a:br>
              <a:rPr lang="en-US" dirty="0"/>
            </a:br>
            <a:r>
              <a:rPr lang="en-US" dirty="0"/>
              <a:t>2. Metabolism</a:t>
            </a:r>
          </a:p>
        </p:txBody>
      </p:sp>
      <p:sp>
        <p:nvSpPr>
          <p:cNvPr id="3" name="Content Placeholder 2">
            <a:extLst>
              <a:ext uri="{FF2B5EF4-FFF2-40B4-BE49-F238E27FC236}">
                <a16:creationId xmlns:a16="http://schemas.microsoft.com/office/drawing/2014/main" id="{85C21857-3CDB-45C5-B488-60B732294DEC}"/>
              </a:ext>
            </a:extLst>
          </p:cNvPr>
          <p:cNvSpPr>
            <a:spLocks noGrp="1"/>
          </p:cNvSpPr>
          <p:nvPr>
            <p:ph idx="1"/>
          </p:nvPr>
        </p:nvSpPr>
        <p:spPr>
          <a:xfrm>
            <a:off x="557213" y="1441450"/>
            <a:ext cx="8229600" cy="857250"/>
          </a:xfrm>
        </p:spPr>
        <p:txBody>
          <a:bodyPr/>
          <a:lstStyle/>
          <a:p>
            <a:pPr algn="ctr" eaLnBrk="1" hangingPunct="1">
              <a:buFont typeface="Wingdings" panose="05000000000000000000" pitchFamily="2" charset="2"/>
              <a:buNone/>
              <a:defRPr/>
            </a:pPr>
            <a:r>
              <a:rPr lang="en-US" b="1" dirty="0">
                <a:solidFill>
                  <a:srgbClr val="FFFF00"/>
                </a:solidFill>
                <a:latin typeface="Arial" charset="0"/>
              </a:rPr>
              <a:t>Hydrolysis by </a:t>
            </a:r>
            <a:r>
              <a:rPr lang="en-US" b="1" dirty="0" err="1">
                <a:solidFill>
                  <a:srgbClr val="FFFF00"/>
                </a:solidFill>
                <a:latin typeface="Arial" charset="0"/>
              </a:rPr>
              <a:t>ChE</a:t>
            </a:r>
            <a:r>
              <a:rPr lang="en-US" b="1" dirty="0">
                <a:solidFill>
                  <a:srgbClr val="FFFF00"/>
                </a:solidFill>
                <a:latin typeface="Arial" charset="0"/>
              </a:rPr>
              <a:t> enzyme</a:t>
            </a:r>
            <a:endParaRPr lang="en-US" dirty="0">
              <a:solidFill>
                <a:srgbClr val="FFFF00"/>
              </a:solidFill>
            </a:endParaRPr>
          </a:p>
        </p:txBody>
      </p:sp>
      <p:graphicFrame>
        <p:nvGraphicFramePr>
          <p:cNvPr id="4" name="Group 64">
            <a:extLst>
              <a:ext uri="{FF2B5EF4-FFF2-40B4-BE49-F238E27FC236}">
                <a16:creationId xmlns:a16="http://schemas.microsoft.com/office/drawing/2014/main" id="{58612684-6990-7FE3-0D08-921549F4AF83}"/>
              </a:ext>
            </a:extLst>
          </p:cNvPr>
          <p:cNvGraphicFramePr>
            <a:graphicFrameLocks/>
          </p:cNvGraphicFramePr>
          <p:nvPr/>
        </p:nvGraphicFramePr>
        <p:xfrm>
          <a:off x="106363" y="2212975"/>
          <a:ext cx="8929687" cy="4573588"/>
        </p:xfrm>
        <a:graphic>
          <a:graphicData uri="http://schemas.openxmlformats.org/drawingml/2006/table">
            <a:tbl>
              <a:tblPr/>
              <a:tblGrid>
                <a:gridCol w="2808287">
                  <a:extLst>
                    <a:ext uri="{9D8B030D-6E8A-4147-A177-3AD203B41FA5}">
                      <a16:colId xmlns:a16="http://schemas.microsoft.com/office/drawing/2014/main" val="20000"/>
                    </a:ext>
                  </a:extLst>
                </a:gridCol>
                <a:gridCol w="3286125">
                  <a:extLst>
                    <a:ext uri="{9D8B030D-6E8A-4147-A177-3AD203B41FA5}">
                      <a16:colId xmlns:a16="http://schemas.microsoft.com/office/drawing/2014/main" val="20001"/>
                    </a:ext>
                  </a:extLst>
                </a:gridCol>
                <a:gridCol w="2835275">
                  <a:extLst>
                    <a:ext uri="{9D8B030D-6E8A-4147-A177-3AD203B41FA5}">
                      <a16:colId xmlns:a16="http://schemas.microsoft.com/office/drawing/2014/main" val="20002"/>
                    </a:ext>
                  </a:extLst>
                </a:gridCol>
              </a:tblGrid>
              <a:tr h="914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GB" sz="2400" b="1" i="0" u="none" strike="noStrike" cap="none" normalizeH="0" baseline="0" dirty="0">
                          <a:ln>
                            <a:noFill/>
                          </a:ln>
                          <a:solidFill>
                            <a:srgbClr val="FFFF00"/>
                          </a:solidFill>
                          <a:effectLst>
                            <a:outerShdw blurRad="38100" dist="38100" dir="2700000" algn="tl">
                              <a:srgbClr val="000000"/>
                            </a:outerShdw>
                          </a:effectLst>
                          <a:latin typeface="Tahoma" pitchFamily="34" charset="0"/>
                          <a:cs typeface="Arial" charset="0"/>
                        </a:rPr>
                        <a:t>True </a:t>
                      </a:r>
                      <a:r>
                        <a:rPr kumimoji="0" lang="en-GB" sz="2400" b="1" i="0" u="none" strike="noStrike" cap="none" normalizeH="0" baseline="0" dirty="0" err="1">
                          <a:ln>
                            <a:noFill/>
                          </a:ln>
                          <a:solidFill>
                            <a:srgbClr val="FFFF00"/>
                          </a:solidFill>
                          <a:effectLst>
                            <a:outerShdw blurRad="38100" dist="38100" dir="2700000" algn="tl">
                              <a:srgbClr val="000000"/>
                            </a:outerShdw>
                          </a:effectLst>
                          <a:latin typeface="Tahoma" pitchFamily="34" charset="0"/>
                          <a:cs typeface="Arial" charset="0"/>
                        </a:rPr>
                        <a:t>choline</a:t>
                      </a:r>
                      <a:r>
                        <a:rPr kumimoji="0" lang="en-GB" sz="2400" b="1" i="0" u="none" strike="noStrike" cap="none" normalizeH="0" baseline="0" dirty="0">
                          <a:ln>
                            <a:noFill/>
                          </a:ln>
                          <a:solidFill>
                            <a:srgbClr val="FFFF00"/>
                          </a:solidFill>
                          <a:effectLst>
                            <a:outerShdw blurRad="38100" dist="38100" dir="2700000" algn="tl">
                              <a:srgbClr val="000000"/>
                            </a:outerShdw>
                          </a:effectLst>
                          <a:latin typeface="Tahoma" pitchFamily="34" charset="0"/>
                          <a:cs typeface="Arial" charset="0"/>
                        </a:rPr>
                        <a:t> esterase</a:t>
                      </a:r>
                      <a:r>
                        <a:rPr kumimoji="0" lang="en-US" sz="2400" b="0" i="0" u="none" strike="noStrike" cap="none" normalizeH="0" baseline="0" dirty="0">
                          <a:ln>
                            <a:noFill/>
                          </a:ln>
                          <a:solidFill>
                            <a:srgbClr val="FFFF00"/>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GB" sz="2400" b="1" i="0" u="none" strike="noStrike" cap="none" normalizeH="0" baseline="0">
                          <a:ln>
                            <a:noFill/>
                          </a:ln>
                          <a:solidFill>
                            <a:srgbClr val="FFFF00"/>
                          </a:solidFill>
                          <a:effectLst>
                            <a:outerShdw blurRad="38100" dist="38100" dir="2700000" algn="tl">
                              <a:srgbClr val="000000"/>
                            </a:outerShdw>
                          </a:effectLst>
                          <a:latin typeface="Tahoma" pitchFamily="34" charset="0"/>
                          <a:cs typeface="Arial" charset="0"/>
                        </a:rPr>
                        <a:t>Pseudocholine esterase</a:t>
                      </a:r>
                      <a:r>
                        <a:rPr kumimoji="0" lang="en-US" sz="2400" b="0" i="0" u="none" strike="noStrike" cap="none" normalizeH="0" baseline="0">
                          <a:ln>
                            <a:noFill/>
                          </a:ln>
                          <a:solidFill>
                            <a:srgbClr val="FFFF00"/>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159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0" i="0" u="none" strike="noStrike" cap="none" normalizeH="0" baseline="0">
                          <a:ln>
                            <a:noFill/>
                          </a:ln>
                          <a:solidFill>
                            <a:srgbClr val="FFFF00"/>
                          </a:solidFill>
                          <a:effectLst>
                            <a:outerShdw blurRad="38100" dist="38100" dir="2700000" algn="tl">
                              <a:srgbClr val="000000"/>
                            </a:outerShdw>
                          </a:effectLst>
                          <a:latin typeface="Tahoma" pitchFamily="34" charset="0"/>
                          <a:cs typeface="Arial" charset="0"/>
                        </a:rPr>
                        <a:t>Sites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GB" sz="2400" b="0" i="0" u="none" strike="noStrike" cap="none" normalizeH="0" baseline="0" dirty="0">
                          <a:ln>
                            <a:noFill/>
                          </a:ln>
                          <a:solidFill>
                            <a:schemeClr val="tx1"/>
                          </a:solidFill>
                          <a:effectLst>
                            <a:outerShdw blurRad="38100" dist="38100" dir="2700000" algn="tl">
                              <a:srgbClr val="000000"/>
                            </a:outerShdw>
                          </a:effectLst>
                          <a:latin typeface="Tahoma" pitchFamily="34" charset="0"/>
                          <a:cs typeface="Arial" charset="0"/>
                        </a:rPr>
                        <a:t>Opposite</a:t>
                      </a: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cs typeface="Arial" charset="0"/>
                        </a:rPr>
                        <a:t> </a:t>
                      </a:r>
                      <a:r>
                        <a:rPr kumimoji="0" lang="en-GB" sz="2400" b="0" i="0" u="none" strike="noStrike" cap="none" normalizeH="0" baseline="0" dirty="0">
                          <a:ln>
                            <a:noFill/>
                          </a:ln>
                          <a:solidFill>
                            <a:schemeClr val="tx1"/>
                          </a:solidFill>
                          <a:effectLst>
                            <a:outerShdw blurRad="38100" dist="38100" dir="2700000" algn="tl">
                              <a:srgbClr val="000000"/>
                            </a:outerShdw>
                          </a:effectLst>
                          <a:latin typeface="Tahoma" pitchFamily="34" charset="0"/>
                          <a:cs typeface="Arial" charset="0"/>
                        </a:rPr>
                        <a:t>cholinergic nerves</a:t>
                      </a: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cs typeface="Arial" charset="0"/>
                        </a:rPr>
                        <a:t>Plasma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128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GB" sz="2400" b="0" i="0" u="none" strike="noStrike" cap="none" normalizeH="0" baseline="0">
                          <a:ln>
                            <a:noFill/>
                          </a:ln>
                          <a:solidFill>
                            <a:srgbClr val="FFFF00"/>
                          </a:solidFill>
                          <a:effectLst>
                            <a:outerShdw blurRad="38100" dist="38100" dir="2700000" algn="tl">
                              <a:srgbClr val="000000"/>
                            </a:outerShdw>
                          </a:effectLst>
                          <a:latin typeface="Tahoma" pitchFamily="34" charset="0"/>
                          <a:cs typeface="Arial" charset="0"/>
                        </a:rPr>
                        <a:t>Specific</a:t>
                      </a:r>
                      <a:r>
                        <a:rPr kumimoji="0" lang="en-US" sz="2400" b="0" i="0" u="none" strike="noStrike" cap="none" normalizeH="0" baseline="0">
                          <a:ln>
                            <a:noFill/>
                          </a:ln>
                          <a:solidFill>
                            <a:srgbClr val="FFFF00"/>
                          </a:solidFill>
                          <a:effectLst>
                            <a:outerShdw blurRad="38100" dist="38100" dir="2700000" algn="tl">
                              <a:srgbClr val="000000"/>
                            </a:outerShdw>
                          </a:effectLst>
                          <a:latin typeface="Tahoma" pitchFamily="34" charset="0"/>
                          <a:cs typeface="Arial" charset="0"/>
                        </a:rPr>
                        <a:t> substrate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pitchFamily="34" charset="0"/>
                          <a:cs typeface="Arial" charset="0"/>
                        </a:rPr>
                        <a:t>Ach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GB" sz="2400" b="0" i="0" u="none" strike="noStrike" cap="none" normalizeH="0" baseline="0" dirty="0" err="1">
                          <a:ln>
                            <a:noFill/>
                          </a:ln>
                          <a:solidFill>
                            <a:schemeClr val="tx1"/>
                          </a:solidFill>
                          <a:effectLst>
                            <a:outerShdw blurRad="38100" dist="38100" dir="2700000" algn="tl">
                              <a:srgbClr val="000000"/>
                            </a:outerShdw>
                          </a:effectLst>
                          <a:latin typeface="Tahoma" pitchFamily="34" charset="0"/>
                          <a:cs typeface="Arial" charset="0"/>
                        </a:rPr>
                        <a:t>Succinylcholine</a:t>
                      </a: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159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GB" sz="2400" b="0" i="0" u="none" strike="noStrike" cap="none" normalizeH="0" baseline="0">
                          <a:ln>
                            <a:noFill/>
                          </a:ln>
                          <a:solidFill>
                            <a:srgbClr val="FFFF00"/>
                          </a:solidFill>
                          <a:effectLst>
                            <a:outerShdw blurRad="38100" dist="38100" dir="2700000" algn="tl">
                              <a:srgbClr val="000000"/>
                            </a:outerShdw>
                          </a:effectLst>
                          <a:latin typeface="Tahoma" pitchFamily="34" charset="0"/>
                          <a:cs typeface="Arial" charset="0"/>
                        </a:rPr>
                        <a:t>Essential for life</a:t>
                      </a:r>
                      <a:endParaRPr kumimoji="0" lang="en-US" sz="2400" b="0" i="0" u="none" strike="noStrike" cap="none" normalizeH="0" baseline="0">
                        <a:ln>
                          <a:noFill/>
                        </a:ln>
                        <a:solidFill>
                          <a:srgbClr val="FFFF00"/>
                        </a:solidFill>
                        <a:effectLst>
                          <a:outerShdw blurRad="38100" dist="38100" dir="2700000" algn="tl">
                            <a:srgbClr val="000000"/>
                          </a:outerShdw>
                        </a:effectLst>
                        <a:latin typeface="Tahom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Tahoma" pitchFamily="34" charset="0"/>
                          <a:cs typeface="Arial" charset="0"/>
                        </a:rPr>
                        <a:t>Yes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cs typeface="Arial" charset="0"/>
                        </a:rPr>
                        <a:t>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14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GB" sz="2400" b="0" i="0" u="none" strike="noStrike" cap="none" normalizeH="0" baseline="0">
                          <a:ln>
                            <a:noFill/>
                          </a:ln>
                          <a:solidFill>
                            <a:srgbClr val="FFFF00"/>
                          </a:solidFill>
                          <a:effectLst>
                            <a:outerShdw blurRad="38100" dist="38100" dir="2700000" algn="tl">
                              <a:srgbClr val="000000"/>
                            </a:outerShdw>
                          </a:effectLst>
                          <a:latin typeface="Tahoma" pitchFamily="34" charset="0"/>
                          <a:cs typeface="Arial" charset="0"/>
                        </a:rPr>
                        <a:t>Regeneration</a:t>
                      </a:r>
                      <a:endParaRPr kumimoji="0" lang="en-US" sz="2400" b="0" i="0" u="none" strike="noStrike" cap="none" normalizeH="0" baseline="0">
                        <a:ln>
                          <a:noFill/>
                        </a:ln>
                        <a:solidFill>
                          <a:srgbClr val="FFFF00"/>
                        </a:solidFill>
                        <a:effectLst>
                          <a:outerShdw blurRad="38100" dist="38100" dir="2700000" algn="tl">
                            <a:srgbClr val="000000"/>
                          </a:outerShdw>
                        </a:effectLst>
                        <a:latin typeface="Tahom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GB" sz="2400" b="0" i="0" u="none" strike="noStrike" cap="none" normalizeH="0" baseline="0">
                          <a:ln>
                            <a:noFill/>
                          </a:ln>
                          <a:solidFill>
                            <a:schemeClr val="tx1"/>
                          </a:solidFill>
                          <a:effectLst>
                            <a:outerShdw blurRad="38100" dist="38100" dir="2700000" algn="tl">
                              <a:srgbClr val="000000"/>
                            </a:outerShdw>
                          </a:effectLst>
                          <a:latin typeface="Tahoma" pitchFamily="34" charset="0"/>
                          <a:cs typeface="Arial" charset="0"/>
                        </a:rPr>
                        <a:t>120 days</a:t>
                      </a:r>
                      <a:endParaRPr kumimoji="0" lang="en-US" sz="2400" b="0" i="0" u="none" strike="noStrike" cap="none" normalizeH="0" baseline="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Tahoma" pitchFamily="34" charset="0"/>
                          <a:cs typeface="Arial" charset="0"/>
                        </a:rPr>
                        <a:t>1 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DE8BEB5A-A70E-6B67-F38D-636BC58F4C9E}"/>
              </a:ext>
            </a:extLst>
          </p:cNvPr>
          <p:cNvSpPr>
            <a:spLocks noGrp="1" noChangeArrowheads="1"/>
          </p:cNvSpPr>
          <p:nvPr>
            <p:ph type="body" idx="1"/>
          </p:nvPr>
        </p:nvSpPr>
        <p:spPr>
          <a:xfrm>
            <a:off x="179388" y="1125538"/>
            <a:ext cx="8964612" cy="4530725"/>
          </a:xfrm>
        </p:spPr>
        <p:txBody>
          <a:bodyPr/>
          <a:lstStyle/>
          <a:p>
            <a:pPr marL="609600" indent="-609600">
              <a:buFont typeface="Wingdings" panose="05000000000000000000" pitchFamily="2" charset="2"/>
              <a:buNone/>
              <a:defRPr/>
            </a:pPr>
            <a:r>
              <a:rPr lang="en-US" altLang="en-US" sz="2400">
                <a:solidFill>
                  <a:srgbClr val="FFFF00"/>
                </a:solidFill>
              </a:rPr>
              <a:t>Which of the following is true about acetylcholine (Ach)?</a:t>
            </a:r>
          </a:p>
          <a:p>
            <a:pPr marL="990600" lvl="1" indent="-533400">
              <a:buFont typeface="Wingdings" panose="05000000000000000000" pitchFamily="2" charset="2"/>
              <a:buAutoNum type="alphaLcPeriod"/>
              <a:defRPr/>
            </a:pPr>
            <a:r>
              <a:rPr lang="en-US" altLang="en-US"/>
              <a:t>It stimulates the muscarinic receptors</a:t>
            </a:r>
          </a:p>
          <a:p>
            <a:pPr marL="990600" lvl="1" indent="-533400">
              <a:buFont typeface="Wingdings" panose="05000000000000000000" pitchFamily="2" charset="2"/>
              <a:buAutoNum type="alphaLcPeriod"/>
              <a:defRPr/>
            </a:pPr>
            <a:r>
              <a:rPr lang="en-US" altLang="en-US"/>
              <a:t>It stimulates the adrenal medulla</a:t>
            </a:r>
          </a:p>
          <a:p>
            <a:pPr marL="990600" lvl="1" indent="-533400">
              <a:buFont typeface="Wingdings" panose="05000000000000000000" pitchFamily="2" charset="2"/>
              <a:buAutoNum type="alphaLcPeriod"/>
              <a:defRPr/>
            </a:pPr>
            <a:r>
              <a:rPr lang="en-US" altLang="en-US"/>
              <a:t>It is released from parasympathetic pre- and postganglionic nerve endings</a:t>
            </a:r>
          </a:p>
          <a:p>
            <a:pPr marL="990600" lvl="1" indent="-533400">
              <a:buFont typeface="Wingdings" panose="05000000000000000000" pitchFamily="2" charset="2"/>
              <a:buAutoNum type="alphaLcPeriod"/>
              <a:defRPr/>
            </a:pPr>
            <a:r>
              <a:rPr lang="en-US" altLang="en-US"/>
              <a:t>It is a mediator at both sympathetic and parasympathetic ganglia</a:t>
            </a:r>
          </a:p>
          <a:p>
            <a:pPr marL="609600" indent="-609600">
              <a:defRPr/>
            </a:pPr>
            <a:endParaRPr lang="en-US" altLang="en-US" sz="2800"/>
          </a:p>
        </p:txBody>
      </p:sp>
      <p:sp>
        <p:nvSpPr>
          <p:cNvPr id="7173" name="Text Box 5">
            <a:extLst>
              <a:ext uri="{FF2B5EF4-FFF2-40B4-BE49-F238E27FC236}">
                <a16:creationId xmlns:a16="http://schemas.microsoft.com/office/drawing/2014/main" id="{FB5FEE35-031E-9D32-249A-CB96E45869E4}"/>
              </a:ext>
            </a:extLst>
          </p:cNvPr>
          <p:cNvSpPr txBox="1">
            <a:spLocks noChangeArrowheads="1"/>
          </p:cNvSpPr>
          <p:nvPr/>
        </p:nvSpPr>
        <p:spPr bwMode="auto">
          <a:xfrm>
            <a:off x="1187450" y="4724400"/>
            <a:ext cx="67691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a:solidFill>
                  <a:srgbClr val="00FF00"/>
                </a:solidFill>
              </a:rPr>
              <a:t>All foils are correct: Ach is released from all preganglionic nerves (sympathetic and parasympathetic), from all post ganglionic parasympathetic as well as from some post ganglionic sympathetic nerves (sympathetic cholinergic fibers). Ach is also released from the motor nerves to the skeletal muscles and from some nerve fibers in the CNS.</a:t>
            </a:r>
            <a:r>
              <a:rPr lang="en-US" altLang="en-US"/>
              <a:t> </a:t>
            </a:r>
            <a:endParaRPr lang="en-US" altLang="en-US" sz="2000">
              <a:solidFill>
                <a:srgbClr val="00FF00"/>
              </a:solidFill>
            </a:endParaRPr>
          </a:p>
        </p:txBody>
      </p:sp>
      <p:sp>
        <p:nvSpPr>
          <p:cNvPr id="7174" name="Rectangle 6">
            <a:extLst>
              <a:ext uri="{FF2B5EF4-FFF2-40B4-BE49-F238E27FC236}">
                <a16:creationId xmlns:a16="http://schemas.microsoft.com/office/drawing/2014/main" id="{53FA4CA9-9BD2-DE6A-717E-9C638592ED21}"/>
              </a:ext>
            </a:extLst>
          </p:cNvPr>
          <p:cNvSpPr>
            <a:spLocks noGrp="1" noChangeArrowheads="1"/>
          </p:cNvSpPr>
          <p:nvPr>
            <p:ph type="title"/>
          </p:nvPr>
        </p:nvSpPr>
        <p:spPr/>
        <p:txBody>
          <a:bodyPr/>
          <a:lstStyle/>
          <a:p>
            <a:pPr>
              <a:defRPr/>
            </a:pP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dissolve">
                                      <p:cBhvr>
                                        <p:cTn id="7"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FEC4714-4E31-3BCF-A2C2-549DD01E4B30}"/>
              </a:ext>
            </a:extLst>
          </p:cNvPr>
          <p:cNvSpPr>
            <a:spLocks noGrp="1" noChangeArrowheads="1"/>
          </p:cNvSpPr>
          <p:nvPr>
            <p:ph type="title"/>
          </p:nvPr>
        </p:nvSpPr>
        <p:spPr/>
        <p:txBody>
          <a:bodyPr/>
          <a:lstStyle/>
          <a:p>
            <a:pPr>
              <a:defRPr/>
            </a:pPr>
            <a:endParaRPr lang="en-US" altLang="en-US"/>
          </a:p>
        </p:txBody>
      </p:sp>
      <p:sp>
        <p:nvSpPr>
          <p:cNvPr id="8195" name="Rectangle 3">
            <a:extLst>
              <a:ext uri="{FF2B5EF4-FFF2-40B4-BE49-F238E27FC236}">
                <a16:creationId xmlns:a16="http://schemas.microsoft.com/office/drawing/2014/main" id="{9F11ABBF-53D9-CC7D-3ABB-62293E2F15F8}"/>
              </a:ext>
            </a:extLst>
          </p:cNvPr>
          <p:cNvSpPr>
            <a:spLocks noGrp="1" noChangeArrowheads="1"/>
          </p:cNvSpPr>
          <p:nvPr>
            <p:ph type="body" idx="1"/>
          </p:nvPr>
        </p:nvSpPr>
        <p:spPr>
          <a:xfrm>
            <a:off x="468313" y="1196975"/>
            <a:ext cx="8229600" cy="4530725"/>
          </a:xfrm>
        </p:spPr>
        <p:txBody>
          <a:bodyPr/>
          <a:lstStyle/>
          <a:p>
            <a:pPr marL="609600" indent="-609600">
              <a:buFont typeface="Wingdings" panose="05000000000000000000" pitchFamily="2" charset="2"/>
              <a:buNone/>
              <a:defRPr/>
            </a:pPr>
            <a:r>
              <a:rPr lang="en-US" altLang="en-US" sz="2400">
                <a:solidFill>
                  <a:srgbClr val="FFFF00"/>
                </a:solidFill>
              </a:rPr>
              <a:t>Ach would directly produce which of the following?</a:t>
            </a:r>
            <a:r>
              <a:rPr lang="en-US" altLang="en-US"/>
              <a:t> </a:t>
            </a:r>
            <a:endParaRPr lang="en-US" altLang="en-US" sz="2400">
              <a:solidFill>
                <a:srgbClr val="FFFF00"/>
              </a:solidFill>
            </a:endParaRPr>
          </a:p>
          <a:p>
            <a:pPr marL="990600" lvl="1" indent="-533400">
              <a:buFont typeface="Wingdings" panose="05000000000000000000" pitchFamily="2" charset="2"/>
              <a:buAutoNum type="alphaLcPeriod"/>
              <a:defRPr/>
            </a:pPr>
            <a:r>
              <a:rPr lang="en-US" altLang="en-US"/>
              <a:t>Miosis</a:t>
            </a:r>
          </a:p>
          <a:p>
            <a:pPr marL="990600" lvl="1" indent="-533400">
              <a:buFont typeface="Wingdings" panose="05000000000000000000" pitchFamily="2" charset="2"/>
              <a:buAutoNum type="alphaLcPeriod"/>
              <a:defRPr/>
            </a:pPr>
            <a:r>
              <a:rPr lang="en-US" altLang="en-US"/>
              <a:t>Increased GI motility</a:t>
            </a:r>
          </a:p>
          <a:p>
            <a:pPr marL="990600" lvl="1" indent="-533400">
              <a:buFont typeface="Wingdings" panose="05000000000000000000" pitchFamily="2" charset="2"/>
              <a:buAutoNum type="alphaLcPeriod"/>
              <a:defRPr/>
            </a:pPr>
            <a:r>
              <a:rPr lang="en-US" altLang="en-US"/>
              <a:t>Bronchoconstriction</a:t>
            </a:r>
          </a:p>
          <a:p>
            <a:pPr marL="990600" lvl="1" indent="-533400">
              <a:buFont typeface="Wingdings" panose="05000000000000000000" pitchFamily="2" charset="2"/>
              <a:buAutoNum type="alphaLcPeriod"/>
              <a:defRPr/>
            </a:pPr>
            <a:r>
              <a:rPr lang="en-US" altLang="en-US"/>
              <a:t>Glycogenolysis</a:t>
            </a:r>
          </a:p>
          <a:p>
            <a:pPr marL="990600" lvl="1" indent="-533400">
              <a:buFont typeface="Wingdings" panose="05000000000000000000" pitchFamily="2" charset="2"/>
              <a:buAutoNum type="alphaLcPeriod"/>
              <a:defRPr/>
            </a:pPr>
            <a:endParaRPr lang="en-US" altLang="en-US" sz="2400"/>
          </a:p>
          <a:p>
            <a:pPr marL="609600" indent="-609600">
              <a:buFont typeface="Wingdings" panose="05000000000000000000" pitchFamily="2" charset="2"/>
              <a:buNone/>
              <a:defRPr/>
            </a:pPr>
            <a:endParaRPr lang="en-US" altLang="en-US" sz="2400"/>
          </a:p>
        </p:txBody>
      </p:sp>
      <p:sp>
        <p:nvSpPr>
          <p:cNvPr id="8196" name="Text Box 4">
            <a:extLst>
              <a:ext uri="{FF2B5EF4-FFF2-40B4-BE49-F238E27FC236}">
                <a16:creationId xmlns:a16="http://schemas.microsoft.com/office/drawing/2014/main" id="{2620B777-96F3-E819-9A24-D472BF9A3D65}"/>
              </a:ext>
            </a:extLst>
          </p:cNvPr>
          <p:cNvSpPr txBox="1">
            <a:spLocks noChangeArrowheads="1"/>
          </p:cNvSpPr>
          <p:nvPr/>
        </p:nvSpPr>
        <p:spPr bwMode="auto">
          <a:xfrm>
            <a:off x="539750" y="4581525"/>
            <a:ext cx="7848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a:solidFill>
                  <a:srgbClr val="00FF00"/>
                </a:solidFill>
              </a:rPr>
              <a:t>The first 3 foils are correct: Remember, Ach is </a:t>
            </a:r>
            <a:r>
              <a:rPr lang="en-US" altLang="en-US" sz="2000" u="sng">
                <a:solidFill>
                  <a:srgbClr val="00FF00"/>
                </a:solidFill>
              </a:rPr>
              <a:t>secretory</a:t>
            </a:r>
            <a:r>
              <a:rPr lang="en-US" altLang="en-US" sz="2000">
                <a:solidFill>
                  <a:srgbClr val="00FF00"/>
                </a:solidFill>
              </a:rPr>
              <a:t> (to exocrine glands) </a:t>
            </a:r>
            <a:r>
              <a:rPr lang="en-US" altLang="en-US" sz="2000" u="sng">
                <a:solidFill>
                  <a:srgbClr val="00FF00"/>
                </a:solidFill>
              </a:rPr>
              <a:t>motor</a:t>
            </a:r>
            <a:r>
              <a:rPr lang="en-US" altLang="en-US" sz="2000">
                <a:solidFill>
                  <a:srgbClr val="00FF00"/>
                </a:solidFill>
              </a:rPr>
              <a:t> (to smooth muscles). Glycogenolysis is mediated in human by β-2 adrenoceptors (85%) and </a:t>
            </a:r>
            <a:r>
              <a:rPr lang="en-US" altLang="en-US" sz="2000">
                <a:solidFill>
                  <a:srgbClr val="00FF00"/>
                </a:solidFill>
                <a:sym typeface="Symbol" panose="05050102010706020507" pitchFamily="18" charset="2"/>
              </a:rPr>
              <a:t></a:t>
            </a:r>
            <a:r>
              <a:rPr lang="en-US" altLang="en-US" sz="2000">
                <a:solidFill>
                  <a:srgbClr val="00FF00"/>
                </a:solidFill>
              </a:rPr>
              <a:t>-1 adrenoceptors (15%).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dissolve">
                                      <p:cBhvr>
                                        <p:cTn id="7"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E6F6D4F-BC6A-D104-418B-A700205D42E5}"/>
              </a:ext>
            </a:extLst>
          </p:cNvPr>
          <p:cNvSpPr>
            <a:spLocks noGrp="1" noChangeArrowheads="1"/>
          </p:cNvSpPr>
          <p:nvPr>
            <p:ph type="title"/>
          </p:nvPr>
        </p:nvSpPr>
        <p:spPr/>
        <p:txBody>
          <a:bodyPr/>
          <a:lstStyle/>
          <a:p>
            <a:pPr>
              <a:defRPr/>
            </a:pPr>
            <a:r>
              <a:rPr lang="en-US" altLang="en-US" sz="2400" b="1"/>
              <a:t>Finally, we are ready to see what happens with 0.1 μ/kg of Ach.</a:t>
            </a:r>
          </a:p>
        </p:txBody>
      </p:sp>
      <p:sp>
        <p:nvSpPr>
          <p:cNvPr id="9219" name="Rectangle 3">
            <a:extLst>
              <a:ext uri="{FF2B5EF4-FFF2-40B4-BE49-F238E27FC236}">
                <a16:creationId xmlns:a16="http://schemas.microsoft.com/office/drawing/2014/main" id="{CA5139DA-2C45-11A6-6E48-D02E675AFC02}"/>
              </a:ext>
            </a:extLst>
          </p:cNvPr>
          <p:cNvSpPr>
            <a:spLocks noGrp="1" noChangeArrowheads="1"/>
          </p:cNvSpPr>
          <p:nvPr>
            <p:ph type="body" idx="1"/>
          </p:nvPr>
        </p:nvSpPr>
        <p:spPr>
          <a:xfrm>
            <a:off x="3419475" y="1412875"/>
            <a:ext cx="5724525" cy="4530725"/>
          </a:xfrm>
        </p:spPr>
        <p:txBody>
          <a:bodyPr/>
          <a:lstStyle/>
          <a:p>
            <a:pPr marL="609600" indent="-609600">
              <a:buFont typeface="Wingdings" panose="05000000000000000000" pitchFamily="2" charset="2"/>
              <a:buNone/>
              <a:defRPr/>
            </a:pPr>
            <a:r>
              <a:rPr lang="en-US" altLang="en-US" sz="2400">
                <a:solidFill>
                  <a:srgbClr val="FFFF00"/>
                </a:solidFill>
              </a:rPr>
              <a:t>Why would there be minimal effects on the cardiovascular system with this dose of Ach? </a:t>
            </a:r>
          </a:p>
          <a:p>
            <a:pPr marL="609600" indent="-609600">
              <a:buFont typeface="Wingdings" panose="05000000000000000000" pitchFamily="2" charset="2"/>
              <a:buAutoNum type="alphaLcPeriod"/>
              <a:defRPr/>
            </a:pPr>
            <a:r>
              <a:rPr lang="en-US" altLang="en-US" sz="2400"/>
              <a:t> Rapid destruction of the compound</a:t>
            </a:r>
          </a:p>
          <a:p>
            <a:pPr marL="609600" indent="-609600">
              <a:buFont typeface="Wingdings" panose="05000000000000000000" pitchFamily="2" charset="2"/>
              <a:buAutoNum type="alphaLcPeriod"/>
              <a:defRPr/>
            </a:pPr>
            <a:r>
              <a:rPr lang="en-US" altLang="en-US" sz="2400"/>
              <a:t>Cardiovascular compensatory reflexes</a:t>
            </a:r>
          </a:p>
          <a:p>
            <a:pPr marL="609600" indent="-609600">
              <a:buFont typeface="Wingdings" panose="05000000000000000000" pitchFamily="2" charset="2"/>
              <a:buAutoNum type="alphaLcPeriod"/>
              <a:defRPr/>
            </a:pPr>
            <a:r>
              <a:rPr lang="en-US" altLang="en-US" sz="2400"/>
              <a:t>The dose is small</a:t>
            </a:r>
          </a:p>
          <a:p>
            <a:pPr marL="609600" indent="-609600">
              <a:buFont typeface="Wingdings" panose="05000000000000000000" pitchFamily="2" charset="2"/>
              <a:buAutoNum type="alphaLcPeriod"/>
              <a:defRPr/>
            </a:pPr>
            <a:r>
              <a:rPr lang="en-US" altLang="en-US" sz="2400"/>
              <a:t>Tolerance to Ach</a:t>
            </a:r>
          </a:p>
        </p:txBody>
      </p:sp>
      <p:sp>
        <p:nvSpPr>
          <p:cNvPr id="9220" name="Text Box 4">
            <a:extLst>
              <a:ext uri="{FF2B5EF4-FFF2-40B4-BE49-F238E27FC236}">
                <a16:creationId xmlns:a16="http://schemas.microsoft.com/office/drawing/2014/main" id="{D6F8FD1D-594E-45CA-780E-47400CC4AAEE}"/>
              </a:ext>
            </a:extLst>
          </p:cNvPr>
          <p:cNvSpPr txBox="1">
            <a:spLocks noChangeArrowheads="1"/>
          </p:cNvSpPr>
          <p:nvPr/>
        </p:nvSpPr>
        <p:spPr bwMode="auto">
          <a:xfrm>
            <a:off x="395288" y="4868863"/>
            <a:ext cx="8748712"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Foils “a, b,c” are correct: </a:t>
            </a:r>
            <a:r>
              <a:rPr lang="en-US" altLang="en-US" sz="2000">
                <a:solidFill>
                  <a:srgbClr val="00FF00"/>
                </a:solidFill>
              </a:rPr>
              <a:t>The small dose of Ach stimulates endothelial M-3 receptors to release NO with subsequent vasodilatation and decrease of BP. The lack of effect on HR may be due to either rapid hydrolysis of the small dose of Ach before it reaches the heart or because Ach-induced bradycardia was counteracted by reflex sympathetic stimulation 2ry to decreased BP.</a:t>
            </a:r>
          </a:p>
        </p:txBody>
      </p:sp>
      <p:pic>
        <p:nvPicPr>
          <p:cNvPr id="10245" name="Picture 5">
            <a:extLst>
              <a:ext uri="{FF2B5EF4-FFF2-40B4-BE49-F238E27FC236}">
                <a16:creationId xmlns:a16="http://schemas.microsoft.com/office/drawing/2014/main" id="{75E30CB9-1C68-F358-CCF4-935A9C5CAF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757" t="31685" r="20984" b="23042"/>
          <a:stretch>
            <a:fillRect/>
          </a:stretch>
        </p:blipFill>
        <p:spPr bwMode="auto">
          <a:xfrm>
            <a:off x="179388" y="1700213"/>
            <a:ext cx="2886075"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dissolve">
                                      <p:cBhvr>
                                        <p:cTn id="7"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CA90BD2-3221-F7D7-8AFA-04B265DDF76B}"/>
              </a:ext>
            </a:extLst>
          </p:cNvPr>
          <p:cNvSpPr>
            <a:spLocks noGrp="1" noChangeArrowheads="1"/>
          </p:cNvSpPr>
          <p:nvPr>
            <p:ph type="title"/>
          </p:nvPr>
        </p:nvSpPr>
        <p:spPr/>
        <p:txBody>
          <a:bodyPr/>
          <a:lstStyle/>
          <a:p>
            <a:pPr>
              <a:defRPr/>
            </a:pPr>
            <a:endParaRPr lang="en-US" altLang="en-US"/>
          </a:p>
        </p:txBody>
      </p:sp>
      <p:sp>
        <p:nvSpPr>
          <p:cNvPr id="10243" name="Rectangle 3">
            <a:extLst>
              <a:ext uri="{FF2B5EF4-FFF2-40B4-BE49-F238E27FC236}">
                <a16:creationId xmlns:a16="http://schemas.microsoft.com/office/drawing/2014/main" id="{D90CF21D-7F1B-5850-CAB7-FFE031F9D4B7}"/>
              </a:ext>
            </a:extLst>
          </p:cNvPr>
          <p:cNvSpPr>
            <a:spLocks noGrp="1" noChangeArrowheads="1"/>
          </p:cNvSpPr>
          <p:nvPr>
            <p:ph type="body" idx="1"/>
          </p:nvPr>
        </p:nvSpPr>
        <p:spPr>
          <a:xfrm>
            <a:off x="539750" y="1125538"/>
            <a:ext cx="8229600" cy="4530725"/>
          </a:xfrm>
        </p:spPr>
        <p:txBody>
          <a:bodyPr/>
          <a:lstStyle/>
          <a:p>
            <a:pPr marL="609600" indent="-609600">
              <a:buFont typeface="Wingdings" panose="05000000000000000000" pitchFamily="2" charset="2"/>
              <a:buNone/>
              <a:defRPr/>
            </a:pPr>
            <a:r>
              <a:rPr lang="en-US" altLang="en-US" sz="2400">
                <a:solidFill>
                  <a:srgbClr val="FFFF00"/>
                </a:solidFill>
              </a:rPr>
              <a:t>Which enzyme(s) is/are responsible for the rapid termination of the actions of Ach?</a:t>
            </a:r>
          </a:p>
          <a:p>
            <a:pPr marL="990600" lvl="1" indent="-533400">
              <a:buFont typeface="Wingdings" panose="05000000000000000000" pitchFamily="2" charset="2"/>
              <a:buAutoNum type="alphaLcPeriod"/>
              <a:defRPr/>
            </a:pPr>
            <a:r>
              <a:rPr lang="en-US" altLang="en-US" sz="2400"/>
              <a:t>Acetylcholine esterase</a:t>
            </a:r>
          </a:p>
          <a:p>
            <a:pPr marL="990600" lvl="1" indent="-533400">
              <a:buFont typeface="Wingdings" panose="05000000000000000000" pitchFamily="2" charset="2"/>
              <a:buAutoNum type="alphaLcPeriod"/>
              <a:defRPr/>
            </a:pPr>
            <a:r>
              <a:rPr lang="en-US" altLang="en-US" sz="2400"/>
              <a:t>MAO</a:t>
            </a:r>
          </a:p>
          <a:p>
            <a:pPr marL="990600" lvl="1" indent="-533400">
              <a:buFont typeface="Wingdings" panose="05000000000000000000" pitchFamily="2" charset="2"/>
              <a:buAutoNum type="alphaLcPeriod"/>
              <a:defRPr/>
            </a:pPr>
            <a:r>
              <a:rPr lang="en-US" altLang="en-US" sz="2400"/>
              <a:t>Anticholine esterase</a:t>
            </a:r>
          </a:p>
          <a:p>
            <a:pPr marL="990600" lvl="1" indent="-533400">
              <a:buFont typeface="Wingdings" panose="05000000000000000000" pitchFamily="2" charset="2"/>
              <a:buAutoNum type="alphaLcPeriod"/>
              <a:defRPr/>
            </a:pPr>
            <a:r>
              <a:rPr lang="en-US" altLang="en-US" sz="2400"/>
              <a:t>Pseudo-choline esterase</a:t>
            </a:r>
          </a:p>
          <a:p>
            <a:pPr marL="990600" lvl="1" indent="-533400">
              <a:buFont typeface="Wingdings" panose="05000000000000000000" pitchFamily="2" charset="2"/>
              <a:buAutoNum type="alphaLcPeriod"/>
              <a:defRPr/>
            </a:pPr>
            <a:r>
              <a:rPr lang="en-US" altLang="en-US" sz="2400"/>
              <a:t>Methyl choline esterase</a:t>
            </a:r>
          </a:p>
          <a:p>
            <a:pPr marL="609600" indent="-609600">
              <a:defRPr/>
            </a:pPr>
            <a:endParaRPr lang="en-US" altLang="en-US" sz="2400"/>
          </a:p>
        </p:txBody>
      </p:sp>
      <p:sp>
        <p:nvSpPr>
          <p:cNvPr id="10244" name="Text Box 4">
            <a:extLst>
              <a:ext uri="{FF2B5EF4-FFF2-40B4-BE49-F238E27FC236}">
                <a16:creationId xmlns:a16="http://schemas.microsoft.com/office/drawing/2014/main" id="{3E77462C-16BA-4490-627E-B9ADF0B38CE5}"/>
              </a:ext>
            </a:extLst>
          </p:cNvPr>
          <p:cNvSpPr txBox="1">
            <a:spLocks noChangeArrowheads="1"/>
          </p:cNvSpPr>
          <p:nvPr/>
        </p:nvSpPr>
        <p:spPr bwMode="auto">
          <a:xfrm>
            <a:off x="395288" y="5013325"/>
            <a:ext cx="80645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spcBef>
                <a:spcPct val="50000"/>
              </a:spcBef>
            </a:pPr>
            <a:r>
              <a:rPr lang="en-US" altLang="en-US" sz="2000" b="1">
                <a:solidFill>
                  <a:srgbClr val="00FF00"/>
                </a:solidFill>
              </a:rPr>
              <a:t>Foils “a” and “d” are correct</a:t>
            </a:r>
            <a:r>
              <a:rPr lang="en-US" altLang="en-US" sz="2000">
                <a:solidFill>
                  <a:srgbClr val="00FF00"/>
                </a:solidFill>
              </a:rPr>
              <a:t>: Exogenous Ach is hydrolyzed both by plasma pseudo choline esterase as well as by nervous true Ach esterases.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dissolve">
                                      <p:cBhvr>
                                        <p:cTn id="7"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9676C086-E401-91BA-6391-5D037A68872F}"/>
              </a:ext>
            </a:extLst>
          </p:cNvPr>
          <p:cNvSpPr>
            <a:spLocks noGrp="1" noChangeArrowheads="1"/>
          </p:cNvSpPr>
          <p:nvPr>
            <p:ph type="title"/>
          </p:nvPr>
        </p:nvSpPr>
        <p:spPr>
          <a:xfrm>
            <a:off x="-252413" y="0"/>
            <a:ext cx="9577388" cy="765175"/>
          </a:xfrm>
        </p:spPr>
        <p:txBody>
          <a:bodyPr/>
          <a:lstStyle/>
          <a:p>
            <a:pPr>
              <a:defRPr/>
            </a:pPr>
            <a:r>
              <a:rPr lang="en-US" altLang="en-US" sz="2400" b="1">
                <a:solidFill>
                  <a:srgbClr val="FFFF00"/>
                </a:solidFill>
              </a:rPr>
              <a:t>What happens when we increase the dose of Ach to 0.5 µg/kg?</a:t>
            </a:r>
          </a:p>
        </p:txBody>
      </p:sp>
      <p:sp>
        <p:nvSpPr>
          <p:cNvPr id="11267" name="Rectangle 3">
            <a:extLst>
              <a:ext uri="{FF2B5EF4-FFF2-40B4-BE49-F238E27FC236}">
                <a16:creationId xmlns:a16="http://schemas.microsoft.com/office/drawing/2014/main" id="{00F30F14-223F-C538-4594-00B9FE274B01}"/>
              </a:ext>
            </a:extLst>
          </p:cNvPr>
          <p:cNvSpPr>
            <a:spLocks noGrp="1" noChangeArrowheads="1"/>
          </p:cNvSpPr>
          <p:nvPr>
            <p:ph type="body" idx="1"/>
          </p:nvPr>
        </p:nvSpPr>
        <p:spPr>
          <a:xfrm>
            <a:off x="2916238" y="836613"/>
            <a:ext cx="6227762" cy="3887787"/>
          </a:xfrm>
        </p:spPr>
        <p:txBody>
          <a:bodyPr/>
          <a:lstStyle/>
          <a:p>
            <a:pPr marL="609600" indent="-609600">
              <a:buFont typeface="Wingdings" panose="05000000000000000000" pitchFamily="2" charset="2"/>
              <a:buNone/>
              <a:defRPr/>
            </a:pPr>
            <a:r>
              <a:rPr lang="en-US" altLang="en-US" sz="2400">
                <a:solidFill>
                  <a:srgbClr val="FFFF00"/>
                </a:solidFill>
              </a:rPr>
              <a:t>The increase in the heart rate seen after the administration of the drug is due to</a:t>
            </a:r>
          </a:p>
          <a:p>
            <a:pPr marL="990600" lvl="1" indent="-533400">
              <a:buFont typeface="Wingdings" panose="05000000000000000000" pitchFamily="2" charset="2"/>
              <a:buAutoNum type="alphaLcPeriod"/>
              <a:defRPr/>
            </a:pPr>
            <a:r>
              <a:rPr lang="en-US" altLang="en-US" sz="2400"/>
              <a:t>Direct action of the drug on the heart </a:t>
            </a:r>
          </a:p>
          <a:p>
            <a:pPr marL="990600" lvl="1" indent="-533400">
              <a:buFont typeface="Wingdings" panose="05000000000000000000" pitchFamily="2" charset="2"/>
              <a:buAutoNum type="alphaLcPeriod"/>
              <a:defRPr/>
            </a:pPr>
            <a:r>
              <a:rPr lang="en-US" altLang="en-US" sz="2400"/>
              <a:t>Sympathetic reflex stimulation </a:t>
            </a:r>
          </a:p>
          <a:p>
            <a:pPr marL="990600" lvl="1" indent="-533400">
              <a:buFont typeface="Wingdings" panose="05000000000000000000" pitchFamily="2" charset="2"/>
              <a:buAutoNum type="alphaLcPeriod"/>
              <a:defRPr/>
            </a:pPr>
            <a:r>
              <a:rPr lang="en-US" altLang="en-US" sz="2400"/>
              <a:t>Complete metabolism of the drug by Ach esterase </a:t>
            </a:r>
          </a:p>
          <a:p>
            <a:pPr marL="990600" lvl="1" indent="-533400">
              <a:buFont typeface="Wingdings" panose="05000000000000000000" pitchFamily="2" charset="2"/>
              <a:buAutoNum type="alphaLcPeriod"/>
              <a:defRPr/>
            </a:pPr>
            <a:r>
              <a:rPr lang="en-US" altLang="en-US" sz="2400"/>
              <a:t>Vasoconstriction of the splanchnic vessels</a:t>
            </a:r>
          </a:p>
          <a:p>
            <a:pPr marL="990600" lvl="1" indent="-533400">
              <a:buFont typeface="Wingdings" panose="05000000000000000000" pitchFamily="2" charset="2"/>
              <a:buAutoNum type="alphaLcPeriod"/>
              <a:defRPr/>
            </a:pPr>
            <a:r>
              <a:rPr lang="en-US" altLang="en-US" sz="2400"/>
              <a:t>None of the above</a:t>
            </a:r>
          </a:p>
          <a:p>
            <a:pPr marL="609600" indent="-609600">
              <a:defRPr/>
            </a:pPr>
            <a:endParaRPr lang="en-US" altLang="en-US" sz="2400"/>
          </a:p>
        </p:txBody>
      </p:sp>
      <p:pic>
        <p:nvPicPr>
          <p:cNvPr id="12292" name="Picture 4">
            <a:extLst>
              <a:ext uri="{FF2B5EF4-FFF2-40B4-BE49-F238E27FC236}">
                <a16:creationId xmlns:a16="http://schemas.microsoft.com/office/drawing/2014/main" id="{0D789DCF-C3B1-A1F5-FCF0-EE1C506B6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644" t="32164" r="20808" b="22803"/>
          <a:stretch>
            <a:fillRect/>
          </a:stretch>
        </p:blipFill>
        <p:spPr bwMode="auto">
          <a:xfrm>
            <a:off x="0" y="1268413"/>
            <a:ext cx="2895600"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5">
            <a:extLst>
              <a:ext uri="{FF2B5EF4-FFF2-40B4-BE49-F238E27FC236}">
                <a16:creationId xmlns:a16="http://schemas.microsoft.com/office/drawing/2014/main" id="{5118357A-7EF2-AE17-3879-9831B57B194A}"/>
              </a:ext>
            </a:extLst>
          </p:cNvPr>
          <p:cNvSpPr txBox="1">
            <a:spLocks noChangeArrowheads="1"/>
          </p:cNvSpPr>
          <p:nvPr/>
        </p:nvSpPr>
        <p:spPr bwMode="auto">
          <a:xfrm>
            <a:off x="179388" y="4652963"/>
            <a:ext cx="8964612"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en-US" altLang="en-US" sz="1600" b="1">
                <a:solidFill>
                  <a:srgbClr val="00FF00"/>
                </a:solidFill>
              </a:rPr>
              <a:t>Foils “b and c” are correct.</a:t>
            </a:r>
            <a:r>
              <a:rPr lang="en-US" altLang="en-US" sz="1600">
                <a:solidFill>
                  <a:srgbClr val="00FF00"/>
                </a:solidFill>
              </a:rPr>
              <a:t> Remember what happens to the blood pressure with Ach:</a:t>
            </a:r>
          </a:p>
          <a:p>
            <a:pPr eaLnBrk="1" hangingPunct="1"/>
            <a:r>
              <a:rPr lang="en-US" altLang="en-US" sz="1600">
                <a:solidFill>
                  <a:srgbClr val="00FF00"/>
                </a:solidFill>
              </a:rPr>
              <a:t>The HR and BP initially decrease due to a direct action of the drug on the muscarinic receptors of the heart and the endothelium lining the blood vessels. Because of reflex mechanisms, there is an increased sympathetic discharge producing an increase in the heart rate and returning the peripheral resistance toward normal. This, along with rapid destruction of Ach by cholinesterase restored the mean blood pressure. We must also remember that still larger doses of Ach also stimulate nicotinic receptors and cause the release of epinephrine and norepinephrine from both the adrenal medulla and the sympathetic postganglionic nerves.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dissolve">
                                      <p:cBhvr>
                                        <p:cTn id="7"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Lst>
  </p:timing>
</p:sld>
</file>

<file path=ppt/theme/theme1.xml><?xml version="1.0" encoding="utf-8"?>
<a:theme xmlns:a="http://schemas.openxmlformats.org/drawingml/2006/main" name="Curtain Call">
  <a:themeElements>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Curtain Call">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Curtain Call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Curtain Call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Curtain Call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Curtain Call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Curtain Call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Curtain Call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Curtain Call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Curtain Call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Curtain Call</Template>
  <TotalTime>197</TotalTime>
  <Words>1984</Words>
  <Application>Microsoft Office PowerPoint</Application>
  <PresentationFormat>On-screen Show (4:3)</PresentationFormat>
  <Paragraphs>172</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Tahoma</vt:lpstr>
      <vt:lpstr>Arial</vt:lpstr>
      <vt:lpstr>Wingdings</vt:lpstr>
      <vt:lpstr>Calibri</vt:lpstr>
      <vt:lpstr>Symbol</vt:lpstr>
      <vt:lpstr>Curtain Call</vt:lpstr>
      <vt:lpstr>Curves-Cholinergic System</vt:lpstr>
      <vt:lpstr>Acetylcholine 1. Actions A) Nicotinic Receptors </vt:lpstr>
      <vt:lpstr>B) Muscarinic Receptors</vt:lpstr>
      <vt:lpstr>Acetylcholine 2. Metabolism</vt:lpstr>
      <vt:lpstr>PowerPoint Presentation</vt:lpstr>
      <vt:lpstr>PowerPoint Presentation</vt:lpstr>
      <vt:lpstr>Finally, we are ready to see what happens with 0.1 μ/kg of Ach.</vt:lpstr>
      <vt:lpstr>PowerPoint Presentation</vt:lpstr>
      <vt:lpstr>What happens when we increase the dose of Ach to 0.5 µg/kg?</vt:lpstr>
      <vt:lpstr>The next drug will be neostigmine methyl sulfate   0.05 mg/kg</vt:lpstr>
      <vt:lpstr>The next drug will be neostigmine methyl sulfate (0.05 mg/kg):</vt:lpstr>
      <vt:lpstr>PowerPoint Presentation</vt:lpstr>
      <vt:lpstr>PowerPoint Presentation</vt:lpstr>
      <vt:lpstr>Now if we give the same dose of Ach (0.1 μ/kg) after neostigmine </vt:lpstr>
      <vt:lpstr>If we give 0.1 μ/kg of Ach after neostigmine, this is what happens: It produces the same action as a large dose.</vt:lpstr>
      <vt:lpstr>The next drug to be administered will be atropine sulfate 1 µg/kg:</vt:lpstr>
      <vt:lpstr>PowerPoint Presentation</vt:lpstr>
      <vt:lpstr>Ach will be given in a dose of 0.5 μ /kg:</vt:lpstr>
      <vt:lpstr>Now we gave Ach in a dose of 0.5 mg/kg: </vt:lpstr>
      <vt:lpstr>PowerPoint Presentation</vt:lpstr>
      <vt:lpstr>Hexamethonium is the next drug which our animal will receive</vt:lpstr>
      <vt:lpstr>Getting back to the ganglionic blocker, hexamethonium let’s see what happens when we administer a dose of 2 mg/Kg </vt:lpstr>
      <vt:lpstr>We are now ready to administer a super large dose of Ach (0.5 mg/kg) once again:</vt:lpstr>
    </vt:vector>
  </TitlesOfParts>
  <Company>MIC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Curves-Cholinergic System</dc:title>
  <dc:creator>Ahmed M Abdel-Bary</dc:creator>
  <cp:lastModifiedBy>Mohamed Ahmed Abdelbari  Hamza</cp:lastModifiedBy>
  <cp:revision>24</cp:revision>
  <dcterms:created xsi:type="dcterms:W3CDTF">2005-10-07T18:02:38Z</dcterms:created>
  <dcterms:modified xsi:type="dcterms:W3CDTF">2022-12-15T17:13:43Z</dcterms:modified>
</cp:coreProperties>
</file>