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7"/>
  </p:notesMasterIdLst>
  <p:sldIdLst>
    <p:sldId id="333" r:id="rId2"/>
    <p:sldId id="329" r:id="rId3"/>
    <p:sldId id="330" r:id="rId4"/>
    <p:sldId id="308" r:id="rId5"/>
    <p:sldId id="309" r:id="rId6"/>
    <p:sldId id="310" r:id="rId7"/>
    <p:sldId id="311" r:id="rId8"/>
    <p:sldId id="312" r:id="rId9"/>
    <p:sldId id="313" r:id="rId10"/>
    <p:sldId id="315" r:id="rId11"/>
    <p:sldId id="314" r:id="rId12"/>
    <p:sldId id="316" r:id="rId13"/>
    <p:sldId id="317" r:id="rId14"/>
    <p:sldId id="318" r:id="rId15"/>
    <p:sldId id="33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FF"/>
    <a:srgbClr val="006600"/>
    <a:srgbClr val="00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DEBD93-ACF0-478E-8902-77390199F4C0}" type="datetimeFigureOut">
              <a:rPr lang="en-US"/>
              <a:pPr>
                <a:defRPr/>
              </a:pPr>
              <a:t>3/19/2015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98140A6-3942-4CE1-BC74-C2A8DC181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DAFD74-2561-4578-BC4A-D1445CEC9F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095D7F9-1BB0-4C7B-997E-98295B99FC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67F25B-FDCA-40B8-9D2B-73897EDCFC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141BA5-0F23-4C3B-B2B4-879F0DAB36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9F2538-13DB-4E51-9D11-602837173A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F5FE96-0CC1-4C80-B89D-30706FD854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09A264-53F0-4BC8-A989-E3276C5EEE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1DB5CA-89B4-4C00-ADFA-5551C59FEB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B8DC45-12E2-4B2E-B745-BB73D3BFBA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7438C1-671A-4FBB-8322-F29E6A687B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7EA2F3-F73B-4A47-A82F-9A31A49218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42FCEB6-DC0B-44B9-BBFE-BFBF367A8F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altcancer.com/images/suppos_closeup.jpg" TargetMode="External"/><Relationship Id="rId7" Type="http://schemas.openxmlformats.org/officeDocument/2006/relationships/image" Target="http://www.schenkerdesign.com/indoors/enema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http://www.vitalitymedical.com/picxl/PPI2560-2562.jpg" TargetMode="Externa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www.pamf.org/images/departments/bariumart.g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23528" y="4077072"/>
            <a:ext cx="8424936" cy="2048224"/>
          </a:xfrm>
        </p:spPr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rgbClr val="0000FF"/>
                </a:solidFill>
              </a:rPr>
              <a:t>إِنَّ</a:t>
            </a:r>
            <a:r>
              <a:rPr lang="en-US" b="1" dirty="0" smtClean="0">
                <a:solidFill>
                  <a:srgbClr val="0000FF"/>
                </a:solidFill>
              </a:rPr>
              <a:t>  </a:t>
            </a:r>
            <a:r>
              <a:rPr lang="ar-SA" b="1" dirty="0" smtClean="0">
                <a:solidFill>
                  <a:srgbClr val="0000FF"/>
                </a:solidFill>
              </a:rPr>
              <a:t>  الطَّبِيبِ    بِطِّبِّهِ   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ar-SA" b="1" dirty="0" smtClean="0">
                <a:solidFill>
                  <a:srgbClr val="0000FF"/>
                </a:solidFill>
              </a:rPr>
              <a:t> وَدَوَائِهِ 	</a:t>
            </a:r>
            <a:r>
              <a:rPr lang="en-US" b="1" dirty="0" smtClean="0">
                <a:solidFill>
                  <a:srgbClr val="0000FF"/>
                </a:solidFill>
              </a:rPr>
              <a:t>          </a:t>
            </a:r>
            <a:r>
              <a:rPr lang="ar-SA" b="1" dirty="0" smtClean="0">
                <a:solidFill>
                  <a:srgbClr val="0000FF"/>
                </a:solidFill>
              </a:rPr>
              <a:t>لا يَسْتَطِيعُ  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ar-SA" b="1" dirty="0" smtClean="0">
                <a:solidFill>
                  <a:srgbClr val="0000FF"/>
                </a:solidFill>
              </a:rPr>
              <a:t>دِفَاعَ   مَقْدُورٍ  أَتَى </a:t>
            </a:r>
            <a:endParaRPr lang="en-US" b="1" dirty="0" smtClean="0">
              <a:solidFill>
                <a:srgbClr val="0000FF"/>
              </a:solidFill>
            </a:endParaRPr>
          </a:p>
          <a:p>
            <a:pPr rtl="1"/>
            <a:r>
              <a:rPr lang="ar-SA" b="1" dirty="0" smtClean="0">
                <a:solidFill>
                  <a:srgbClr val="0000FF"/>
                </a:solidFill>
              </a:rPr>
              <a:t>مَا لِلطَّبِيبِ  يَمُوتُ 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ar-SA" b="1" dirty="0" smtClean="0">
                <a:solidFill>
                  <a:srgbClr val="0000FF"/>
                </a:solidFill>
              </a:rPr>
              <a:t>بِالدَّاءِ 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ar-SA" b="1" dirty="0" smtClean="0">
                <a:solidFill>
                  <a:srgbClr val="0000FF"/>
                </a:solidFill>
              </a:rPr>
              <a:t>الَّذِي 	</a:t>
            </a:r>
            <a:r>
              <a:rPr lang="en-US" b="1" dirty="0" smtClean="0">
                <a:solidFill>
                  <a:srgbClr val="0000FF"/>
                </a:solidFill>
              </a:rPr>
              <a:t>          </a:t>
            </a:r>
            <a:r>
              <a:rPr lang="ar-SA" b="1" dirty="0" smtClean="0">
                <a:solidFill>
                  <a:srgbClr val="0000FF"/>
                </a:solidFill>
              </a:rPr>
              <a:t>قَدْ كَانَ يُبْرِئُ مِثْلَهُ  فِيمَا  مَضَى</a:t>
            </a:r>
            <a:endParaRPr lang="en-US" b="1" dirty="0" smtClean="0">
              <a:solidFill>
                <a:srgbClr val="0000FF"/>
              </a:solidFill>
            </a:endParaRPr>
          </a:p>
          <a:p>
            <a:pPr rtl="1"/>
            <a:r>
              <a:rPr lang="ar-SA" b="1" dirty="0" smtClean="0">
                <a:solidFill>
                  <a:srgbClr val="FF0000"/>
                </a:solidFill>
              </a:rPr>
              <a:t>هَلَكَ الْمُدَاوَى وَالْمُدَاوِي وَالَّذِي 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ar-SA" b="1" dirty="0" smtClean="0">
                <a:solidFill>
                  <a:srgbClr val="FF0000"/>
                </a:solidFill>
              </a:rPr>
              <a:t>	جَلَبَ الدَّوَاءَ وَبَاعَهُ وَمَنِ اشْتَرَى</a:t>
            </a:r>
            <a:endParaRPr lang="en-US" b="1" dirty="0" smtClean="0">
              <a:solidFill>
                <a:srgbClr val="FF0000"/>
              </a:solidFill>
            </a:endParaRPr>
          </a:p>
          <a:p>
            <a:pPr rtl="1"/>
            <a:endParaRPr lang="en-US" b="1" dirty="0" smtClean="0">
              <a:solidFill>
                <a:srgbClr val="FF0000"/>
              </a:solidFill>
            </a:endParaRPr>
          </a:p>
          <a:p>
            <a:pPr algn="ctr" rtl="1"/>
            <a:r>
              <a:rPr lang="ar-EG" i="1" dirty="0" smtClean="0">
                <a:solidFill>
                  <a:srgbClr val="FF0000"/>
                </a:solidFill>
              </a:rPr>
              <a:t>محمد بن إدريس الشافعي</a:t>
            </a:r>
            <a:endParaRPr lang="en-US" b="1" i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محمد بن إدريس الشافع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764704"/>
            <a:ext cx="2448272" cy="2448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73784"/>
            <a:ext cx="8183880" cy="1051560"/>
          </a:xfrm>
        </p:spPr>
        <p:txBody>
          <a:bodyPr>
            <a:normAutofit/>
          </a:bodyPr>
          <a:lstStyle/>
          <a:p>
            <a:r>
              <a:rPr lang="en-GB" dirty="0" smtClean="0"/>
              <a:t>PARENTERAL: </a:t>
            </a:r>
            <a:r>
              <a:rPr lang="en-GB" dirty="0" smtClean="0">
                <a:solidFill>
                  <a:srgbClr val="FF0000"/>
                </a:solidFill>
              </a:rPr>
              <a:t>1. Intravenous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30352"/>
            <a:ext cx="8291264" cy="513089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GB" b="1" dirty="0" smtClean="0">
                <a:solidFill>
                  <a:srgbClr val="FF0000"/>
                </a:solidFill>
              </a:rPr>
              <a:t>Advantages: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Immediate onset </a:t>
            </a:r>
            <a:r>
              <a:rPr lang="en-GB" sz="2400" dirty="0" smtClean="0">
                <a:solidFill>
                  <a:srgbClr val="0000FF"/>
                </a:solidFill>
              </a:rPr>
              <a:t>(emergency)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100% bioavailability </a:t>
            </a:r>
            <a:r>
              <a:rPr lang="en-GB" sz="2400" dirty="0" smtClean="0">
                <a:sym typeface="Wingdings" pitchFamily="2" charset="2"/>
              </a:rPr>
              <a:t>e.g. </a:t>
            </a:r>
            <a:r>
              <a:rPr lang="en-GB" sz="2400" dirty="0" err="1" smtClean="0">
                <a:solidFill>
                  <a:srgbClr val="0000FF"/>
                </a:solidFill>
                <a:sym typeface="Wingdings" pitchFamily="2" charset="2"/>
              </a:rPr>
              <a:t>atracurium</a:t>
            </a:r>
            <a:endParaRPr lang="en-GB" sz="2400" dirty="0" smtClean="0">
              <a:solidFill>
                <a:srgbClr val="0000FF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2400" dirty="0" smtClean="0"/>
              <a:t>Suitable for irritant drugs e.g. </a:t>
            </a:r>
            <a:r>
              <a:rPr lang="en-GB" sz="2400" dirty="0" err="1" smtClean="0">
                <a:solidFill>
                  <a:srgbClr val="0000FF"/>
                </a:solidFill>
              </a:rPr>
              <a:t>theophylline</a:t>
            </a:r>
            <a:r>
              <a:rPr lang="en-GB" sz="2400" dirty="0" smtClean="0"/>
              <a:t> 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Suitable for large volumes e.g. </a:t>
            </a:r>
            <a:r>
              <a:rPr lang="en-GB" sz="2400" dirty="0" smtClean="0">
                <a:solidFill>
                  <a:srgbClr val="0000FF"/>
                </a:solidFill>
              </a:rPr>
              <a:t>saline</a:t>
            </a:r>
            <a:endParaRPr lang="en-GB" sz="2400" dirty="0" smtClean="0"/>
          </a:p>
          <a:p>
            <a:pPr>
              <a:lnSpc>
                <a:spcPct val="80000"/>
              </a:lnSpc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GB" b="1" dirty="0" smtClean="0">
                <a:solidFill>
                  <a:srgbClr val="FF0000"/>
                </a:solidFill>
              </a:rPr>
              <a:t>Disadvantages: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Extravasations </a:t>
            </a:r>
            <a:r>
              <a:rPr lang="en-GB" sz="2400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GB" sz="2400" dirty="0" smtClean="0">
                <a:solidFill>
                  <a:srgbClr val="0000FF"/>
                </a:solidFill>
              </a:rPr>
              <a:t>local necrosis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Prolonged infusion </a:t>
            </a:r>
            <a:r>
              <a:rPr lang="en-GB" sz="2400" dirty="0" smtClean="0">
                <a:solidFill>
                  <a:srgbClr val="0000FF"/>
                </a:solidFill>
                <a:sym typeface="Wingdings" pitchFamily="2" charset="2"/>
              </a:rPr>
              <a:t></a:t>
            </a:r>
            <a:r>
              <a:rPr lang="en-GB" sz="2400" dirty="0" smtClean="0">
                <a:solidFill>
                  <a:srgbClr val="0000FF"/>
                </a:solidFill>
              </a:rPr>
              <a:t>  thrombosis</a:t>
            </a:r>
          </a:p>
          <a:p>
            <a:pPr>
              <a:spcBef>
                <a:spcPts val="600"/>
              </a:spcBef>
            </a:pPr>
            <a:r>
              <a:rPr lang="en-GB" sz="2400" dirty="0" err="1" smtClean="0"/>
              <a:t>Cannula</a:t>
            </a:r>
            <a:r>
              <a:rPr lang="en-GB" sz="2400" dirty="0" smtClean="0"/>
              <a:t> infection </a:t>
            </a:r>
            <a:r>
              <a:rPr lang="en-GB" sz="2400" dirty="0" smtClean="0">
                <a:solidFill>
                  <a:srgbClr val="0000FF"/>
                </a:solidFill>
                <a:sym typeface="Wingdings" pitchFamily="2" charset="2"/>
              </a:rPr>
              <a:t></a:t>
            </a:r>
            <a:r>
              <a:rPr lang="en-GB" sz="2400" dirty="0" smtClean="0">
                <a:solidFill>
                  <a:srgbClr val="0000FF"/>
                </a:solidFill>
              </a:rPr>
              <a:t> bacteraemia &amp; phlebitis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Wrong technique </a:t>
            </a:r>
            <a:r>
              <a:rPr lang="en-GB" sz="2400" dirty="0" smtClean="0">
                <a:solidFill>
                  <a:srgbClr val="0000FF"/>
                </a:solidFill>
                <a:sym typeface="Wingdings" pitchFamily="2" charset="2"/>
              </a:rPr>
              <a:t></a:t>
            </a:r>
            <a:r>
              <a:rPr lang="en-GB" sz="2400" dirty="0" smtClean="0">
                <a:solidFill>
                  <a:srgbClr val="0000FF"/>
                </a:solidFill>
              </a:rPr>
              <a:t> air embolism</a:t>
            </a:r>
            <a:endParaRPr lang="en-US" sz="2400" dirty="0" smtClean="0">
              <a:solidFill>
                <a:srgbClr val="0000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73784"/>
            <a:ext cx="8183880" cy="1051560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1. Intravenous (Precautions)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80728"/>
            <a:ext cx="8183880" cy="43388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Be sure of dose </a:t>
            </a:r>
          </a:p>
          <a:p>
            <a:pPr algn="ctr">
              <a:lnSpc>
                <a:spcPct val="80000"/>
              </a:lnSpc>
              <a:buNone/>
            </a:pPr>
            <a:r>
              <a:rPr lang="en-GB" i="1" dirty="0" smtClean="0"/>
              <a:t>since the given drug cannot be recalled </a:t>
            </a:r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Strict aseptic technique</a:t>
            </a:r>
          </a:p>
          <a:p>
            <a:pPr algn="ctr">
              <a:lnSpc>
                <a:spcPct val="80000"/>
              </a:lnSpc>
              <a:buNone/>
            </a:pPr>
            <a:r>
              <a:rPr lang="en-GB" i="1" dirty="0" smtClean="0"/>
              <a:t>to avoid introduction of infection</a:t>
            </a:r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Well diluted + gradual administration </a:t>
            </a:r>
          </a:p>
          <a:p>
            <a:pPr algn="ctr">
              <a:lnSpc>
                <a:spcPct val="80000"/>
              </a:lnSpc>
              <a:buNone/>
            </a:pPr>
            <a:r>
              <a:rPr lang="en-GB" i="1" dirty="0" smtClean="0"/>
              <a:t>to avoid local phlebitis</a:t>
            </a:r>
            <a:endParaRPr lang="en-GB" dirty="0" smtClean="0"/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Strictly intravenous </a:t>
            </a:r>
          </a:p>
          <a:p>
            <a:pPr algn="ctr">
              <a:lnSpc>
                <a:spcPct val="80000"/>
              </a:lnSpc>
              <a:buNone/>
            </a:pPr>
            <a:r>
              <a:rPr lang="en-GB" i="1" dirty="0" smtClean="0"/>
              <a:t>to avoid tissue necrosis</a:t>
            </a:r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The vein is below the level of the heart </a:t>
            </a:r>
          </a:p>
          <a:p>
            <a:pPr algn="ctr">
              <a:lnSpc>
                <a:spcPct val="80000"/>
              </a:lnSpc>
              <a:buNone/>
            </a:pPr>
            <a:r>
              <a:rPr lang="en-GB" i="1" dirty="0" smtClean="0"/>
              <a:t>to avoid air embolism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PARENTERAL:  </a:t>
            </a:r>
            <a:r>
              <a:rPr lang="en-GB" dirty="0" smtClean="0">
                <a:solidFill>
                  <a:srgbClr val="FF0000"/>
                </a:solidFill>
              </a:rPr>
              <a:t>2. Intramuscular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363272" cy="532859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b="1" dirty="0" smtClean="0">
                <a:solidFill>
                  <a:srgbClr val="FF0000"/>
                </a:solidFill>
              </a:rPr>
              <a:t>Advantages:</a:t>
            </a:r>
            <a:r>
              <a:rPr lang="en-GB" dirty="0" smtClean="0"/>
              <a:t>						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Rapid absorption	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100% bioavailability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2600" dirty="0" smtClean="0"/>
              <a:t>Suitable for depot preparation </a:t>
            </a:r>
          </a:p>
          <a:p>
            <a:pPr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600" dirty="0" smtClean="0">
                <a:solidFill>
                  <a:srgbClr val="0000FF"/>
                </a:solidFill>
              </a:rPr>
              <a:t>e.g. </a:t>
            </a:r>
            <a:r>
              <a:rPr lang="en-GB" sz="2600" dirty="0" err="1" smtClean="0">
                <a:solidFill>
                  <a:srgbClr val="0000FF"/>
                </a:solidFill>
              </a:rPr>
              <a:t>benzathine</a:t>
            </a:r>
            <a:r>
              <a:rPr lang="en-GB" sz="2600" dirty="0" smtClean="0">
                <a:solidFill>
                  <a:srgbClr val="0000FF"/>
                </a:solidFill>
              </a:rPr>
              <a:t> penicillin, monthly contraception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GB" dirty="0" smtClean="0"/>
          </a:p>
          <a:p>
            <a:pPr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b="1" dirty="0" smtClean="0">
                <a:solidFill>
                  <a:srgbClr val="FF0000"/>
                </a:solidFill>
              </a:rPr>
              <a:t>Disadvantages:</a:t>
            </a:r>
            <a:r>
              <a:rPr lang="en-GB" dirty="0" smtClean="0"/>
              <a:t>						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Unsuitable for large volumes (&gt;5 ml)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Unsuitable for irritant drugs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Inadvertent IVI may occur			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May be painful				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 smtClean="0"/>
              <a:t>May produce infected abscesses</a:t>
            </a:r>
            <a:endParaRPr lang="en-GB" dirty="0" smtClean="0">
              <a:solidFill>
                <a:srgbClr val="FF66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PARENTERAL:  </a:t>
            </a:r>
            <a:r>
              <a:rPr lang="en-GB" dirty="0" smtClean="0">
                <a:solidFill>
                  <a:srgbClr val="FF0000"/>
                </a:solidFill>
              </a:rPr>
              <a:t>3. Subcutaneous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42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Advantages:</a:t>
            </a:r>
            <a:r>
              <a:rPr lang="en-GB" dirty="0" smtClean="0"/>
              <a:t>		</a:t>
            </a:r>
          </a:p>
          <a:p>
            <a:r>
              <a:rPr lang="en-GB" b="1" dirty="0" smtClean="0">
                <a:solidFill>
                  <a:srgbClr val="0000FF"/>
                </a:solidFill>
              </a:rPr>
              <a:t>Slow: </a:t>
            </a:r>
            <a:r>
              <a:rPr lang="en-GB" dirty="0" smtClean="0"/>
              <a:t>Prolonged duration of action	</a:t>
            </a:r>
          </a:p>
          <a:p>
            <a:r>
              <a:rPr lang="en-GB" b="1" dirty="0" smtClean="0">
                <a:solidFill>
                  <a:srgbClr val="0000FF"/>
                </a:solidFill>
              </a:rPr>
              <a:t>Steady: </a:t>
            </a:r>
            <a:r>
              <a:rPr lang="en-GB" dirty="0" smtClean="0"/>
              <a:t>Uniform absorption	</a:t>
            </a:r>
          </a:p>
          <a:p>
            <a:pPr algn="ctr">
              <a:buNone/>
            </a:pPr>
            <a:r>
              <a:rPr lang="en-GB" dirty="0" smtClean="0">
                <a:solidFill>
                  <a:srgbClr val="0000FF"/>
                </a:solidFill>
              </a:rPr>
              <a:t>e.g. heparin &amp; insulin </a:t>
            </a:r>
          </a:p>
          <a:p>
            <a:r>
              <a:rPr lang="en-GB" dirty="0" smtClean="0">
                <a:solidFill>
                  <a:srgbClr val="0000FF"/>
                </a:solidFill>
              </a:rPr>
              <a:t> </a:t>
            </a:r>
            <a:r>
              <a:rPr lang="en-GB" b="1" dirty="0" smtClean="0"/>
              <a:t>Suitable for drug too toxic by IV/IM</a:t>
            </a:r>
            <a:r>
              <a:rPr lang="en-GB" dirty="0" smtClean="0"/>
              <a:t>		</a:t>
            </a:r>
            <a:r>
              <a:rPr lang="en-GB" dirty="0" smtClean="0">
                <a:solidFill>
                  <a:srgbClr val="0000FF"/>
                </a:solidFill>
              </a:rPr>
              <a:t> e.g. adrenaline</a:t>
            </a:r>
            <a:endParaRPr lang="en-GB" dirty="0" smtClean="0"/>
          </a:p>
          <a:p>
            <a:r>
              <a:rPr lang="en-GB" i="1" dirty="0" smtClean="0"/>
              <a:t>May allows somewhat large volumes</a:t>
            </a:r>
          </a:p>
          <a:p>
            <a:pPr algn="ctr">
              <a:buNone/>
            </a:pPr>
            <a:r>
              <a:rPr lang="en-GB" i="1" dirty="0" smtClean="0">
                <a:solidFill>
                  <a:srgbClr val="0000FF"/>
                </a:solidFill>
              </a:rPr>
              <a:t>If </a:t>
            </a:r>
            <a:r>
              <a:rPr lang="en-GB" i="1" dirty="0" err="1" smtClean="0">
                <a:solidFill>
                  <a:srgbClr val="0000FF"/>
                </a:solidFill>
              </a:rPr>
              <a:t>hyaluronidase</a:t>
            </a:r>
            <a:r>
              <a:rPr lang="en-GB" i="1" dirty="0" smtClean="0">
                <a:solidFill>
                  <a:srgbClr val="0000FF"/>
                </a:solidFill>
              </a:rPr>
              <a:t> is added</a:t>
            </a:r>
            <a:endParaRPr lang="en-US" i="1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Disadvantages:</a:t>
            </a:r>
          </a:p>
          <a:p>
            <a:pPr algn="ctr">
              <a:buNone/>
            </a:pPr>
            <a:r>
              <a:rPr lang="en-GB" dirty="0" smtClean="0"/>
              <a:t>Very painful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/>
          <a:lstStyle/>
          <a:p>
            <a:r>
              <a:rPr lang="en-GB" dirty="0" smtClean="0"/>
              <a:t>Other methods of injection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Intrarticular</a:t>
            </a:r>
            <a:r>
              <a:rPr lang="en-GB" dirty="0" smtClean="0"/>
              <a:t> injection </a:t>
            </a:r>
            <a:r>
              <a:rPr lang="en-GB" dirty="0" smtClean="0">
                <a:solidFill>
                  <a:srgbClr val="0000FF"/>
                </a:solidFill>
              </a:rPr>
              <a:t>e.g. corticosteroid</a:t>
            </a:r>
          </a:p>
          <a:p>
            <a:r>
              <a:rPr lang="en-GB" dirty="0" smtClean="0"/>
              <a:t>Epidural injection </a:t>
            </a:r>
            <a:r>
              <a:rPr lang="en-GB" dirty="0" smtClean="0">
                <a:solidFill>
                  <a:srgbClr val="0000FF"/>
                </a:solidFill>
              </a:rPr>
              <a:t>e.g. </a:t>
            </a:r>
            <a:r>
              <a:rPr lang="en-GB" dirty="0" err="1" smtClean="0">
                <a:solidFill>
                  <a:srgbClr val="0000FF"/>
                </a:solidFill>
              </a:rPr>
              <a:t>opioid</a:t>
            </a:r>
            <a:endParaRPr lang="en-GB" dirty="0" smtClean="0">
              <a:solidFill>
                <a:srgbClr val="0000FF"/>
              </a:solidFill>
            </a:endParaRPr>
          </a:p>
          <a:p>
            <a:r>
              <a:rPr lang="en-GB" dirty="0" err="1" smtClean="0"/>
              <a:t>Subarachinoid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00FF"/>
                </a:solidFill>
              </a:rPr>
              <a:t>e.g. local anaesthesia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GB" dirty="0" err="1" smtClean="0"/>
              <a:t>Intrathecal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00FF"/>
                </a:solidFill>
              </a:rPr>
              <a:t>e.g. local anaesthesia</a:t>
            </a:r>
          </a:p>
          <a:p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57" y="2780928"/>
            <a:ext cx="2419343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5980" y="2780928"/>
            <a:ext cx="30114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5666" y="2708920"/>
            <a:ext cx="21907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02904"/>
          </a:xfrm>
        </p:spPr>
        <p:txBody>
          <a:bodyPr>
            <a:normAutofit fontScale="92500" lnSpcReduction="10000"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The rectal route </a:t>
            </a:r>
            <a:r>
              <a:rPr lang="en-GB" sz="2400" dirty="0" smtClean="0"/>
              <a:t>is used to evacuate the rectum or to induce a local or systemic effect. There are 2 rectal dosage forms: suppositories &amp; enemata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The </a:t>
            </a:r>
            <a:r>
              <a:rPr lang="en-GB" sz="2400" b="1" dirty="0" err="1" smtClean="0">
                <a:solidFill>
                  <a:srgbClr val="FF0000"/>
                </a:solidFill>
              </a:rPr>
              <a:t>parenteral</a:t>
            </a:r>
            <a:r>
              <a:rPr lang="en-GB" sz="2400" b="1" dirty="0" smtClean="0">
                <a:solidFill>
                  <a:srgbClr val="FF0000"/>
                </a:solidFill>
              </a:rPr>
              <a:t> route </a:t>
            </a:r>
            <a:r>
              <a:rPr lang="en-GB" sz="2400" dirty="0" smtClean="0"/>
              <a:t>is used to introduce the drug by injection. There are 3 dosage forms: vial, ampoule, implant</a:t>
            </a:r>
          </a:p>
          <a:p>
            <a:r>
              <a:rPr lang="en-GB" sz="2400" dirty="0" smtClean="0"/>
              <a:t>The most commonly used </a:t>
            </a:r>
            <a:r>
              <a:rPr lang="en-GB" sz="2400" dirty="0" err="1" smtClean="0"/>
              <a:t>parenteral</a:t>
            </a:r>
            <a:r>
              <a:rPr lang="en-GB" sz="2400" dirty="0" smtClean="0"/>
              <a:t> route is the </a:t>
            </a:r>
            <a:r>
              <a:rPr lang="en-GB" sz="2400" dirty="0" smtClean="0">
                <a:solidFill>
                  <a:srgbClr val="FF0000"/>
                </a:solidFill>
              </a:rPr>
              <a:t>IV</a:t>
            </a:r>
            <a:r>
              <a:rPr lang="en-GB" sz="2400" dirty="0" smtClean="0"/>
              <a:t>, less commonly the </a:t>
            </a:r>
            <a:r>
              <a:rPr lang="en-GB" sz="2400" dirty="0" smtClean="0">
                <a:solidFill>
                  <a:srgbClr val="FF0000"/>
                </a:solidFill>
              </a:rPr>
              <a:t>IM</a:t>
            </a:r>
            <a:r>
              <a:rPr lang="en-GB" sz="2400" dirty="0" smtClean="0"/>
              <a:t> &amp; </a:t>
            </a:r>
            <a:r>
              <a:rPr lang="en-GB" sz="2400" dirty="0" smtClean="0">
                <a:solidFill>
                  <a:srgbClr val="FF0000"/>
                </a:solidFill>
              </a:rPr>
              <a:t>SC</a:t>
            </a:r>
            <a:r>
              <a:rPr lang="en-GB" sz="2400" dirty="0" smtClean="0"/>
              <a:t>. Rare </a:t>
            </a:r>
            <a:r>
              <a:rPr lang="en-GB" sz="2400" dirty="0" err="1" smtClean="0"/>
              <a:t>parenteral</a:t>
            </a:r>
            <a:r>
              <a:rPr lang="en-GB" sz="2400" dirty="0" smtClean="0"/>
              <a:t> routes include the epidural, spinal, intra-</a:t>
            </a:r>
            <a:r>
              <a:rPr lang="en-GB" sz="2400" dirty="0" err="1" smtClean="0"/>
              <a:t>thecal</a:t>
            </a:r>
            <a:r>
              <a:rPr lang="en-GB" sz="2400" dirty="0" smtClean="0"/>
              <a:t> &amp; </a:t>
            </a:r>
            <a:r>
              <a:rPr lang="en-GB" sz="2400" dirty="0" err="1" smtClean="0"/>
              <a:t>inra-articular</a:t>
            </a:r>
            <a:r>
              <a:rPr lang="en-GB" sz="2400" dirty="0" smtClean="0"/>
              <a:t>.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The IV route </a:t>
            </a:r>
            <a:r>
              <a:rPr lang="en-GB" sz="2400" dirty="0" smtClean="0"/>
              <a:t>is preferred in emergency, injection of large volumes, irritant drugs or drugs that can not be given orally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The IM route </a:t>
            </a:r>
            <a:r>
              <a:rPr lang="en-GB" sz="2400" dirty="0" smtClean="0"/>
              <a:t>is preferred for depot preparations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The SC route </a:t>
            </a:r>
            <a:r>
              <a:rPr lang="en-GB" sz="2400" dirty="0" smtClean="0"/>
              <a:t>is preferred if slow steady drug absorption is needed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800" dirty="0" smtClean="0"/>
              <a:t/>
            </a:r>
            <a:br>
              <a:rPr lang="en-GB" sz="4800" dirty="0" smtClean="0"/>
            </a:br>
            <a:r>
              <a:rPr lang="en-GB" sz="4800" dirty="0" smtClean="0"/>
              <a:t>Rectal - </a:t>
            </a:r>
            <a:r>
              <a:rPr lang="en-GB" sz="4800" dirty="0" err="1" smtClean="0"/>
              <a:t>Parenteral</a:t>
            </a:r>
            <a:r>
              <a:rPr lang="en-GB" sz="4800" dirty="0" smtClean="0"/>
              <a:t/>
            </a:r>
            <a:br>
              <a:rPr lang="en-GB" sz="4800" dirty="0" smtClean="0"/>
            </a:br>
            <a:r>
              <a:rPr lang="en-GB" sz="4800" dirty="0" smtClean="0"/>
              <a:t>Routes of Administration &amp; </a:t>
            </a:r>
            <a:r>
              <a:rPr lang="en-GB" sz="4400" dirty="0" smtClean="0"/>
              <a:t>Dosage forms</a:t>
            </a:r>
            <a:r>
              <a:rPr lang="en-US" sz="4400" dirty="0" smtClean="0"/>
              <a:t> </a:t>
            </a:r>
            <a:br>
              <a:rPr lang="en-US" sz="4400" dirty="0" smtClean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9"/>
          <p:cNvGrpSpPr>
            <a:grpSpLocks noChangeAspect="1"/>
          </p:cNvGrpSpPr>
          <p:nvPr/>
        </p:nvGrpSpPr>
        <p:grpSpPr bwMode="auto">
          <a:xfrm>
            <a:off x="3714750" y="3929063"/>
            <a:ext cx="1724025" cy="1760537"/>
            <a:chOff x="2340" y="2475"/>
            <a:chExt cx="1086" cy="1109"/>
          </a:xfrm>
        </p:grpSpPr>
        <p:sp>
          <p:nvSpPr>
            <p:cNvPr id="7" name="AutoShape 8"/>
            <p:cNvSpPr>
              <a:spLocks noChangeAspect="1" noChangeArrowheads="1" noTextEdit="1"/>
            </p:cNvSpPr>
            <p:nvPr/>
          </p:nvSpPr>
          <p:spPr bwMode="auto">
            <a:xfrm>
              <a:off x="2340" y="2475"/>
              <a:ext cx="1086" cy="1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2346" y="2480"/>
              <a:ext cx="1066" cy="1103"/>
            </a:xfrm>
            <a:custGeom>
              <a:avLst/>
              <a:gdLst/>
              <a:ahLst/>
              <a:cxnLst>
                <a:cxn ang="0">
                  <a:pos x="570" y="612"/>
                </a:cxn>
                <a:cxn ang="0">
                  <a:pos x="597" y="528"/>
                </a:cxn>
                <a:cxn ang="0">
                  <a:pos x="1507" y="129"/>
                </a:cxn>
                <a:cxn ang="0">
                  <a:pos x="1683" y="93"/>
                </a:cxn>
                <a:cxn ang="0">
                  <a:pos x="1713" y="238"/>
                </a:cxn>
                <a:cxn ang="0">
                  <a:pos x="1617" y="299"/>
                </a:cxn>
                <a:cxn ang="0">
                  <a:pos x="1723" y="537"/>
                </a:cxn>
                <a:cxn ang="0">
                  <a:pos x="1723" y="629"/>
                </a:cxn>
                <a:cxn ang="0">
                  <a:pos x="1592" y="741"/>
                </a:cxn>
                <a:cxn ang="0">
                  <a:pos x="1476" y="916"/>
                </a:cxn>
                <a:cxn ang="0">
                  <a:pos x="1418" y="1245"/>
                </a:cxn>
                <a:cxn ang="0">
                  <a:pos x="1682" y="1433"/>
                </a:cxn>
                <a:cxn ang="0">
                  <a:pos x="1682" y="1529"/>
                </a:cxn>
                <a:cxn ang="0">
                  <a:pos x="1454" y="1597"/>
                </a:cxn>
                <a:cxn ang="0">
                  <a:pos x="1544" y="1615"/>
                </a:cxn>
                <a:cxn ang="0">
                  <a:pos x="1533" y="1740"/>
                </a:cxn>
                <a:cxn ang="0">
                  <a:pos x="1446" y="1744"/>
                </a:cxn>
                <a:cxn ang="0">
                  <a:pos x="1290" y="1958"/>
                </a:cxn>
                <a:cxn ang="0">
                  <a:pos x="1227" y="2058"/>
                </a:cxn>
                <a:cxn ang="0">
                  <a:pos x="1128" y="1978"/>
                </a:cxn>
                <a:cxn ang="0">
                  <a:pos x="988" y="1878"/>
                </a:cxn>
                <a:cxn ang="0">
                  <a:pos x="922" y="1877"/>
                </a:cxn>
                <a:cxn ang="0">
                  <a:pos x="851" y="2116"/>
                </a:cxn>
                <a:cxn ang="0">
                  <a:pos x="1060" y="2203"/>
                </a:cxn>
                <a:cxn ang="0">
                  <a:pos x="1245" y="2193"/>
                </a:cxn>
                <a:cxn ang="0">
                  <a:pos x="1427" y="2127"/>
                </a:cxn>
                <a:cxn ang="0">
                  <a:pos x="1579" y="2037"/>
                </a:cxn>
                <a:cxn ang="0">
                  <a:pos x="1741" y="1900"/>
                </a:cxn>
                <a:cxn ang="0">
                  <a:pos x="1942" y="1647"/>
                </a:cxn>
                <a:cxn ang="0">
                  <a:pos x="2122" y="1168"/>
                </a:cxn>
                <a:cxn ang="0">
                  <a:pos x="2063" y="708"/>
                </a:cxn>
                <a:cxn ang="0">
                  <a:pos x="1923" y="494"/>
                </a:cxn>
                <a:cxn ang="0">
                  <a:pos x="1737" y="346"/>
                </a:cxn>
                <a:cxn ang="0">
                  <a:pos x="1772" y="269"/>
                </a:cxn>
                <a:cxn ang="0">
                  <a:pos x="1779" y="112"/>
                </a:cxn>
                <a:cxn ang="0">
                  <a:pos x="1690" y="19"/>
                </a:cxn>
                <a:cxn ang="0">
                  <a:pos x="1513" y="28"/>
                </a:cxn>
                <a:cxn ang="0">
                  <a:pos x="1437" y="241"/>
                </a:cxn>
                <a:cxn ang="0">
                  <a:pos x="1218" y="223"/>
                </a:cxn>
                <a:cxn ang="0">
                  <a:pos x="988" y="239"/>
                </a:cxn>
                <a:cxn ang="0">
                  <a:pos x="732" y="294"/>
                </a:cxn>
                <a:cxn ang="0">
                  <a:pos x="407" y="424"/>
                </a:cxn>
                <a:cxn ang="0">
                  <a:pos x="95" y="685"/>
                </a:cxn>
                <a:cxn ang="0">
                  <a:pos x="3" y="1015"/>
                </a:cxn>
                <a:cxn ang="0">
                  <a:pos x="98" y="1255"/>
                </a:cxn>
                <a:cxn ang="0">
                  <a:pos x="233" y="1389"/>
                </a:cxn>
                <a:cxn ang="0">
                  <a:pos x="485" y="1560"/>
                </a:cxn>
                <a:cxn ang="0">
                  <a:pos x="657" y="1847"/>
                </a:cxn>
                <a:cxn ang="0">
                  <a:pos x="883" y="1839"/>
                </a:cxn>
                <a:cxn ang="0">
                  <a:pos x="941" y="1722"/>
                </a:cxn>
                <a:cxn ang="0">
                  <a:pos x="1038" y="1804"/>
                </a:cxn>
                <a:cxn ang="0">
                  <a:pos x="1173" y="1904"/>
                </a:cxn>
                <a:cxn ang="0">
                  <a:pos x="1239" y="1902"/>
                </a:cxn>
                <a:cxn ang="0">
                  <a:pos x="1407" y="1653"/>
                </a:cxn>
                <a:cxn ang="0">
                  <a:pos x="601" y="1529"/>
                </a:cxn>
                <a:cxn ang="0">
                  <a:pos x="601" y="1433"/>
                </a:cxn>
                <a:cxn ang="0">
                  <a:pos x="848" y="1274"/>
                </a:cxn>
                <a:cxn ang="0">
                  <a:pos x="805" y="916"/>
                </a:cxn>
                <a:cxn ang="0">
                  <a:pos x="688" y="741"/>
                </a:cxn>
              </a:cxnLst>
              <a:rect l="0" t="0" r="r" b="b"/>
              <a:pathLst>
                <a:path w="2130" h="2207">
                  <a:moveTo>
                    <a:pt x="952" y="640"/>
                  </a:moveTo>
                  <a:lnTo>
                    <a:pt x="604" y="640"/>
                  </a:lnTo>
                  <a:lnTo>
                    <a:pt x="597" y="639"/>
                  </a:lnTo>
                  <a:lnTo>
                    <a:pt x="590" y="638"/>
                  </a:lnTo>
                  <a:lnTo>
                    <a:pt x="585" y="634"/>
                  </a:lnTo>
                  <a:lnTo>
                    <a:pt x="579" y="629"/>
                  </a:lnTo>
                  <a:lnTo>
                    <a:pt x="574" y="625"/>
                  </a:lnTo>
                  <a:lnTo>
                    <a:pt x="571" y="619"/>
                  </a:lnTo>
                  <a:lnTo>
                    <a:pt x="570" y="612"/>
                  </a:lnTo>
                  <a:lnTo>
                    <a:pt x="569" y="605"/>
                  </a:lnTo>
                  <a:lnTo>
                    <a:pt x="569" y="561"/>
                  </a:lnTo>
                  <a:lnTo>
                    <a:pt x="570" y="555"/>
                  </a:lnTo>
                  <a:lnTo>
                    <a:pt x="571" y="548"/>
                  </a:lnTo>
                  <a:lnTo>
                    <a:pt x="574" y="542"/>
                  </a:lnTo>
                  <a:lnTo>
                    <a:pt x="579" y="537"/>
                  </a:lnTo>
                  <a:lnTo>
                    <a:pt x="585" y="533"/>
                  </a:lnTo>
                  <a:lnTo>
                    <a:pt x="590" y="529"/>
                  </a:lnTo>
                  <a:lnTo>
                    <a:pt x="597" y="528"/>
                  </a:lnTo>
                  <a:lnTo>
                    <a:pt x="604" y="527"/>
                  </a:lnTo>
                  <a:lnTo>
                    <a:pt x="1325" y="527"/>
                  </a:lnTo>
                  <a:lnTo>
                    <a:pt x="1519" y="256"/>
                  </a:lnTo>
                  <a:lnTo>
                    <a:pt x="1506" y="237"/>
                  </a:lnTo>
                  <a:lnTo>
                    <a:pt x="1498" y="216"/>
                  </a:lnTo>
                  <a:lnTo>
                    <a:pt x="1493" y="194"/>
                  </a:lnTo>
                  <a:lnTo>
                    <a:pt x="1495" y="171"/>
                  </a:lnTo>
                  <a:lnTo>
                    <a:pt x="1498" y="150"/>
                  </a:lnTo>
                  <a:lnTo>
                    <a:pt x="1507" y="129"/>
                  </a:lnTo>
                  <a:lnTo>
                    <a:pt x="1520" y="110"/>
                  </a:lnTo>
                  <a:lnTo>
                    <a:pt x="1536" y="94"/>
                  </a:lnTo>
                  <a:lnTo>
                    <a:pt x="1556" y="80"/>
                  </a:lnTo>
                  <a:lnTo>
                    <a:pt x="1576" y="72"/>
                  </a:lnTo>
                  <a:lnTo>
                    <a:pt x="1599" y="67"/>
                  </a:lnTo>
                  <a:lnTo>
                    <a:pt x="1621" y="67"/>
                  </a:lnTo>
                  <a:lnTo>
                    <a:pt x="1643" y="71"/>
                  </a:lnTo>
                  <a:lnTo>
                    <a:pt x="1664" y="80"/>
                  </a:lnTo>
                  <a:lnTo>
                    <a:pt x="1683" y="93"/>
                  </a:lnTo>
                  <a:lnTo>
                    <a:pt x="1699" y="109"/>
                  </a:lnTo>
                  <a:lnTo>
                    <a:pt x="1712" y="128"/>
                  </a:lnTo>
                  <a:lnTo>
                    <a:pt x="1721" y="149"/>
                  </a:lnTo>
                  <a:lnTo>
                    <a:pt x="1726" y="171"/>
                  </a:lnTo>
                  <a:lnTo>
                    <a:pt x="1726" y="194"/>
                  </a:lnTo>
                  <a:lnTo>
                    <a:pt x="1724" y="205"/>
                  </a:lnTo>
                  <a:lnTo>
                    <a:pt x="1721" y="217"/>
                  </a:lnTo>
                  <a:lnTo>
                    <a:pt x="1718" y="227"/>
                  </a:lnTo>
                  <a:lnTo>
                    <a:pt x="1713" y="238"/>
                  </a:lnTo>
                  <a:lnTo>
                    <a:pt x="1708" y="247"/>
                  </a:lnTo>
                  <a:lnTo>
                    <a:pt x="1701" y="256"/>
                  </a:lnTo>
                  <a:lnTo>
                    <a:pt x="1693" y="264"/>
                  </a:lnTo>
                  <a:lnTo>
                    <a:pt x="1685" y="272"/>
                  </a:lnTo>
                  <a:lnTo>
                    <a:pt x="1672" y="282"/>
                  </a:lnTo>
                  <a:lnTo>
                    <a:pt x="1659" y="288"/>
                  </a:lnTo>
                  <a:lnTo>
                    <a:pt x="1645" y="294"/>
                  </a:lnTo>
                  <a:lnTo>
                    <a:pt x="1632" y="298"/>
                  </a:lnTo>
                  <a:lnTo>
                    <a:pt x="1617" y="299"/>
                  </a:lnTo>
                  <a:lnTo>
                    <a:pt x="1603" y="299"/>
                  </a:lnTo>
                  <a:lnTo>
                    <a:pt x="1588" y="298"/>
                  </a:lnTo>
                  <a:lnTo>
                    <a:pt x="1574" y="294"/>
                  </a:lnTo>
                  <a:lnTo>
                    <a:pt x="1406" y="527"/>
                  </a:lnTo>
                  <a:lnTo>
                    <a:pt x="1698" y="527"/>
                  </a:lnTo>
                  <a:lnTo>
                    <a:pt x="1705" y="528"/>
                  </a:lnTo>
                  <a:lnTo>
                    <a:pt x="1712" y="529"/>
                  </a:lnTo>
                  <a:lnTo>
                    <a:pt x="1718" y="533"/>
                  </a:lnTo>
                  <a:lnTo>
                    <a:pt x="1723" y="537"/>
                  </a:lnTo>
                  <a:lnTo>
                    <a:pt x="1727" y="542"/>
                  </a:lnTo>
                  <a:lnTo>
                    <a:pt x="1731" y="548"/>
                  </a:lnTo>
                  <a:lnTo>
                    <a:pt x="1732" y="555"/>
                  </a:lnTo>
                  <a:lnTo>
                    <a:pt x="1733" y="561"/>
                  </a:lnTo>
                  <a:lnTo>
                    <a:pt x="1733" y="605"/>
                  </a:lnTo>
                  <a:lnTo>
                    <a:pt x="1732" y="612"/>
                  </a:lnTo>
                  <a:lnTo>
                    <a:pt x="1731" y="619"/>
                  </a:lnTo>
                  <a:lnTo>
                    <a:pt x="1727" y="625"/>
                  </a:lnTo>
                  <a:lnTo>
                    <a:pt x="1723" y="629"/>
                  </a:lnTo>
                  <a:lnTo>
                    <a:pt x="1718" y="634"/>
                  </a:lnTo>
                  <a:lnTo>
                    <a:pt x="1712" y="638"/>
                  </a:lnTo>
                  <a:lnTo>
                    <a:pt x="1705" y="639"/>
                  </a:lnTo>
                  <a:lnTo>
                    <a:pt x="1698" y="640"/>
                  </a:lnTo>
                  <a:lnTo>
                    <a:pt x="952" y="640"/>
                  </a:lnTo>
                  <a:lnTo>
                    <a:pt x="944" y="716"/>
                  </a:lnTo>
                  <a:lnTo>
                    <a:pt x="1625" y="716"/>
                  </a:lnTo>
                  <a:lnTo>
                    <a:pt x="1609" y="727"/>
                  </a:lnTo>
                  <a:lnTo>
                    <a:pt x="1592" y="741"/>
                  </a:lnTo>
                  <a:lnTo>
                    <a:pt x="1577" y="755"/>
                  </a:lnTo>
                  <a:lnTo>
                    <a:pt x="1562" y="771"/>
                  </a:lnTo>
                  <a:lnTo>
                    <a:pt x="1549" y="788"/>
                  </a:lnTo>
                  <a:lnTo>
                    <a:pt x="1535" y="807"/>
                  </a:lnTo>
                  <a:lnTo>
                    <a:pt x="1522" y="828"/>
                  </a:lnTo>
                  <a:lnTo>
                    <a:pt x="1509" y="848"/>
                  </a:lnTo>
                  <a:lnTo>
                    <a:pt x="1498" y="870"/>
                  </a:lnTo>
                  <a:lnTo>
                    <a:pt x="1486" y="892"/>
                  </a:lnTo>
                  <a:lnTo>
                    <a:pt x="1476" y="916"/>
                  </a:lnTo>
                  <a:lnTo>
                    <a:pt x="1467" y="941"/>
                  </a:lnTo>
                  <a:lnTo>
                    <a:pt x="1458" y="966"/>
                  </a:lnTo>
                  <a:lnTo>
                    <a:pt x="1450" y="992"/>
                  </a:lnTo>
                  <a:lnTo>
                    <a:pt x="1443" y="1019"/>
                  </a:lnTo>
                  <a:lnTo>
                    <a:pt x="1436" y="1047"/>
                  </a:lnTo>
                  <a:lnTo>
                    <a:pt x="1427" y="1098"/>
                  </a:lnTo>
                  <a:lnTo>
                    <a:pt x="1421" y="1149"/>
                  </a:lnTo>
                  <a:lnTo>
                    <a:pt x="1417" y="1198"/>
                  </a:lnTo>
                  <a:lnTo>
                    <a:pt x="1418" y="1245"/>
                  </a:lnTo>
                  <a:lnTo>
                    <a:pt x="1422" y="1289"/>
                  </a:lnTo>
                  <a:lnTo>
                    <a:pt x="1429" y="1330"/>
                  </a:lnTo>
                  <a:lnTo>
                    <a:pt x="1439" y="1366"/>
                  </a:lnTo>
                  <a:lnTo>
                    <a:pt x="1452" y="1398"/>
                  </a:lnTo>
                  <a:lnTo>
                    <a:pt x="1650" y="1398"/>
                  </a:lnTo>
                  <a:lnTo>
                    <a:pt x="1659" y="1408"/>
                  </a:lnTo>
                  <a:lnTo>
                    <a:pt x="1667" y="1416"/>
                  </a:lnTo>
                  <a:lnTo>
                    <a:pt x="1675" y="1424"/>
                  </a:lnTo>
                  <a:lnTo>
                    <a:pt x="1682" y="1433"/>
                  </a:lnTo>
                  <a:lnTo>
                    <a:pt x="1687" y="1439"/>
                  </a:lnTo>
                  <a:lnTo>
                    <a:pt x="1691" y="1448"/>
                  </a:lnTo>
                  <a:lnTo>
                    <a:pt x="1694" y="1454"/>
                  </a:lnTo>
                  <a:lnTo>
                    <a:pt x="1695" y="1461"/>
                  </a:lnTo>
                  <a:lnTo>
                    <a:pt x="1695" y="1505"/>
                  </a:lnTo>
                  <a:lnTo>
                    <a:pt x="1694" y="1512"/>
                  </a:lnTo>
                  <a:lnTo>
                    <a:pt x="1691" y="1519"/>
                  </a:lnTo>
                  <a:lnTo>
                    <a:pt x="1687" y="1525"/>
                  </a:lnTo>
                  <a:lnTo>
                    <a:pt x="1682" y="1529"/>
                  </a:lnTo>
                  <a:lnTo>
                    <a:pt x="1675" y="1534"/>
                  </a:lnTo>
                  <a:lnTo>
                    <a:pt x="1667" y="1537"/>
                  </a:lnTo>
                  <a:lnTo>
                    <a:pt x="1659" y="1539"/>
                  </a:lnTo>
                  <a:lnTo>
                    <a:pt x="1650" y="1540"/>
                  </a:lnTo>
                  <a:lnTo>
                    <a:pt x="1450" y="1540"/>
                  </a:lnTo>
                  <a:lnTo>
                    <a:pt x="1437" y="1608"/>
                  </a:lnTo>
                  <a:lnTo>
                    <a:pt x="1443" y="1603"/>
                  </a:lnTo>
                  <a:lnTo>
                    <a:pt x="1448" y="1600"/>
                  </a:lnTo>
                  <a:lnTo>
                    <a:pt x="1454" y="1597"/>
                  </a:lnTo>
                  <a:lnTo>
                    <a:pt x="1460" y="1595"/>
                  </a:lnTo>
                  <a:lnTo>
                    <a:pt x="1467" y="1593"/>
                  </a:lnTo>
                  <a:lnTo>
                    <a:pt x="1473" y="1592"/>
                  </a:lnTo>
                  <a:lnTo>
                    <a:pt x="1480" y="1590"/>
                  </a:lnTo>
                  <a:lnTo>
                    <a:pt x="1486" y="1590"/>
                  </a:lnTo>
                  <a:lnTo>
                    <a:pt x="1503" y="1592"/>
                  </a:lnTo>
                  <a:lnTo>
                    <a:pt x="1519" y="1597"/>
                  </a:lnTo>
                  <a:lnTo>
                    <a:pt x="1533" y="1604"/>
                  </a:lnTo>
                  <a:lnTo>
                    <a:pt x="1544" y="1615"/>
                  </a:lnTo>
                  <a:lnTo>
                    <a:pt x="1554" y="1626"/>
                  </a:lnTo>
                  <a:lnTo>
                    <a:pt x="1561" y="1640"/>
                  </a:lnTo>
                  <a:lnTo>
                    <a:pt x="1567" y="1656"/>
                  </a:lnTo>
                  <a:lnTo>
                    <a:pt x="1568" y="1672"/>
                  </a:lnTo>
                  <a:lnTo>
                    <a:pt x="1567" y="1688"/>
                  </a:lnTo>
                  <a:lnTo>
                    <a:pt x="1561" y="1704"/>
                  </a:lnTo>
                  <a:lnTo>
                    <a:pt x="1554" y="1718"/>
                  </a:lnTo>
                  <a:lnTo>
                    <a:pt x="1544" y="1730"/>
                  </a:lnTo>
                  <a:lnTo>
                    <a:pt x="1533" y="1740"/>
                  </a:lnTo>
                  <a:lnTo>
                    <a:pt x="1519" y="1747"/>
                  </a:lnTo>
                  <a:lnTo>
                    <a:pt x="1503" y="1753"/>
                  </a:lnTo>
                  <a:lnTo>
                    <a:pt x="1486" y="1754"/>
                  </a:lnTo>
                  <a:lnTo>
                    <a:pt x="1480" y="1754"/>
                  </a:lnTo>
                  <a:lnTo>
                    <a:pt x="1471" y="1753"/>
                  </a:lnTo>
                  <a:lnTo>
                    <a:pt x="1465" y="1752"/>
                  </a:lnTo>
                  <a:lnTo>
                    <a:pt x="1459" y="1749"/>
                  </a:lnTo>
                  <a:lnTo>
                    <a:pt x="1452" y="1746"/>
                  </a:lnTo>
                  <a:lnTo>
                    <a:pt x="1446" y="1744"/>
                  </a:lnTo>
                  <a:lnTo>
                    <a:pt x="1440" y="1740"/>
                  </a:lnTo>
                  <a:lnTo>
                    <a:pt x="1435" y="1736"/>
                  </a:lnTo>
                  <a:lnTo>
                    <a:pt x="1254" y="1911"/>
                  </a:lnTo>
                  <a:lnTo>
                    <a:pt x="1262" y="1916"/>
                  </a:lnTo>
                  <a:lnTo>
                    <a:pt x="1269" y="1923"/>
                  </a:lnTo>
                  <a:lnTo>
                    <a:pt x="1276" y="1931"/>
                  </a:lnTo>
                  <a:lnTo>
                    <a:pt x="1281" y="1940"/>
                  </a:lnTo>
                  <a:lnTo>
                    <a:pt x="1286" y="1949"/>
                  </a:lnTo>
                  <a:lnTo>
                    <a:pt x="1290" y="1958"/>
                  </a:lnTo>
                  <a:lnTo>
                    <a:pt x="1292" y="1967"/>
                  </a:lnTo>
                  <a:lnTo>
                    <a:pt x="1293" y="1978"/>
                  </a:lnTo>
                  <a:lnTo>
                    <a:pt x="1292" y="1994"/>
                  </a:lnTo>
                  <a:lnTo>
                    <a:pt x="1286" y="2010"/>
                  </a:lnTo>
                  <a:lnTo>
                    <a:pt x="1279" y="2024"/>
                  </a:lnTo>
                  <a:lnTo>
                    <a:pt x="1269" y="2035"/>
                  </a:lnTo>
                  <a:lnTo>
                    <a:pt x="1257" y="2046"/>
                  </a:lnTo>
                  <a:lnTo>
                    <a:pt x="1243" y="2052"/>
                  </a:lnTo>
                  <a:lnTo>
                    <a:pt x="1227" y="2058"/>
                  </a:lnTo>
                  <a:lnTo>
                    <a:pt x="1211" y="2059"/>
                  </a:lnTo>
                  <a:lnTo>
                    <a:pt x="1194" y="2058"/>
                  </a:lnTo>
                  <a:lnTo>
                    <a:pt x="1179" y="2052"/>
                  </a:lnTo>
                  <a:lnTo>
                    <a:pt x="1165" y="2046"/>
                  </a:lnTo>
                  <a:lnTo>
                    <a:pt x="1152" y="2035"/>
                  </a:lnTo>
                  <a:lnTo>
                    <a:pt x="1142" y="2024"/>
                  </a:lnTo>
                  <a:lnTo>
                    <a:pt x="1135" y="2010"/>
                  </a:lnTo>
                  <a:lnTo>
                    <a:pt x="1129" y="1994"/>
                  </a:lnTo>
                  <a:lnTo>
                    <a:pt x="1128" y="1978"/>
                  </a:lnTo>
                  <a:lnTo>
                    <a:pt x="1129" y="1964"/>
                  </a:lnTo>
                  <a:lnTo>
                    <a:pt x="1133" y="1951"/>
                  </a:lnTo>
                  <a:lnTo>
                    <a:pt x="1137" y="1940"/>
                  </a:lnTo>
                  <a:lnTo>
                    <a:pt x="1144" y="1929"/>
                  </a:lnTo>
                  <a:lnTo>
                    <a:pt x="1014" y="1862"/>
                  </a:lnTo>
                  <a:lnTo>
                    <a:pt x="1009" y="1867"/>
                  </a:lnTo>
                  <a:lnTo>
                    <a:pt x="1002" y="1872"/>
                  </a:lnTo>
                  <a:lnTo>
                    <a:pt x="995" y="1876"/>
                  </a:lnTo>
                  <a:lnTo>
                    <a:pt x="988" y="1878"/>
                  </a:lnTo>
                  <a:lnTo>
                    <a:pt x="981" y="1882"/>
                  </a:lnTo>
                  <a:lnTo>
                    <a:pt x="973" y="1884"/>
                  </a:lnTo>
                  <a:lnTo>
                    <a:pt x="965" y="1885"/>
                  </a:lnTo>
                  <a:lnTo>
                    <a:pt x="957" y="1885"/>
                  </a:lnTo>
                  <a:lnTo>
                    <a:pt x="950" y="1885"/>
                  </a:lnTo>
                  <a:lnTo>
                    <a:pt x="943" y="1884"/>
                  </a:lnTo>
                  <a:lnTo>
                    <a:pt x="936" y="1883"/>
                  </a:lnTo>
                  <a:lnTo>
                    <a:pt x="929" y="1881"/>
                  </a:lnTo>
                  <a:lnTo>
                    <a:pt x="922" y="1877"/>
                  </a:lnTo>
                  <a:lnTo>
                    <a:pt x="916" y="1875"/>
                  </a:lnTo>
                  <a:lnTo>
                    <a:pt x="911" y="1872"/>
                  </a:lnTo>
                  <a:lnTo>
                    <a:pt x="905" y="1867"/>
                  </a:lnTo>
                  <a:lnTo>
                    <a:pt x="753" y="2016"/>
                  </a:lnTo>
                  <a:lnTo>
                    <a:pt x="771" y="2039"/>
                  </a:lnTo>
                  <a:lnTo>
                    <a:pt x="791" y="2061"/>
                  </a:lnTo>
                  <a:lnTo>
                    <a:pt x="810" y="2080"/>
                  </a:lnTo>
                  <a:lnTo>
                    <a:pt x="830" y="2099"/>
                  </a:lnTo>
                  <a:lnTo>
                    <a:pt x="851" y="2116"/>
                  </a:lnTo>
                  <a:lnTo>
                    <a:pt x="871" y="2132"/>
                  </a:lnTo>
                  <a:lnTo>
                    <a:pt x="893" y="2146"/>
                  </a:lnTo>
                  <a:lnTo>
                    <a:pt x="916" y="2158"/>
                  </a:lnTo>
                  <a:lnTo>
                    <a:pt x="939" y="2170"/>
                  </a:lnTo>
                  <a:lnTo>
                    <a:pt x="962" y="2179"/>
                  </a:lnTo>
                  <a:lnTo>
                    <a:pt x="985" y="2187"/>
                  </a:lnTo>
                  <a:lnTo>
                    <a:pt x="1011" y="2194"/>
                  </a:lnTo>
                  <a:lnTo>
                    <a:pt x="1035" y="2199"/>
                  </a:lnTo>
                  <a:lnTo>
                    <a:pt x="1060" y="2203"/>
                  </a:lnTo>
                  <a:lnTo>
                    <a:pt x="1086" y="2206"/>
                  </a:lnTo>
                  <a:lnTo>
                    <a:pt x="1112" y="2207"/>
                  </a:lnTo>
                  <a:lnTo>
                    <a:pt x="1131" y="2207"/>
                  </a:lnTo>
                  <a:lnTo>
                    <a:pt x="1149" y="2206"/>
                  </a:lnTo>
                  <a:lnTo>
                    <a:pt x="1167" y="2205"/>
                  </a:lnTo>
                  <a:lnTo>
                    <a:pt x="1186" y="2202"/>
                  </a:lnTo>
                  <a:lnTo>
                    <a:pt x="1205" y="2200"/>
                  </a:lnTo>
                  <a:lnTo>
                    <a:pt x="1225" y="2196"/>
                  </a:lnTo>
                  <a:lnTo>
                    <a:pt x="1245" y="2193"/>
                  </a:lnTo>
                  <a:lnTo>
                    <a:pt x="1264" y="2187"/>
                  </a:lnTo>
                  <a:lnTo>
                    <a:pt x="1284" y="2183"/>
                  </a:lnTo>
                  <a:lnTo>
                    <a:pt x="1303" y="2177"/>
                  </a:lnTo>
                  <a:lnTo>
                    <a:pt x="1324" y="2170"/>
                  </a:lnTo>
                  <a:lnTo>
                    <a:pt x="1344" y="2163"/>
                  </a:lnTo>
                  <a:lnTo>
                    <a:pt x="1364" y="2155"/>
                  </a:lnTo>
                  <a:lnTo>
                    <a:pt x="1385" y="2146"/>
                  </a:lnTo>
                  <a:lnTo>
                    <a:pt x="1406" y="2138"/>
                  </a:lnTo>
                  <a:lnTo>
                    <a:pt x="1427" y="2127"/>
                  </a:lnTo>
                  <a:lnTo>
                    <a:pt x="1444" y="2119"/>
                  </a:lnTo>
                  <a:lnTo>
                    <a:pt x="1461" y="2110"/>
                  </a:lnTo>
                  <a:lnTo>
                    <a:pt x="1478" y="2101"/>
                  </a:lnTo>
                  <a:lnTo>
                    <a:pt x="1495" y="2090"/>
                  </a:lnTo>
                  <a:lnTo>
                    <a:pt x="1512" y="2081"/>
                  </a:lnTo>
                  <a:lnTo>
                    <a:pt x="1529" y="2071"/>
                  </a:lnTo>
                  <a:lnTo>
                    <a:pt x="1545" y="2059"/>
                  </a:lnTo>
                  <a:lnTo>
                    <a:pt x="1561" y="2049"/>
                  </a:lnTo>
                  <a:lnTo>
                    <a:pt x="1579" y="2037"/>
                  </a:lnTo>
                  <a:lnTo>
                    <a:pt x="1595" y="2026"/>
                  </a:lnTo>
                  <a:lnTo>
                    <a:pt x="1611" y="2013"/>
                  </a:lnTo>
                  <a:lnTo>
                    <a:pt x="1627" y="2002"/>
                  </a:lnTo>
                  <a:lnTo>
                    <a:pt x="1642" y="1989"/>
                  </a:lnTo>
                  <a:lnTo>
                    <a:pt x="1658" y="1975"/>
                  </a:lnTo>
                  <a:lnTo>
                    <a:pt x="1674" y="1963"/>
                  </a:lnTo>
                  <a:lnTo>
                    <a:pt x="1689" y="1949"/>
                  </a:lnTo>
                  <a:lnTo>
                    <a:pt x="1716" y="1925"/>
                  </a:lnTo>
                  <a:lnTo>
                    <a:pt x="1741" y="1900"/>
                  </a:lnTo>
                  <a:lnTo>
                    <a:pt x="1766" y="1875"/>
                  </a:lnTo>
                  <a:lnTo>
                    <a:pt x="1790" y="1849"/>
                  </a:lnTo>
                  <a:lnTo>
                    <a:pt x="1815" y="1822"/>
                  </a:lnTo>
                  <a:lnTo>
                    <a:pt x="1838" y="1794"/>
                  </a:lnTo>
                  <a:lnTo>
                    <a:pt x="1860" y="1767"/>
                  </a:lnTo>
                  <a:lnTo>
                    <a:pt x="1881" y="1737"/>
                  </a:lnTo>
                  <a:lnTo>
                    <a:pt x="1903" y="1708"/>
                  </a:lnTo>
                  <a:lnTo>
                    <a:pt x="1923" y="1678"/>
                  </a:lnTo>
                  <a:lnTo>
                    <a:pt x="1942" y="1647"/>
                  </a:lnTo>
                  <a:lnTo>
                    <a:pt x="1962" y="1616"/>
                  </a:lnTo>
                  <a:lnTo>
                    <a:pt x="1979" y="1585"/>
                  </a:lnTo>
                  <a:lnTo>
                    <a:pt x="1997" y="1552"/>
                  </a:lnTo>
                  <a:lnTo>
                    <a:pt x="2013" y="1520"/>
                  </a:lnTo>
                  <a:lnTo>
                    <a:pt x="2028" y="1488"/>
                  </a:lnTo>
                  <a:lnTo>
                    <a:pt x="2060" y="1410"/>
                  </a:lnTo>
                  <a:lnTo>
                    <a:pt x="2086" y="1330"/>
                  </a:lnTo>
                  <a:lnTo>
                    <a:pt x="2107" y="1249"/>
                  </a:lnTo>
                  <a:lnTo>
                    <a:pt x="2122" y="1168"/>
                  </a:lnTo>
                  <a:lnTo>
                    <a:pt x="2130" y="1086"/>
                  </a:lnTo>
                  <a:lnTo>
                    <a:pt x="2130" y="1004"/>
                  </a:lnTo>
                  <a:lnTo>
                    <a:pt x="2123" y="923"/>
                  </a:lnTo>
                  <a:lnTo>
                    <a:pt x="2108" y="844"/>
                  </a:lnTo>
                  <a:lnTo>
                    <a:pt x="2101" y="816"/>
                  </a:lnTo>
                  <a:lnTo>
                    <a:pt x="2093" y="788"/>
                  </a:lnTo>
                  <a:lnTo>
                    <a:pt x="2084" y="762"/>
                  </a:lnTo>
                  <a:lnTo>
                    <a:pt x="2075" y="734"/>
                  </a:lnTo>
                  <a:lnTo>
                    <a:pt x="2063" y="708"/>
                  </a:lnTo>
                  <a:lnTo>
                    <a:pt x="2051" y="681"/>
                  </a:lnTo>
                  <a:lnTo>
                    <a:pt x="2038" y="656"/>
                  </a:lnTo>
                  <a:lnTo>
                    <a:pt x="2023" y="629"/>
                  </a:lnTo>
                  <a:lnTo>
                    <a:pt x="2008" y="604"/>
                  </a:lnTo>
                  <a:lnTo>
                    <a:pt x="1992" y="580"/>
                  </a:lnTo>
                  <a:lnTo>
                    <a:pt x="1976" y="557"/>
                  </a:lnTo>
                  <a:lnTo>
                    <a:pt x="1959" y="535"/>
                  </a:lnTo>
                  <a:lnTo>
                    <a:pt x="1941" y="513"/>
                  </a:lnTo>
                  <a:lnTo>
                    <a:pt x="1923" y="494"/>
                  </a:lnTo>
                  <a:lnTo>
                    <a:pt x="1904" y="474"/>
                  </a:lnTo>
                  <a:lnTo>
                    <a:pt x="1885" y="454"/>
                  </a:lnTo>
                  <a:lnTo>
                    <a:pt x="1865" y="437"/>
                  </a:lnTo>
                  <a:lnTo>
                    <a:pt x="1845" y="420"/>
                  </a:lnTo>
                  <a:lnTo>
                    <a:pt x="1824" y="404"/>
                  </a:lnTo>
                  <a:lnTo>
                    <a:pt x="1803" y="388"/>
                  </a:lnTo>
                  <a:lnTo>
                    <a:pt x="1781" y="373"/>
                  </a:lnTo>
                  <a:lnTo>
                    <a:pt x="1759" y="359"/>
                  </a:lnTo>
                  <a:lnTo>
                    <a:pt x="1737" y="346"/>
                  </a:lnTo>
                  <a:lnTo>
                    <a:pt x="1714" y="333"/>
                  </a:lnTo>
                  <a:lnTo>
                    <a:pt x="1717" y="331"/>
                  </a:lnTo>
                  <a:lnTo>
                    <a:pt x="1720" y="329"/>
                  </a:lnTo>
                  <a:lnTo>
                    <a:pt x="1724" y="326"/>
                  </a:lnTo>
                  <a:lnTo>
                    <a:pt x="1727" y="324"/>
                  </a:lnTo>
                  <a:lnTo>
                    <a:pt x="1740" y="311"/>
                  </a:lnTo>
                  <a:lnTo>
                    <a:pt x="1752" y="299"/>
                  </a:lnTo>
                  <a:lnTo>
                    <a:pt x="1763" y="284"/>
                  </a:lnTo>
                  <a:lnTo>
                    <a:pt x="1772" y="269"/>
                  </a:lnTo>
                  <a:lnTo>
                    <a:pt x="1779" y="253"/>
                  </a:lnTo>
                  <a:lnTo>
                    <a:pt x="1785" y="235"/>
                  </a:lnTo>
                  <a:lnTo>
                    <a:pt x="1789" y="218"/>
                  </a:lnTo>
                  <a:lnTo>
                    <a:pt x="1792" y="200"/>
                  </a:lnTo>
                  <a:lnTo>
                    <a:pt x="1793" y="181"/>
                  </a:lnTo>
                  <a:lnTo>
                    <a:pt x="1792" y="164"/>
                  </a:lnTo>
                  <a:lnTo>
                    <a:pt x="1789" y="147"/>
                  </a:lnTo>
                  <a:lnTo>
                    <a:pt x="1785" y="129"/>
                  </a:lnTo>
                  <a:lnTo>
                    <a:pt x="1779" y="112"/>
                  </a:lnTo>
                  <a:lnTo>
                    <a:pt x="1771" y="96"/>
                  </a:lnTo>
                  <a:lnTo>
                    <a:pt x="1762" y="81"/>
                  </a:lnTo>
                  <a:lnTo>
                    <a:pt x="1751" y="66"/>
                  </a:lnTo>
                  <a:lnTo>
                    <a:pt x="1742" y="56"/>
                  </a:lnTo>
                  <a:lnTo>
                    <a:pt x="1733" y="46"/>
                  </a:lnTo>
                  <a:lnTo>
                    <a:pt x="1723" y="38"/>
                  </a:lnTo>
                  <a:lnTo>
                    <a:pt x="1712" y="31"/>
                  </a:lnTo>
                  <a:lnTo>
                    <a:pt x="1702" y="25"/>
                  </a:lnTo>
                  <a:lnTo>
                    <a:pt x="1690" y="19"/>
                  </a:lnTo>
                  <a:lnTo>
                    <a:pt x="1679" y="14"/>
                  </a:lnTo>
                  <a:lnTo>
                    <a:pt x="1667" y="10"/>
                  </a:lnTo>
                  <a:lnTo>
                    <a:pt x="1645" y="4"/>
                  </a:lnTo>
                  <a:lnTo>
                    <a:pt x="1622" y="0"/>
                  </a:lnTo>
                  <a:lnTo>
                    <a:pt x="1600" y="0"/>
                  </a:lnTo>
                  <a:lnTo>
                    <a:pt x="1577" y="3"/>
                  </a:lnTo>
                  <a:lnTo>
                    <a:pt x="1554" y="8"/>
                  </a:lnTo>
                  <a:lnTo>
                    <a:pt x="1534" y="17"/>
                  </a:lnTo>
                  <a:lnTo>
                    <a:pt x="1513" y="28"/>
                  </a:lnTo>
                  <a:lnTo>
                    <a:pt x="1493" y="42"/>
                  </a:lnTo>
                  <a:lnTo>
                    <a:pt x="1473" y="61"/>
                  </a:lnTo>
                  <a:lnTo>
                    <a:pt x="1456" y="84"/>
                  </a:lnTo>
                  <a:lnTo>
                    <a:pt x="1443" y="109"/>
                  </a:lnTo>
                  <a:lnTo>
                    <a:pt x="1435" y="134"/>
                  </a:lnTo>
                  <a:lnTo>
                    <a:pt x="1429" y="161"/>
                  </a:lnTo>
                  <a:lnTo>
                    <a:pt x="1428" y="188"/>
                  </a:lnTo>
                  <a:lnTo>
                    <a:pt x="1430" y="215"/>
                  </a:lnTo>
                  <a:lnTo>
                    <a:pt x="1437" y="241"/>
                  </a:lnTo>
                  <a:lnTo>
                    <a:pt x="1413" y="238"/>
                  </a:lnTo>
                  <a:lnTo>
                    <a:pt x="1389" y="234"/>
                  </a:lnTo>
                  <a:lnTo>
                    <a:pt x="1366" y="231"/>
                  </a:lnTo>
                  <a:lnTo>
                    <a:pt x="1341" y="229"/>
                  </a:lnTo>
                  <a:lnTo>
                    <a:pt x="1316" y="226"/>
                  </a:lnTo>
                  <a:lnTo>
                    <a:pt x="1292" y="225"/>
                  </a:lnTo>
                  <a:lnTo>
                    <a:pt x="1268" y="224"/>
                  </a:lnTo>
                  <a:lnTo>
                    <a:pt x="1243" y="223"/>
                  </a:lnTo>
                  <a:lnTo>
                    <a:pt x="1218" y="223"/>
                  </a:lnTo>
                  <a:lnTo>
                    <a:pt x="1194" y="223"/>
                  </a:lnTo>
                  <a:lnTo>
                    <a:pt x="1170" y="224"/>
                  </a:lnTo>
                  <a:lnTo>
                    <a:pt x="1146" y="225"/>
                  </a:lnTo>
                  <a:lnTo>
                    <a:pt x="1120" y="226"/>
                  </a:lnTo>
                  <a:lnTo>
                    <a:pt x="1096" y="227"/>
                  </a:lnTo>
                  <a:lnTo>
                    <a:pt x="1072" y="230"/>
                  </a:lnTo>
                  <a:lnTo>
                    <a:pt x="1048" y="232"/>
                  </a:lnTo>
                  <a:lnTo>
                    <a:pt x="1018" y="235"/>
                  </a:lnTo>
                  <a:lnTo>
                    <a:pt x="988" y="239"/>
                  </a:lnTo>
                  <a:lnTo>
                    <a:pt x="959" y="243"/>
                  </a:lnTo>
                  <a:lnTo>
                    <a:pt x="929" y="249"/>
                  </a:lnTo>
                  <a:lnTo>
                    <a:pt x="900" y="254"/>
                  </a:lnTo>
                  <a:lnTo>
                    <a:pt x="871" y="260"/>
                  </a:lnTo>
                  <a:lnTo>
                    <a:pt x="843" y="267"/>
                  </a:lnTo>
                  <a:lnTo>
                    <a:pt x="815" y="272"/>
                  </a:lnTo>
                  <a:lnTo>
                    <a:pt x="787" y="279"/>
                  </a:lnTo>
                  <a:lnTo>
                    <a:pt x="760" y="286"/>
                  </a:lnTo>
                  <a:lnTo>
                    <a:pt x="732" y="294"/>
                  </a:lnTo>
                  <a:lnTo>
                    <a:pt x="706" y="302"/>
                  </a:lnTo>
                  <a:lnTo>
                    <a:pt x="680" y="310"/>
                  </a:lnTo>
                  <a:lnTo>
                    <a:pt x="654" y="318"/>
                  </a:lnTo>
                  <a:lnTo>
                    <a:pt x="628" y="326"/>
                  </a:lnTo>
                  <a:lnTo>
                    <a:pt x="604" y="336"/>
                  </a:lnTo>
                  <a:lnTo>
                    <a:pt x="552" y="356"/>
                  </a:lnTo>
                  <a:lnTo>
                    <a:pt x="502" y="378"/>
                  </a:lnTo>
                  <a:lnTo>
                    <a:pt x="453" y="400"/>
                  </a:lnTo>
                  <a:lnTo>
                    <a:pt x="407" y="424"/>
                  </a:lnTo>
                  <a:lnTo>
                    <a:pt x="364" y="450"/>
                  </a:lnTo>
                  <a:lnTo>
                    <a:pt x="321" y="476"/>
                  </a:lnTo>
                  <a:lnTo>
                    <a:pt x="282" y="503"/>
                  </a:lnTo>
                  <a:lnTo>
                    <a:pt x="245" y="532"/>
                  </a:lnTo>
                  <a:lnTo>
                    <a:pt x="209" y="560"/>
                  </a:lnTo>
                  <a:lnTo>
                    <a:pt x="177" y="590"/>
                  </a:lnTo>
                  <a:lnTo>
                    <a:pt x="147" y="621"/>
                  </a:lnTo>
                  <a:lnTo>
                    <a:pt x="119" y="653"/>
                  </a:lnTo>
                  <a:lnTo>
                    <a:pt x="95" y="685"/>
                  </a:lnTo>
                  <a:lnTo>
                    <a:pt x="73" y="718"/>
                  </a:lnTo>
                  <a:lnTo>
                    <a:pt x="54" y="752"/>
                  </a:lnTo>
                  <a:lnTo>
                    <a:pt x="38" y="786"/>
                  </a:lnTo>
                  <a:lnTo>
                    <a:pt x="24" y="823"/>
                  </a:lnTo>
                  <a:lnTo>
                    <a:pt x="12" y="860"/>
                  </a:lnTo>
                  <a:lnTo>
                    <a:pt x="4" y="898"/>
                  </a:lnTo>
                  <a:lnTo>
                    <a:pt x="1" y="937"/>
                  </a:lnTo>
                  <a:lnTo>
                    <a:pt x="0" y="975"/>
                  </a:lnTo>
                  <a:lnTo>
                    <a:pt x="3" y="1015"/>
                  </a:lnTo>
                  <a:lnTo>
                    <a:pt x="10" y="1055"/>
                  </a:lnTo>
                  <a:lnTo>
                    <a:pt x="20" y="1095"/>
                  </a:lnTo>
                  <a:lnTo>
                    <a:pt x="30" y="1121"/>
                  </a:lnTo>
                  <a:lnTo>
                    <a:pt x="39" y="1147"/>
                  </a:lnTo>
                  <a:lnTo>
                    <a:pt x="49" y="1171"/>
                  </a:lnTo>
                  <a:lnTo>
                    <a:pt x="61" y="1194"/>
                  </a:lnTo>
                  <a:lnTo>
                    <a:pt x="72" y="1216"/>
                  </a:lnTo>
                  <a:lnTo>
                    <a:pt x="85" y="1236"/>
                  </a:lnTo>
                  <a:lnTo>
                    <a:pt x="98" y="1255"/>
                  </a:lnTo>
                  <a:lnTo>
                    <a:pt x="111" y="1274"/>
                  </a:lnTo>
                  <a:lnTo>
                    <a:pt x="125" y="1291"/>
                  </a:lnTo>
                  <a:lnTo>
                    <a:pt x="140" y="1307"/>
                  </a:lnTo>
                  <a:lnTo>
                    <a:pt x="154" y="1322"/>
                  </a:lnTo>
                  <a:lnTo>
                    <a:pt x="170" y="1337"/>
                  </a:lnTo>
                  <a:lnTo>
                    <a:pt x="185" y="1351"/>
                  </a:lnTo>
                  <a:lnTo>
                    <a:pt x="201" y="1365"/>
                  </a:lnTo>
                  <a:lnTo>
                    <a:pt x="217" y="1376"/>
                  </a:lnTo>
                  <a:lnTo>
                    <a:pt x="233" y="1389"/>
                  </a:lnTo>
                  <a:lnTo>
                    <a:pt x="261" y="1408"/>
                  </a:lnTo>
                  <a:lnTo>
                    <a:pt x="290" y="1427"/>
                  </a:lnTo>
                  <a:lnTo>
                    <a:pt x="319" y="1445"/>
                  </a:lnTo>
                  <a:lnTo>
                    <a:pt x="346" y="1463"/>
                  </a:lnTo>
                  <a:lnTo>
                    <a:pt x="375" y="1481"/>
                  </a:lnTo>
                  <a:lnTo>
                    <a:pt x="403" y="1499"/>
                  </a:lnTo>
                  <a:lnTo>
                    <a:pt x="432" y="1518"/>
                  </a:lnTo>
                  <a:lnTo>
                    <a:pt x="458" y="1539"/>
                  </a:lnTo>
                  <a:lnTo>
                    <a:pt x="485" y="1560"/>
                  </a:lnTo>
                  <a:lnTo>
                    <a:pt x="510" y="1584"/>
                  </a:lnTo>
                  <a:lnTo>
                    <a:pt x="534" y="1609"/>
                  </a:lnTo>
                  <a:lnTo>
                    <a:pt x="556" y="1637"/>
                  </a:lnTo>
                  <a:lnTo>
                    <a:pt x="578" y="1668"/>
                  </a:lnTo>
                  <a:lnTo>
                    <a:pt x="597" y="1701"/>
                  </a:lnTo>
                  <a:lnTo>
                    <a:pt x="615" y="1738"/>
                  </a:lnTo>
                  <a:lnTo>
                    <a:pt x="631" y="1778"/>
                  </a:lnTo>
                  <a:lnTo>
                    <a:pt x="643" y="1813"/>
                  </a:lnTo>
                  <a:lnTo>
                    <a:pt x="657" y="1847"/>
                  </a:lnTo>
                  <a:lnTo>
                    <a:pt x="671" y="1878"/>
                  </a:lnTo>
                  <a:lnTo>
                    <a:pt x="687" y="1910"/>
                  </a:lnTo>
                  <a:lnTo>
                    <a:pt x="702" y="1938"/>
                  </a:lnTo>
                  <a:lnTo>
                    <a:pt x="718" y="1966"/>
                  </a:lnTo>
                  <a:lnTo>
                    <a:pt x="736" y="1991"/>
                  </a:lnTo>
                  <a:lnTo>
                    <a:pt x="753" y="2016"/>
                  </a:lnTo>
                  <a:lnTo>
                    <a:pt x="905" y="1867"/>
                  </a:lnTo>
                  <a:lnTo>
                    <a:pt x="892" y="1854"/>
                  </a:lnTo>
                  <a:lnTo>
                    <a:pt x="883" y="1839"/>
                  </a:lnTo>
                  <a:lnTo>
                    <a:pt x="877" y="1822"/>
                  </a:lnTo>
                  <a:lnTo>
                    <a:pt x="875" y="1804"/>
                  </a:lnTo>
                  <a:lnTo>
                    <a:pt x="876" y="1786"/>
                  </a:lnTo>
                  <a:lnTo>
                    <a:pt x="882" y="1771"/>
                  </a:lnTo>
                  <a:lnTo>
                    <a:pt x="889" y="1757"/>
                  </a:lnTo>
                  <a:lnTo>
                    <a:pt x="899" y="1745"/>
                  </a:lnTo>
                  <a:lnTo>
                    <a:pt x="911" y="1734"/>
                  </a:lnTo>
                  <a:lnTo>
                    <a:pt x="924" y="1728"/>
                  </a:lnTo>
                  <a:lnTo>
                    <a:pt x="941" y="1722"/>
                  </a:lnTo>
                  <a:lnTo>
                    <a:pt x="957" y="1721"/>
                  </a:lnTo>
                  <a:lnTo>
                    <a:pt x="974" y="1722"/>
                  </a:lnTo>
                  <a:lnTo>
                    <a:pt x="989" y="1728"/>
                  </a:lnTo>
                  <a:lnTo>
                    <a:pt x="1003" y="1734"/>
                  </a:lnTo>
                  <a:lnTo>
                    <a:pt x="1015" y="1745"/>
                  </a:lnTo>
                  <a:lnTo>
                    <a:pt x="1025" y="1757"/>
                  </a:lnTo>
                  <a:lnTo>
                    <a:pt x="1033" y="1771"/>
                  </a:lnTo>
                  <a:lnTo>
                    <a:pt x="1037" y="1786"/>
                  </a:lnTo>
                  <a:lnTo>
                    <a:pt x="1038" y="1804"/>
                  </a:lnTo>
                  <a:lnTo>
                    <a:pt x="1037" y="1821"/>
                  </a:lnTo>
                  <a:lnTo>
                    <a:pt x="1032" y="1836"/>
                  </a:lnTo>
                  <a:lnTo>
                    <a:pt x="1025" y="1850"/>
                  </a:lnTo>
                  <a:lnTo>
                    <a:pt x="1014" y="1862"/>
                  </a:lnTo>
                  <a:lnTo>
                    <a:pt x="1144" y="1929"/>
                  </a:lnTo>
                  <a:lnTo>
                    <a:pt x="1150" y="1922"/>
                  </a:lnTo>
                  <a:lnTo>
                    <a:pt x="1157" y="1915"/>
                  </a:lnTo>
                  <a:lnTo>
                    <a:pt x="1165" y="1910"/>
                  </a:lnTo>
                  <a:lnTo>
                    <a:pt x="1173" y="1904"/>
                  </a:lnTo>
                  <a:lnTo>
                    <a:pt x="1182" y="1900"/>
                  </a:lnTo>
                  <a:lnTo>
                    <a:pt x="1192" y="1897"/>
                  </a:lnTo>
                  <a:lnTo>
                    <a:pt x="1201" y="1896"/>
                  </a:lnTo>
                  <a:lnTo>
                    <a:pt x="1211" y="1895"/>
                  </a:lnTo>
                  <a:lnTo>
                    <a:pt x="1217" y="1895"/>
                  </a:lnTo>
                  <a:lnTo>
                    <a:pt x="1223" y="1896"/>
                  </a:lnTo>
                  <a:lnTo>
                    <a:pt x="1228" y="1897"/>
                  </a:lnTo>
                  <a:lnTo>
                    <a:pt x="1234" y="1899"/>
                  </a:lnTo>
                  <a:lnTo>
                    <a:pt x="1239" y="1902"/>
                  </a:lnTo>
                  <a:lnTo>
                    <a:pt x="1243" y="1904"/>
                  </a:lnTo>
                  <a:lnTo>
                    <a:pt x="1249" y="1907"/>
                  </a:lnTo>
                  <a:lnTo>
                    <a:pt x="1254" y="1911"/>
                  </a:lnTo>
                  <a:lnTo>
                    <a:pt x="1435" y="1736"/>
                  </a:lnTo>
                  <a:lnTo>
                    <a:pt x="1422" y="1723"/>
                  </a:lnTo>
                  <a:lnTo>
                    <a:pt x="1413" y="1708"/>
                  </a:lnTo>
                  <a:lnTo>
                    <a:pt x="1407" y="1691"/>
                  </a:lnTo>
                  <a:lnTo>
                    <a:pt x="1405" y="1672"/>
                  </a:lnTo>
                  <a:lnTo>
                    <a:pt x="1407" y="1653"/>
                  </a:lnTo>
                  <a:lnTo>
                    <a:pt x="1414" y="1635"/>
                  </a:lnTo>
                  <a:lnTo>
                    <a:pt x="1423" y="1620"/>
                  </a:lnTo>
                  <a:lnTo>
                    <a:pt x="1437" y="1608"/>
                  </a:lnTo>
                  <a:lnTo>
                    <a:pt x="1450" y="1540"/>
                  </a:lnTo>
                  <a:lnTo>
                    <a:pt x="632" y="1540"/>
                  </a:lnTo>
                  <a:lnTo>
                    <a:pt x="623" y="1539"/>
                  </a:lnTo>
                  <a:lnTo>
                    <a:pt x="615" y="1537"/>
                  </a:lnTo>
                  <a:lnTo>
                    <a:pt x="607" y="1534"/>
                  </a:lnTo>
                  <a:lnTo>
                    <a:pt x="601" y="1529"/>
                  </a:lnTo>
                  <a:lnTo>
                    <a:pt x="595" y="1525"/>
                  </a:lnTo>
                  <a:lnTo>
                    <a:pt x="590" y="1519"/>
                  </a:lnTo>
                  <a:lnTo>
                    <a:pt x="588" y="1512"/>
                  </a:lnTo>
                  <a:lnTo>
                    <a:pt x="587" y="1505"/>
                  </a:lnTo>
                  <a:lnTo>
                    <a:pt x="587" y="1461"/>
                  </a:lnTo>
                  <a:lnTo>
                    <a:pt x="588" y="1454"/>
                  </a:lnTo>
                  <a:lnTo>
                    <a:pt x="590" y="1448"/>
                  </a:lnTo>
                  <a:lnTo>
                    <a:pt x="595" y="1439"/>
                  </a:lnTo>
                  <a:lnTo>
                    <a:pt x="601" y="1433"/>
                  </a:lnTo>
                  <a:lnTo>
                    <a:pt x="607" y="1424"/>
                  </a:lnTo>
                  <a:lnTo>
                    <a:pt x="615" y="1416"/>
                  </a:lnTo>
                  <a:lnTo>
                    <a:pt x="623" y="1408"/>
                  </a:lnTo>
                  <a:lnTo>
                    <a:pt x="632" y="1398"/>
                  </a:lnTo>
                  <a:lnTo>
                    <a:pt x="829" y="1398"/>
                  </a:lnTo>
                  <a:lnTo>
                    <a:pt x="831" y="1389"/>
                  </a:lnTo>
                  <a:lnTo>
                    <a:pt x="836" y="1362"/>
                  </a:lnTo>
                  <a:lnTo>
                    <a:pt x="842" y="1323"/>
                  </a:lnTo>
                  <a:lnTo>
                    <a:pt x="848" y="1274"/>
                  </a:lnTo>
                  <a:lnTo>
                    <a:pt x="853" y="1218"/>
                  </a:lnTo>
                  <a:lnTo>
                    <a:pt x="855" y="1159"/>
                  </a:lnTo>
                  <a:lnTo>
                    <a:pt x="853" y="1102"/>
                  </a:lnTo>
                  <a:lnTo>
                    <a:pt x="845" y="1047"/>
                  </a:lnTo>
                  <a:lnTo>
                    <a:pt x="838" y="1019"/>
                  </a:lnTo>
                  <a:lnTo>
                    <a:pt x="831" y="992"/>
                  </a:lnTo>
                  <a:lnTo>
                    <a:pt x="823" y="966"/>
                  </a:lnTo>
                  <a:lnTo>
                    <a:pt x="814" y="941"/>
                  </a:lnTo>
                  <a:lnTo>
                    <a:pt x="805" y="916"/>
                  </a:lnTo>
                  <a:lnTo>
                    <a:pt x="794" y="892"/>
                  </a:lnTo>
                  <a:lnTo>
                    <a:pt x="783" y="870"/>
                  </a:lnTo>
                  <a:lnTo>
                    <a:pt x="771" y="848"/>
                  </a:lnTo>
                  <a:lnTo>
                    <a:pt x="759" y="828"/>
                  </a:lnTo>
                  <a:lnTo>
                    <a:pt x="746" y="807"/>
                  </a:lnTo>
                  <a:lnTo>
                    <a:pt x="732" y="788"/>
                  </a:lnTo>
                  <a:lnTo>
                    <a:pt x="718" y="771"/>
                  </a:lnTo>
                  <a:lnTo>
                    <a:pt x="703" y="755"/>
                  </a:lnTo>
                  <a:lnTo>
                    <a:pt x="688" y="741"/>
                  </a:lnTo>
                  <a:lnTo>
                    <a:pt x="672" y="727"/>
                  </a:lnTo>
                  <a:lnTo>
                    <a:pt x="656" y="716"/>
                  </a:lnTo>
                  <a:lnTo>
                    <a:pt x="944" y="716"/>
                  </a:lnTo>
                  <a:lnTo>
                    <a:pt x="952" y="6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811" y="2894"/>
              <a:ext cx="226" cy="264"/>
            </a:xfrm>
            <a:custGeom>
              <a:avLst/>
              <a:gdLst/>
              <a:ahLst/>
              <a:cxnLst>
                <a:cxn ang="0">
                  <a:pos x="453" y="476"/>
                </a:cxn>
                <a:cxn ang="0">
                  <a:pos x="341" y="350"/>
                </a:cxn>
                <a:cxn ang="0">
                  <a:pos x="427" y="234"/>
                </a:cxn>
                <a:cxn ang="0">
                  <a:pos x="374" y="195"/>
                </a:cxn>
                <a:cxn ang="0">
                  <a:pos x="296" y="299"/>
                </a:cxn>
                <a:cxn ang="0">
                  <a:pos x="225" y="220"/>
                </a:cxn>
                <a:cxn ang="0">
                  <a:pos x="230" y="216"/>
                </a:cxn>
                <a:cxn ang="0">
                  <a:pos x="235" y="212"/>
                </a:cxn>
                <a:cxn ang="0">
                  <a:pos x="240" y="208"/>
                </a:cxn>
                <a:cxn ang="0">
                  <a:pos x="244" y="204"/>
                </a:cxn>
                <a:cxn ang="0">
                  <a:pos x="249" y="199"/>
                </a:cxn>
                <a:cxn ang="0">
                  <a:pos x="253" y="193"/>
                </a:cxn>
                <a:cxn ang="0">
                  <a:pos x="257" y="189"/>
                </a:cxn>
                <a:cxn ang="0">
                  <a:pos x="260" y="183"/>
                </a:cxn>
                <a:cxn ang="0">
                  <a:pos x="273" y="152"/>
                </a:cxn>
                <a:cxn ang="0">
                  <a:pos x="276" y="118"/>
                </a:cxn>
                <a:cxn ang="0">
                  <a:pos x="273" y="85"/>
                </a:cxn>
                <a:cxn ang="0">
                  <a:pos x="260" y="55"/>
                </a:cxn>
                <a:cxn ang="0">
                  <a:pos x="252" y="42"/>
                </a:cxn>
                <a:cxn ang="0">
                  <a:pos x="242" y="31"/>
                </a:cxn>
                <a:cxn ang="0">
                  <a:pos x="232" y="22"/>
                </a:cxn>
                <a:cxn ang="0">
                  <a:pos x="219" y="14"/>
                </a:cxn>
                <a:cxn ang="0">
                  <a:pos x="206" y="8"/>
                </a:cxn>
                <a:cxn ang="0">
                  <a:pos x="192" y="3"/>
                </a:cxn>
                <a:cxn ang="0">
                  <a:pos x="177" y="1"/>
                </a:cxn>
                <a:cxn ang="0">
                  <a:pos x="161" y="0"/>
                </a:cxn>
                <a:cxn ang="0">
                  <a:pos x="0" y="0"/>
                </a:cxn>
                <a:cxn ang="0">
                  <a:pos x="0" y="354"/>
                </a:cxn>
                <a:cxn ang="0">
                  <a:pos x="66" y="354"/>
                </a:cxn>
                <a:cxn ang="0">
                  <a:pos x="66" y="65"/>
                </a:cxn>
                <a:cxn ang="0">
                  <a:pos x="161" y="65"/>
                </a:cxn>
                <a:cxn ang="0">
                  <a:pos x="177" y="68"/>
                </a:cxn>
                <a:cxn ang="0">
                  <a:pos x="189" y="72"/>
                </a:cxn>
                <a:cxn ang="0">
                  <a:pos x="198" y="79"/>
                </a:cxn>
                <a:cxn ang="0">
                  <a:pos x="204" y="89"/>
                </a:cxn>
                <a:cxn ang="0">
                  <a:pos x="207" y="98"/>
                </a:cxn>
                <a:cxn ang="0">
                  <a:pos x="210" y="106"/>
                </a:cxn>
                <a:cxn ang="0">
                  <a:pos x="211" y="114"/>
                </a:cxn>
                <a:cxn ang="0">
                  <a:pos x="211" y="118"/>
                </a:cxn>
                <a:cxn ang="0">
                  <a:pos x="211" y="127"/>
                </a:cxn>
                <a:cxn ang="0">
                  <a:pos x="208" y="135"/>
                </a:cxn>
                <a:cxn ang="0">
                  <a:pos x="206" y="144"/>
                </a:cxn>
                <a:cxn ang="0">
                  <a:pos x="202" y="152"/>
                </a:cxn>
                <a:cxn ang="0">
                  <a:pos x="196" y="159"/>
                </a:cxn>
                <a:cxn ang="0">
                  <a:pos x="188" y="165"/>
                </a:cxn>
                <a:cxn ang="0">
                  <a:pos x="179" y="169"/>
                </a:cxn>
                <a:cxn ang="0">
                  <a:pos x="166" y="170"/>
                </a:cxn>
                <a:cxn ang="0">
                  <a:pos x="92" y="170"/>
                </a:cxn>
                <a:cxn ang="0">
                  <a:pos x="256" y="354"/>
                </a:cxn>
                <a:cxn ang="0">
                  <a:pos x="156" y="488"/>
                </a:cxn>
                <a:cxn ang="0">
                  <a:pos x="208" y="528"/>
                </a:cxn>
                <a:cxn ang="0">
                  <a:pos x="301" y="404"/>
                </a:cxn>
                <a:cxn ang="0">
                  <a:pos x="403" y="519"/>
                </a:cxn>
                <a:cxn ang="0">
                  <a:pos x="453" y="476"/>
                </a:cxn>
              </a:cxnLst>
              <a:rect l="0" t="0" r="r" b="b"/>
              <a:pathLst>
                <a:path w="453" h="528">
                  <a:moveTo>
                    <a:pt x="453" y="476"/>
                  </a:moveTo>
                  <a:lnTo>
                    <a:pt x="341" y="350"/>
                  </a:lnTo>
                  <a:lnTo>
                    <a:pt x="427" y="234"/>
                  </a:lnTo>
                  <a:lnTo>
                    <a:pt x="374" y="195"/>
                  </a:lnTo>
                  <a:lnTo>
                    <a:pt x="296" y="299"/>
                  </a:lnTo>
                  <a:lnTo>
                    <a:pt x="225" y="220"/>
                  </a:lnTo>
                  <a:lnTo>
                    <a:pt x="230" y="216"/>
                  </a:lnTo>
                  <a:lnTo>
                    <a:pt x="235" y="212"/>
                  </a:lnTo>
                  <a:lnTo>
                    <a:pt x="240" y="208"/>
                  </a:lnTo>
                  <a:lnTo>
                    <a:pt x="244" y="204"/>
                  </a:lnTo>
                  <a:lnTo>
                    <a:pt x="249" y="199"/>
                  </a:lnTo>
                  <a:lnTo>
                    <a:pt x="253" y="193"/>
                  </a:lnTo>
                  <a:lnTo>
                    <a:pt x="257" y="189"/>
                  </a:lnTo>
                  <a:lnTo>
                    <a:pt x="260" y="183"/>
                  </a:lnTo>
                  <a:lnTo>
                    <a:pt x="273" y="152"/>
                  </a:lnTo>
                  <a:lnTo>
                    <a:pt x="276" y="118"/>
                  </a:lnTo>
                  <a:lnTo>
                    <a:pt x="273" y="85"/>
                  </a:lnTo>
                  <a:lnTo>
                    <a:pt x="260" y="55"/>
                  </a:lnTo>
                  <a:lnTo>
                    <a:pt x="252" y="42"/>
                  </a:lnTo>
                  <a:lnTo>
                    <a:pt x="242" y="31"/>
                  </a:lnTo>
                  <a:lnTo>
                    <a:pt x="232" y="22"/>
                  </a:lnTo>
                  <a:lnTo>
                    <a:pt x="219" y="14"/>
                  </a:lnTo>
                  <a:lnTo>
                    <a:pt x="206" y="8"/>
                  </a:lnTo>
                  <a:lnTo>
                    <a:pt x="192" y="3"/>
                  </a:lnTo>
                  <a:lnTo>
                    <a:pt x="177" y="1"/>
                  </a:lnTo>
                  <a:lnTo>
                    <a:pt x="161" y="0"/>
                  </a:lnTo>
                  <a:lnTo>
                    <a:pt x="0" y="0"/>
                  </a:lnTo>
                  <a:lnTo>
                    <a:pt x="0" y="354"/>
                  </a:lnTo>
                  <a:lnTo>
                    <a:pt x="66" y="354"/>
                  </a:lnTo>
                  <a:lnTo>
                    <a:pt x="66" y="65"/>
                  </a:lnTo>
                  <a:lnTo>
                    <a:pt x="161" y="65"/>
                  </a:lnTo>
                  <a:lnTo>
                    <a:pt x="177" y="68"/>
                  </a:lnTo>
                  <a:lnTo>
                    <a:pt x="189" y="72"/>
                  </a:lnTo>
                  <a:lnTo>
                    <a:pt x="198" y="79"/>
                  </a:lnTo>
                  <a:lnTo>
                    <a:pt x="204" y="89"/>
                  </a:lnTo>
                  <a:lnTo>
                    <a:pt x="207" y="98"/>
                  </a:lnTo>
                  <a:lnTo>
                    <a:pt x="210" y="106"/>
                  </a:lnTo>
                  <a:lnTo>
                    <a:pt x="211" y="114"/>
                  </a:lnTo>
                  <a:lnTo>
                    <a:pt x="211" y="118"/>
                  </a:lnTo>
                  <a:lnTo>
                    <a:pt x="211" y="127"/>
                  </a:lnTo>
                  <a:lnTo>
                    <a:pt x="208" y="135"/>
                  </a:lnTo>
                  <a:lnTo>
                    <a:pt x="206" y="144"/>
                  </a:lnTo>
                  <a:lnTo>
                    <a:pt x="202" y="152"/>
                  </a:lnTo>
                  <a:lnTo>
                    <a:pt x="196" y="159"/>
                  </a:lnTo>
                  <a:lnTo>
                    <a:pt x="188" y="165"/>
                  </a:lnTo>
                  <a:lnTo>
                    <a:pt x="179" y="169"/>
                  </a:lnTo>
                  <a:lnTo>
                    <a:pt x="166" y="170"/>
                  </a:lnTo>
                  <a:lnTo>
                    <a:pt x="92" y="170"/>
                  </a:lnTo>
                  <a:lnTo>
                    <a:pt x="256" y="354"/>
                  </a:lnTo>
                  <a:lnTo>
                    <a:pt x="156" y="488"/>
                  </a:lnTo>
                  <a:lnTo>
                    <a:pt x="208" y="528"/>
                  </a:lnTo>
                  <a:lnTo>
                    <a:pt x="301" y="404"/>
                  </a:lnTo>
                  <a:lnTo>
                    <a:pt x="403" y="519"/>
                  </a:lnTo>
                  <a:lnTo>
                    <a:pt x="453" y="4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2544" y="3389"/>
              <a:ext cx="82" cy="82"/>
            </a:xfrm>
            <a:custGeom>
              <a:avLst/>
              <a:gdLst/>
              <a:ahLst/>
              <a:cxnLst>
                <a:cxn ang="0">
                  <a:pos x="82" y="164"/>
                </a:cxn>
                <a:cxn ang="0">
                  <a:pos x="98" y="163"/>
                </a:cxn>
                <a:cxn ang="0">
                  <a:pos x="114" y="158"/>
                </a:cxn>
                <a:cxn ang="0">
                  <a:pos x="128" y="150"/>
                </a:cxn>
                <a:cxn ang="0">
                  <a:pos x="139" y="140"/>
                </a:cxn>
                <a:cxn ang="0">
                  <a:pos x="150" y="128"/>
                </a:cxn>
                <a:cxn ang="0">
                  <a:pos x="156" y="114"/>
                </a:cxn>
                <a:cxn ang="0">
                  <a:pos x="162" y="99"/>
                </a:cxn>
                <a:cxn ang="0">
                  <a:pos x="163" y="82"/>
                </a:cxn>
                <a:cxn ang="0">
                  <a:pos x="162" y="66"/>
                </a:cxn>
                <a:cxn ang="0">
                  <a:pos x="156" y="50"/>
                </a:cxn>
                <a:cxn ang="0">
                  <a:pos x="150" y="36"/>
                </a:cxn>
                <a:cxn ang="0">
                  <a:pos x="139" y="25"/>
                </a:cxn>
                <a:cxn ang="0">
                  <a:pos x="128" y="14"/>
                </a:cxn>
                <a:cxn ang="0">
                  <a:pos x="114" y="7"/>
                </a:cxn>
                <a:cxn ang="0">
                  <a:pos x="98" y="2"/>
                </a:cxn>
                <a:cxn ang="0">
                  <a:pos x="82" y="0"/>
                </a:cxn>
                <a:cxn ang="0">
                  <a:pos x="65" y="2"/>
                </a:cxn>
                <a:cxn ang="0">
                  <a:pos x="49" y="7"/>
                </a:cxn>
                <a:cxn ang="0">
                  <a:pos x="36" y="14"/>
                </a:cxn>
                <a:cxn ang="0">
                  <a:pos x="24" y="25"/>
                </a:cxn>
                <a:cxn ang="0">
                  <a:pos x="14" y="36"/>
                </a:cxn>
                <a:cxn ang="0">
                  <a:pos x="7" y="50"/>
                </a:cxn>
                <a:cxn ang="0">
                  <a:pos x="1" y="66"/>
                </a:cxn>
                <a:cxn ang="0">
                  <a:pos x="0" y="82"/>
                </a:cxn>
                <a:cxn ang="0">
                  <a:pos x="1" y="99"/>
                </a:cxn>
                <a:cxn ang="0">
                  <a:pos x="7" y="114"/>
                </a:cxn>
                <a:cxn ang="0">
                  <a:pos x="14" y="128"/>
                </a:cxn>
                <a:cxn ang="0">
                  <a:pos x="24" y="140"/>
                </a:cxn>
                <a:cxn ang="0">
                  <a:pos x="36" y="150"/>
                </a:cxn>
                <a:cxn ang="0">
                  <a:pos x="49" y="158"/>
                </a:cxn>
                <a:cxn ang="0">
                  <a:pos x="65" y="163"/>
                </a:cxn>
                <a:cxn ang="0">
                  <a:pos x="82" y="164"/>
                </a:cxn>
              </a:cxnLst>
              <a:rect l="0" t="0" r="r" b="b"/>
              <a:pathLst>
                <a:path w="163" h="164">
                  <a:moveTo>
                    <a:pt x="82" y="164"/>
                  </a:moveTo>
                  <a:lnTo>
                    <a:pt x="98" y="163"/>
                  </a:lnTo>
                  <a:lnTo>
                    <a:pt x="114" y="158"/>
                  </a:lnTo>
                  <a:lnTo>
                    <a:pt x="128" y="150"/>
                  </a:lnTo>
                  <a:lnTo>
                    <a:pt x="139" y="140"/>
                  </a:lnTo>
                  <a:lnTo>
                    <a:pt x="150" y="128"/>
                  </a:lnTo>
                  <a:lnTo>
                    <a:pt x="156" y="114"/>
                  </a:lnTo>
                  <a:lnTo>
                    <a:pt x="162" y="99"/>
                  </a:lnTo>
                  <a:lnTo>
                    <a:pt x="163" y="82"/>
                  </a:lnTo>
                  <a:lnTo>
                    <a:pt x="162" y="66"/>
                  </a:lnTo>
                  <a:lnTo>
                    <a:pt x="156" y="50"/>
                  </a:lnTo>
                  <a:lnTo>
                    <a:pt x="150" y="36"/>
                  </a:lnTo>
                  <a:lnTo>
                    <a:pt x="139" y="25"/>
                  </a:lnTo>
                  <a:lnTo>
                    <a:pt x="128" y="14"/>
                  </a:lnTo>
                  <a:lnTo>
                    <a:pt x="114" y="7"/>
                  </a:lnTo>
                  <a:lnTo>
                    <a:pt x="98" y="2"/>
                  </a:lnTo>
                  <a:lnTo>
                    <a:pt x="82" y="0"/>
                  </a:lnTo>
                  <a:lnTo>
                    <a:pt x="65" y="2"/>
                  </a:lnTo>
                  <a:lnTo>
                    <a:pt x="49" y="7"/>
                  </a:lnTo>
                  <a:lnTo>
                    <a:pt x="36" y="14"/>
                  </a:lnTo>
                  <a:lnTo>
                    <a:pt x="24" y="25"/>
                  </a:lnTo>
                  <a:lnTo>
                    <a:pt x="14" y="36"/>
                  </a:lnTo>
                  <a:lnTo>
                    <a:pt x="7" y="50"/>
                  </a:lnTo>
                  <a:lnTo>
                    <a:pt x="1" y="66"/>
                  </a:lnTo>
                  <a:lnTo>
                    <a:pt x="0" y="82"/>
                  </a:lnTo>
                  <a:lnTo>
                    <a:pt x="1" y="99"/>
                  </a:lnTo>
                  <a:lnTo>
                    <a:pt x="7" y="114"/>
                  </a:lnTo>
                  <a:lnTo>
                    <a:pt x="14" y="128"/>
                  </a:lnTo>
                  <a:lnTo>
                    <a:pt x="24" y="140"/>
                  </a:lnTo>
                  <a:lnTo>
                    <a:pt x="36" y="150"/>
                  </a:lnTo>
                  <a:lnTo>
                    <a:pt x="49" y="158"/>
                  </a:lnTo>
                  <a:lnTo>
                    <a:pt x="65" y="163"/>
                  </a:lnTo>
                  <a:lnTo>
                    <a:pt x="82" y="1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ILOs for lecture 3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sz="4400" dirty="0" smtClean="0"/>
              <a:t>Rectal </a:t>
            </a:r>
            <a:r>
              <a:rPr lang="en-GB" sz="4400" dirty="0" smtClean="0"/>
              <a:t>- </a:t>
            </a:r>
            <a:r>
              <a:rPr lang="en-GB" sz="4400" dirty="0" err="1" smtClean="0"/>
              <a:t>Parenteral</a:t>
            </a:r>
            <a:r>
              <a:rPr lang="en-GB" sz="4400" dirty="0" smtClean="0"/>
              <a:t/>
            </a:r>
            <a:br>
              <a:rPr lang="en-GB" sz="4400" dirty="0" smtClean="0"/>
            </a:br>
            <a:r>
              <a:rPr lang="en-GB" sz="4400" dirty="0" smtClean="0"/>
              <a:t>Routes of Administration &amp;</a:t>
            </a:r>
            <a:r>
              <a:rPr lang="en-GB" sz="4000" dirty="0" smtClean="0"/>
              <a:t> Dosage forms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11560" y="4077072"/>
            <a:ext cx="7772400" cy="1688184"/>
          </a:xfrm>
        </p:spPr>
        <p:txBody>
          <a:bodyPr>
            <a:normAutofit fontScale="92500" lnSpcReduction="20000"/>
          </a:bodyPr>
          <a:lstStyle/>
          <a:p>
            <a:pPr marL="493776" indent="-457200" algn="l">
              <a:buAutoNum type="arabicPeriod"/>
            </a:pPr>
            <a:r>
              <a:rPr lang="en-GB" dirty="0" smtClean="0"/>
              <a:t>List indications, advantages, disadvantages, dosage forms &amp; instructions given to the patient  for rectal route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List dosage forms for </a:t>
            </a:r>
            <a:r>
              <a:rPr lang="en-GB" dirty="0" err="1" smtClean="0"/>
              <a:t>parenteral</a:t>
            </a:r>
            <a:r>
              <a:rPr lang="en-GB" dirty="0" smtClean="0"/>
              <a:t> administration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List precautions. advantages &amp; disadvantages of IV/IM/SC administrations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Enumerate other types of </a:t>
            </a:r>
            <a:r>
              <a:rPr lang="en-GB" dirty="0" err="1" smtClean="0"/>
              <a:t>parenteral</a:t>
            </a:r>
            <a:r>
              <a:rPr lang="en-GB" dirty="0" smtClean="0"/>
              <a:t> administration with examples</a:t>
            </a:r>
          </a:p>
          <a:p>
            <a:pPr marL="493776" indent="-457200" algn="l">
              <a:buAutoNum type="arabicPeriod"/>
            </a:pPr>
            <a:endParaRPr lang="en-GB" dirty="0" smtClean="0"/>
          </a:p>
          <a:p>
            <a:pPr marL="493776" indent="-457200" algn="l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GB" dirty="0" smtClean="0"/>
              <a:t>ENTERAL route  </a:t>
            </a:r>
            <a:r>
              <a:rPr lang="en-GB" dirty="0" smtClean="0">
                <a:solidFill>
                  <a:srgbClr val="FF0000"/>
                </a:solidFill>
              </a:rPr>
              <a:t>3. Rectal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en-US" b="1" dirty="0" smtClean="0">
                <a:solidFill>
                  <a:srgbClr val="FF0000"/>
                </a:solidFill>
              </a:rPr>
              <a:t>Indications:</a:t>
            </a:r>
          </a:p>
          <a:p>
            <a:pPr>
              <a:lnSpc>
                <a:spcPct val="80000"/>
              </a:lnSpc>
              <a:buNone/>
            </a:pPr>
            <a:endParaRPr lang="en-GB" dirty="0" smtClean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To facilitate bowel emptying</a:t>
            </a:r>
          </a:p>
          <a:p>
            <a:pPr lvl="1">
              <a:lnSpc>
                <a:spcPct val="80000"/>
              </a:lnSpc>
            </a:pPr>
            <a:r>
              <a:rPr lang="en-GB" dirty="0" smtClean="0"/>
              <a:t>e.g. </a:t>
            </a:r>
            <a:r>
              <a:rPr lang="en-GB" dirty="0" err="1" smtClean="0"/>
              <a:t>glycerin</a:t>
            </a:r>
            <a:r>
              <a:rPr lang="en-GB" dirty="0" smtClean="0"/>
              <a:t> suppositories</a:t>
            </a:r>
          </a:p>
          <a:p>
            <a:pPr>
              <a:lnSpc>
                <a:spcPct val="80000"/>
              </a:lnSpc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To produce a local action </a:t>
            </a:r>
            <a:r>
              <a:rPr lang="en-GB" dirty="0" smtClean="0"/>
              <a:t>e.g.</a:t>
            </a:r>
          </a:p>
          <a:p>
            <a:pPr lvl="1">
              <a:lnSpc>
                <a:spcPct val="80000"/>
              </a:lnSpc>
            </a:pPr>
            <a:r>
              <a:rPr lang="en-GB" dirty="0" smtClean="0"/>
              <a:t>anti-inflammatory drugs in ulcerative colitis</a:t>
            </a:r>
          </a:p>
          <a:p>
            <a:pPr lvl="1">
              <a:lnSpc>
                <a:spcPct val="80000"/>
              </a:lnSpc>
            </a:pPr>
            <a:r>
              <a:rPr lang="en-GB" dirty="0" smtClean="0"/>
              <a:t>anaesthetics in anal fissures</a:t>
            </a:r>
          </a:p>
          <a:p>
            <a:pPr>
              <a:lnSpc>
                <a:spcPct val="80000"/>
              </a:lnSpc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dirty="0" smtClean="0">
                <a:solidFill>
                  <a:srgbClr val="0000FF"/>
                </a:solidFill>
              </a:rPr>
              <a:t>To produce a systemic effect</a:t>
            </a:r>
            <a:r>
              <a:rPr lang="en-GB" dirty="0" smtClean="0"/>
              <a:t> e.g.</a:t>
            </a:r>
          </a:p>
          <a:p>
            <a:pPr lvl="1">
              <a:lnSpc>
                <a:spcPct val="80000"/>
              </a:lnSpc>
            </a:pPr>
            <a:r>
              <a:rPr lang="en-GB" dirty="0" smtClean="0"/>
              <a:t>antipyretics in fevers</a:t>
            </a:r>
          </a:p>
          <a:p>
            <a:pPr lvl="1">
              <a:lnSpc>
                <a:spcPct val="80000"/>
              </a:lnSpc>
            </a:pPr>
            <a:r>
              <a:rPr lang="en-GB" dirty="0" err="1" smtClean="0"/>
              <a:t>aminophylline</a:t>
            </a:r>
            <a:r>
              <a:rPr lang="en-GB" dirty="0" smtClean="0"/>
              <a:t> in nocturnal asthma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Rectal route </a:t>
            </a:r>
            <a:r>
              <a:rPr lang="en-GB" dirty="0" smtClean="0"/>
              <a:t>…………………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en-GB" b="1" dirty="0" smtClean="0">
                <a:solidFill>
                  <a:srgbClr val="FF0000"/>
                </a:solidFill>
              </a:rPr>
              <a:t>Advantages:</a:t>
            </a:r>
            <a:endParaRPr lang="en-GB" dirty="0" smtClean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en-GB" dirty="0" smtClean="0">
                <a:solidFill>
                  <a:srgbClr val="0000FF"/>
                </a:solidFill>
              </a:rPr>
              <a:t>Suitable for 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GB" dirty="0" smtClean="0"/>
              <a:t>Children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GB" dirty="0" smtClean="0"/>
              <a:t>In presence of vomiting or coma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GB" dirty="0" smtClean="0"/>
              <a:t>Irritant drugs e.g. </a:t>
            </a:r>
            <a:r>
              <a:rPr lang="en-GB" dirty="0" err="1" smtClean="0"/>
              <a:t>aminophylline</a:t>
            </a:r>
            <a:endParaRPr lang="en-GB" dirty="0" smtClean="0"/>
          </a:p>
          <a:p>
            <a:pPr algn="ctr">
              <a:lnSpc>
                <a:spcPct val="80000"/>
              </a:lnSpc>
              <a:buNone/>
            </a:pPr>
            <a:endParaRPr lang="en-GB" dirty="0" smtClean="0">
              <a:solidFill>
                <a:srgbClr val="0000FF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en-GB" dirty="0" smtClean="0">
                <a:solidFill>
                  <a:srgbClr val="0000FF"/>
                </a:solidFill>
              </a:rPr>
              <a:t>Action is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GB" dirty="0" smtClean="0"/>
              <a:t> Prompt onset 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Prolonged duration of action</a:t>
            </a:r>
          </a:p>
          <a:p>
            <a:pPr>
              <a:lnSpc>
                <a:spcPct val="80000"/>
              </a:lnSpc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GB" b="1" dirty="0" smtClean="0">
                <a:solidFill>
                  <a:srgbClr val="FF0000"/>
                </a:solidFill>
              </a:rPr>
              <a:t>Disadvantages:</a:t>
            </a:r>
            <a:endParaRPr lang="en-GB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dirty="0" smtClean="0"/>
              <a:t>Erratic absorption				</a:t>
            </a:r>
          </a:p>
          <a:p>
            <a:pPr>
              <a:lnSpc>
                <a:spcPct val="80000"/>
              </a:lnSpc>
            </a:pPr>
            <a:r>
              <a:rPr lang="en-GB" dirty="0" smtClean="0"/>
              <a:t>Disagreeable				</a:t>
            </a:r>
          </a:p>
          <a:p>
            <a:pPr>
              <a:lnSpc>
                <a:spcPct val="80000"/>
              </a:lnSpc>
            </a:pPr>
            <a:r>
              <a:rPr lang="en-GB" dirty="0" err="1" smtClean="0"/>
              <a:t>Proctatitis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GB" dirty="0" smtClean="0"/>
              <a:t>Rectal Dosage Forms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340768"/>
            <a:ext cx="82296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dirty="0" smtClean="0"/>
              <a:t>	</a:t>
            </a:r>
            <a:r>
              <a:rPr lang="en-US" b="1" dirty="0" smtClean="0">
                <a:solidFill>
                  <a:srgbClr val="FF0000"/>
                </a:solidFill>
              </a:rPr>
              <a:t>Suppositories</a:t>
            </a:r>
            <a:r>
              <a:rPr lang="en-US" b="1" dirty="0" smtClean="0"/>
              <a:t>		</a:t>
            </a:r>
            <a:r>
              <a:rPr lang="en-US" b="1" dirty="0" smtClean="0">
                <a:solidFill>
                  <a:srgbClr val="FF0000"/>
                </a:solidFill>
              </a:rPr>
              <a:t>Enemata</a:t>
            </a:r>
            <a:r>
              <a:rPr lang="en-US" dirty="0" smtClean="0"/>
              <a:t> </a:t>
            </a:r>
          </a:p>
        </p:txBody>
      </p:sp>
      <p:pic>
        <p:nvPicPr>
          <p:cNvPr id="5" name="Picture 6" descr="http://www.altcancer.com/images/suppos_closeup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411660" y="2377405"/>
            <a:ext cx="20859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vitalitymedical.com/picxl/PPI2560-2562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4483472" y="2520280"/>
            <a:ext cx="18669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www.schenkerdesign.com/indoors/enema.jpg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6293421" y="2526630"/>
            <a:ext cx="13620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en-US" dirty="0" smtClean="0"/>
              <a:t>How to use rectal suppository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024" y="548680"/>
            <a:ext cx="8784976" cy="4187952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defRPr/>
            </a:pPr>
            <a:r>
              <a:rPr lang="en-US" dirty="0" smtClean="0">
                <a:solidFill>
                  <a:srgbClr val="FF0000"/>
                </a:solidFill>
              </a:rPr>
              <a:t>Empty the bowels </a:t>
            </a:r>
            <a:r>
              <a:rPr lang="en-US" dirty="0" smtClean="0"/>
              <a:t>(for retention type)</a:t>
            </a:r>
          </a:p>
          <a:p>
            <a:pPr marL="609600" indent="-609600">
              <a:lnSpc>
                <a:spcPct val="80000"/>
              </a:lnSpc>
            </a:pPr>
            <a:r>
              <a:rPr lang="en-US" dirty="0" smtClean="0">
                <a:solidFill>
                  <a:srgbClr val="FF0000"/>
                </a:solidFill>
              </a:rPr>
              <a:t>Position: </a:t>
            </a:r>
          </a:p>
          <a:p>
            <a:pPr marL="893064" lvl="1" indent="-609600">
              <a:lnSpc>
                <a:spcPct val="80000"/>
              </a:lnSpc>
            </a:pPr>
            <a:r>
              <a:rPr lang="en-US" sz="2200" dirty="0" smtClean="0"/>
              <a:t>squatting or </a:t>
            </a:r>
          </a:p>
          <a:p>
            <a:pPr marL="893064" lvl="1" indent="-609600">
              <a:lnSpc>
                <a:spcPct val="80000"/>
              </a:lnSpc>
            </a:pPr>
            <a:r>
              <a:rPr lang="en-US" sz="2200" dirty="0" smtClean="0"/>
              <a:t>lateral position</a:t>
            </a:r>
          </a:p>
          <a:p>
            <a:pPr marL="609600" indent="-609600">
              <a:lnSpc>
                <a:spcPct val="80000"/>
              </a:lnSpc>
            </a:pPr>
            <a:r>
              <a:rPr lang="en-US" dirty="0" smtClean="0">
                <a:solidFill>
                  <a:srgbClr val="FF0000"/>
                </a:solidFill>
              </a:rPr>
              <a:t>Proper insertion:</a:t>
            </a:r>
          </a:p>
          <a:p>
            <a:pPr marL="893064" lvl="1" indent="-609600">
              <a:lnSpc>
                <a:spcPct val="80000"/>
              </a:lnSpc>
            </a:pPr>
            <a:r>
              <a:rPr lang="en-US" sz="2200" dirty="0" smtClean="0"/>
              <a:t>Push far enough into the rectum </a:t>
            </a:r>
          </a:p>
          <a:p>
            <a:pPr marL="893064" lvl="1" indent="-609600">
              <a:lnSpc>
                <a:spcPct val="80000"/>
              </a:lnSpc>
            </a:pPr>
            <a:r>
              <a:rPr lang="en-US" sz="2200" dirty="0" smtClean="0"/>
              <a:t>The tapered end first so that it does not slip out</a:t>
            </a:r>
          </a:p>
          <a:p>
            <a:pPr marL="609600" indent="-609600">
              <a:lnSpc>
                <a:spcPct val="80000"/>
              </a:lnSpc>
            </a:pPr>
            <a:r>
              <a:rPr lang="en-US" dirty="0" smtClean="0">
                <a:solidFill>
                  <a:srgbClr val="FF0000"/>
                </a:solidFill>
              </a:rPr>
              <a:t>After insertion:</a:t>
            </a:r>
          </a:p>
          <a:p>
            <a:pPr marL="893064" lvl="1" indent="-609600">
              <a:lnSpc>
                <a:spcPct val="80000"/>
              </a:lnSpc>
            </a:pPr>
            <a:r>
              <a:rPr lang="en-US" sz="2200" dirty="0" smtClean="0"/>
              <a:t>Close your leg &amp; sit still for a few minutes </a:t>
            </a:r>
          </a:p>
          <a:p>
            <a:pPr marL="893064" lvl="1" indent="-609600">
              <a:lnSpc>
                <a:spcPct val="80000"/>
              </a:lnSpc>
            </a:pPr>
            <a:r>
              <a:rPr lang="en-US" sz="2200" dirty="0" smtClean="0"/>
              <a:t>Avoid defecation for at least 1h</a:t>
            </a:r>
          </a:p>
          <a:p>
            <a:endParaRPr lang="en-US" dirty="0"/>
          </a:p>
        </p:txBody>
      </p:sp>
      <p:pic>
        <p:nvPicPr>
          <p:cNvPr id="4" name="Picture 4" descr="suppositoryadmi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077072"/>
            <a:ext cx="482441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73784"/>
            <a:ext cx="8183880" cy="1051560"/>
          </a:xfrm>
        </p:spPr>
        <p:txBody>
          <a:bodyPr>
            <a:normAutofit/>
          </a:bodyPr>
          <a:lstStyle/>
          <a:p>
            <a:r>
              <a:rPr lang="en-US" dirty="0" smtClean="0"/>
              <a:t>How to give the enema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46376"/>
            <a:ext cx="8496944" cy="4770856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Empty the bowels </a:t>
            </a:r>
            <a:r>
              <a:rPr lang="en-US" sz="2400" dirty="0" smtClean="0"/>
              <a:t>(for retention type)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Position: </a:t>
            </a:r>
          </a:p>
          <a:p>
            <a:pPr marL="893064" lvl="1" indent="-609600">
              <a:lnSpc>
                <a:spcPct val="80000"/>
              </a:lnSpc>
              <a:defRPr/>
            </a:pPr>
            <a:r>
              <a:rPr lang="en-US" sz="2000" dirty="0" smtClean="0"/>
              <a:t>leaning forward</a:t>
            </a:r>
          </a:p>
          <a:p>
            <a:pPr marL="893064" lvl="1" indent="-609600">
              <a:lnSpc>
                <a:spcPct val="80000"/>
              </a:lnSpc>
              <a:defRPr/>
            </a:pPr>
            <a:r>
              <a:rPr lang="en-US" sz="2000" dirty="0" smtClean="0"/>
              <a:t>left lateral position</a:t>
            </a:r>
          </a:p>
          <a:p>
            <a:pPr marL="609600" indent="-609600">
              <a:lnSpc>
                <a:spcPct val="80000"/>
              </a:lnSpc>
              <a:defRPr/>
            </a:pPr>
            <a:endParaRPr lang="en-US" sz="2400" dirty="0" smtClean="0"/>
          </a:p>
          <a:p>
            <a:pPr marL="609600" indent="-609600">
              <a:lnSpc>
                <a:spcPct val="80000"/>
              </a:lnSpc>
              <a:defRPr/>
            </a:pPr>
            <a:endParaRPr lang="en-US" sz="2400" dirty="0" smtClean="0"/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en-US" sz="2400" dirty="0" smtClean="0"/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en-US" sz="2400" dirty="0" smtClean="0"/>
          </a:p>
          <a:p>
            <a:pPr marL="609600" indent="-609600">
              <a:lnSpc>
                <a:spcPct val="80000"/>
              </a:lnSpc>
              <a:defRPr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609600" indent="-609600">
              <a:lnSpc>
                <a:spcPct val="80000"/>
              </a:lnSpc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Direction: </a:t>
            </a:r>
            <a:r>
              <a:rPr lang="en-US" sz="2400" dirty="0" smtClean="0"/>
              <a:t>enema tip is pointing toward the navel</a:t>
            </a:r>
          </a:p>
          <a:p>
            <a:pPr marL="609600" indent="-609600">
              <a:lnSpc>
                <a:spcPct val="80000"/>
              </a:lnSpc>
              <a:defRPr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609600" indent="-609600">
              <a:lnSpc>
                <a:spcPct val="80000"/>
              </a:lnSpc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Pressure: </a:t>
            </a:r>
            <a:endParaRPr lang="en-US" sz="2400" dirty="0" smtClean="0"/>
          </a:p>
          <a:p>
            <a:pPr marL="1009650" lvl="1" indent="-609600">
              <a:lnSpc>
                <a:spcPct val="80000"/>
              </a:lnSpc>
              <a:buNone/>
              <a:defRPr/>
            </a:pPr>
            <a:r>
              <a:rPr lang="en-US" sz="2000" b="1" dirty="0" smtClean="0">
                <a:solidFill>
                  <a:srgbClr val="0000FF"/>
                </a:solidFill>
              </a:rPr>
              <a:t>   </a:t>
            </a:r>
            <a:r>
              <a:rPr lang="en-US" sz="2000" b="1" dirty="0" err="1" smtClean="0">
                <a:solidFill>
                  <a:srgbClr val="0000FF"/>
                </a:solidFill>
              </a:rPr>
              <a:t>Evacuant</a:t>
            </a:r>
            <a:r>
              <a:rPr lang="en-US" sz="2000" b="1" dirty="0" smtClean="0">
                <a:solidFill>
                  <a:srgbClr val="0000FF"/>
                </a:solidFill>
              </a:rPr>
              <a:t> enema: </a:t>
            </a:r>
            <a:r>
              <a:rPr lang="en-US" sz="2000" dirty="0" smtClean="0"/>
              <a:t>High pressure is applied</a:t>
            </a:r>
          </a:p>
          <a:p>
            <a:pPr marL="1009650" lvl="1" indent="-609600">
              <a:lnSpc>
                <a:spcPct val="80000"/>
              </a:lnSpc>
              <a:buNone/>
              <a:defRPr/>
            </a:pPr>
            <a:r>
              <a:rPr lang="en-US" sz="2000" b="1" dirty="0" smtClean="0">
                <a:solidFill>
                  <a:srgbClr val="0000FF"/>
                </a:solidFill>
              </a:rPr>
              <a:t>   Retention enema: </a:t>
            </a:r>
            <a:r>
              <a:rPr lang="en-US" sz="2000" dirty="0" smtClean="0"/>
              <a:t>Gentle pressure is applied &amp; avoid defecation for at least 1h </a:t>
            </a:r>
          </a:p>
          <a:p>
            <a:endParaRPr lang="en-US" dirty="0"/>
          </a:p>
        </p:txBody>
      </p:sp>
      <p:pic>
        <p:nvPicPr>
          <p:cNvPr id="4" name="Picture 4" descr="http://www.pamf.org/images/departments/bariumart.gif"/>
          <p:cNvPicPr>
            <a:picLocks noChangeAspect="1" noChangeArrowheads="1"/>
          </p:cNvPicPr>
          <p:nvPr/>
        </p:nvPicPr>
        <p:blipFill>
          <a:blip r:embed="rId2" r:link="rId3" cstate="print"/>
          <a:srcRect t="17722" b="42667"/>
          <a:stretch>
            <a:fillRect/>
          </a:stretch>
        </p:blipFill>
        <p:spPr bwMode="auto">
          <a:xfrm>
            <a:off x="1619672" y="2009080"/>
            <a:ext cx="2173288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www.pamf.org/images/departments/bariumart.gif"/>
          <p:cNvPicPr>
            <a:picLocks noChangeAspect="1" noChangeArrowheads="1"/>
          </p:cNvPicPr>
          <p:nvPr/>
        </p:nvPicPr>
        <p:blipFill>
          <a:blip r:embed="rId2" r:link="rId3" cstate="print"/>
          <a:srcRect b="79167"/>
          <a:stretch>
            <a:fillRect/>
          </a:stretch>
        </p:blipFill>
        <p:spPr bwMode="auto">
          <a:xfrm>
            <a:off x="4860032" y="2329632"/>
            <a:ext cx="217328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/>
          <a:lstStyle/>
          <a:p>
            <a:r>
              <a:rPr lang="en-GB" dirty="0" smtClean="0"/>
              <a:t>PARENTERAL</a:t>
            </a:r>
            <a:r>
              <a:rPr lang="en-US" dirty="0" smtClean="0"/>
              <a:t> route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LIQUID (INJECTIONS):</a:t>
            </a:r>
            <a:r>
              <a:rPr lang="fr-FR" dirty="0" smtClean="0"/>
              <a:t>	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fr-FR" b="1" dirty="0" smtClean="0"/>
              <a:t>		AMPOULES</a:t>
            </a:r>
            <a:r>
              <a:rPr lang="fr-FR" dirty="0" smtClean="0"/>
              <a:t> 				</a:t>
            </a:r>
            <a:r>
              <a:rPr lang="fr-FR" b="1" dirty="0" smtClean="0"/>
              <a:t>VIALS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SOLID (IMPLANTS):</a:t>
            </a:r>
            <a:r>
              <a:rPr lang="fr-FR" dirty="0" smtClean="0"/>
              <a:t>   </a:t>
            </a:r>
          </a:p>
          <a:p>
            <a:pPr>
              <a:buNone/>
            </a:pPr>
            <a:r>
              <a:rPr lang="fr-FR" b="1" dirty="0" smtClean="0"/>
              <a:t>     </a:t>
            </a:r>
            <a:r>
              <a:rPr lang="fr-FR" b="1" dirty="0" err="1" smtClean="0"/>
              <a:t>e.g</a:t>
            </a:r>
            <a:r>
              <a:rPr lang="fr-FR" b="1" dirty="0" smtClean="0"/>
              <a:t>. contraceptive pellets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3DBC7"/>
              </a:clrFrom>
              <a:clrTo>
                <a:srgbClr val="D3DBC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1628800"/>
            <a:ext cx="8667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Banner-Implant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24" t="6760" r="3978" b="9285"/>
          <a:stretch>
            <a:fillRect/>
          </a:stretch>
        </p:blipFill>
        <p:spPr bwMode="auto">
          <a:xfrm>
            <a:off x="4067944" y="5157192"/>
            <a:ext cx="3263183" cy="74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D1C24"/>
              </a:clrFrom>
              <a:clrTo>
                <a:srgbClr val="ED1C2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1628800"/>
            <a:ext cx="16097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685</TotalTime>
  <Words>520</Words>
  <Application>Microsoft Office PowerPoint</Application>
  <PresentationFormat>On-screen Show (4:3)</PresentationFormat>
  <Paragraphs>138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Aspect</vt:lpstr>
      <vt:lpstr>Slide 1</vt:lpstr>
      <vt:lpstr> Rectal - Parenteral Routes of Administration &amp; Dosage forms  </vt:lpstr>
      <vt:lpstr>ILOs for lecture 3 (Rectal - Parenteral Routes of Administration &amp; Dosage forms)</vt:lpstr>
      <vt:lpstr>ENTERAL route  3. Rectal</vt:lpstr>
      <vt:lpstr>Rectal route ………………… (cont.)</vt:lpstr>
      <vt:lpstr>Rectal Dosage Forms</vt:lpstr>
      <vt:lpstr>How to use rectal suppository </vt:lpstr>
      <vt:lpstr>How to give the enema</vt:lpstr>
      <vt:lpstr>PARENTERAL route</vt:lpstr>
      <vt:lpstr>PARENTERAL: 1. Intravenous</vt:lpstr>
      <vt:lpstr>1. Intravenous (Precautions)</vt:lpstr>
      <vt:lpstr>PARENTERAL:  2. Intramuscular</vt:lpstr>
      <vt:lpstr>PARENTERAL:  3. Subcutaneous</vt:lpstr>
      <vt:lpstr>Other methods of injection </vt:lpstr>
      <vt:lpstr>Summary</vt:lpstr>
    </vt:vector>
  </TitlesOfParts>
  <Company>MIC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DRUGS</dc:title>
  <dc:creator>Ahmed M Abdel-Bary</dc:creator>
  <cp:lastModifiedBy>M Abdel-Bary</cp:lastModifiedBy>
  <cp:revision>126</cp:revision>
  <dcterms:created xsi:type="dcterms:W3CDTF">2005-09-30T19:10:55Z</dcterms:created>
  <dcterms:modified xsi:type="dcterms:W3CDTF">2015-03-19T19:46:08Z</dcterms:modified>
</cp:coreProperties>
</file>